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655" r:id="rId4"/>
  </p:sldMasterIdLst>
  <p:notesMasterIdLst>
    <p:notesMasterId r:id="rId121"/>
  </p:notesMasterIdLst>
  <p:handoutMasterIdLst>
    <p:handoutMasterId r:id="rId122"/>
  </p:handoutMasterIdLst>
  <p:sldIdLst>
    <p:sldId id="398" r:id="rId5"/>
    <p:sldId id="258" r:id="rId6"/>
    <p:sldId id="261" r:id="rId7"/>
    <p:sldId id="262" r:id="rId8"/>
    <p:sldId id="263" r:id="rId9"/>
    <p:sldId id="264" r:id="rId10"/>
    <p:sldId id="265" r:id="rId11"/>
    <p:sldId id="266" r:id="rId12"/>
    <p:sldId id="267" r:id="rId13"/>
    <p:sldId id="268" r:id="rId14"/>
    <p:sldId id="570" r:id="rId15"/>
    <p:sldId id="536" r:id="rId16"/>
    <p:sldId id="431" r:id="rId17"/>
    <p:sldId id="413" r:id="rId18"/>
    <p:sldId id="538" r:id="rId19"/>
    <p:sldId id="539" r:id="rId20"/>
    <p:sldId id="542" r:id="rId21"/>
    <p:sldId id="543" r:id="rId22"/>
    <p:sldId id="547" r:id="rId23"/>
    <p:sldId id="544" r:id="rId24"/>
    <p:sldId id="546" r:id="rId25"/>
    <p:sldId id="548" r:id="rId26"/>
    <p:sldId id="537" r:id="rId27"/>
    <p:sldId id="549" r:id="rId28"/>
    <p:sldId id="477" r:id="rId29"/>
    <p:sldId id="507" r:id="rId30"/>
    <p:sldId id="470" r:id="rId31"/>
    <p:sldId id="550" r:id="rId32"/>
    <p:sldId id="506" r:id="rId33"/>
    <p:sldId id="532" r:id="rId34"/>
    <p:sldId id="551" r:id="rId35"/>
    <p:sldId id="552" r:id="rId36"/>
    <p:sldId id="555" r:id="rId37"/>
    <p:sldId id="554" r:id="rId38"/>
    <p:sldId id="559" r:id="rId39"/>
    <p:sldId id="556" r:id="rId40"/>
    <p:sldId id="557" r:id="rId41"/>
    <p:sldId id="466" r:id="rId42"/>
    <p:sldId id="561" r:id="rId43"/>
    <p:sldId id="562" r:id="rId44"/>
    <p:sldId id="558" r:id="rId45"/>
    <p:sldId id="563" r:id="rId46"/>
    <p:sldId id="564" r:id="rId47"/>
    <p:sldId id="565" r:id="rId48"/>
    <p:sldId id="569" r:id="rId49"/>
    <p:sldId id="567"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339"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0" r:id="rId92"/>
    <p:sldId id="311" r:id="rId93"/>
    <p:sldId id="312" r:id="rId94"/>
    <p:sldId id="313" r:id="rId95"/>
    <p:sldId id="314" r:id="rId96"/>
    <p:sldId id="315" r:id="rId97"/>
    <p:sldId id="316" r:id="rId98"/>
    <p:sldId id="317" r:id="rId99"/>
    <p:sldId id="318" r:id="rId100"/>
    <p:sldId id="319" r:id="rId101"/>
    <p:sldId id="320" r:id="rId102"/>
    <p:sldId id="321" r:id="rId103"/>
    <p:sldId id="322" r:id="rId104"/>
    <p:sldId id="323" r:id="rId105"/>
    <p:sldId id="324" r:id="rId106"/>
    <p:sldId id="325" r:id="rId107"/>
    <p:sldId id="326" r:id="rId108"/>
    <p:sldId id="327" r:id="rId109"/>
    <p:sldId id="328" r:id="rId110"/>
    <p:sldId id="329" r:id="rId111"/>
    <p:sldId id="330" r:id="rId112"/>
    <p:sldId id="331" r:id="rId113"/>
    <p:sldId id="332" r:id="rId114"/>
    <p:sldId id="333" r:id="rId115"/>
    <p:sldId id="334" r:id="rId116"/>
    <p:sldId id="335" r:id="rId117"/>
    <p:sldId id="338" r:id="rId118"/>
    <p:sldId id="336" r:id="rId119"/>
    <p:sldId id="337" r:id="rId120"/>
  </p:sldIdLst>
  <p:sldSz cx="9144000" cy="5715000" type="screen16x10"/>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145"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291"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435"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581"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5725" algn="l" defTabSz="914291" rtl="0" eaLnBrk="1" latinLnBrk="0" hangingPunct="1">
      <a:defRPr sz="2400" kern="1200">
        <a:solidFill>
          <a:schemeClr val="tx1"/>
        </a:solidFill>
        <a:latin typeface="Arial" pitchFamily="34" charset="0"/>
        <a:ea typeface="MS PGothic" pitchFamily="34" charset="-128"/>
        <a:cs typeface="+mn-cs"/>
      </a:defRPr>
    </a:lvl6pPr>
    <a:lvl7pPr marL="2742870" algn="l" defTabSz="914291" rtl="0" eaLnBrk="1" latinLnBrk="0" hangingPunct="1">
      <a:defRPr sz="2400" kern="1200">
        <a:solidFill>
          <a:schemeClr val="tx1"/>
        </a:solidFill>
        <a:latin typeface="Arial" pitchFamily="34" charset="0"/>
        <a:ea typeface="MS PGothic" pitchFamily="34" charset="-128"/>
        <a:cs typeface="+mn-cs"/>
      </a:defRPr>
    </a:lvl7pPr>
    <a:lvl8pPr marL="3200016" algn="l" defTabSz="914291" rtl="0" eaLnBrk="1" latinLnBrk="0" hangingPunct="1">
      <a:defRPr sz="2400" kern="1200">
        <a:solidFill>
          <a:schemeClr val="tx1"/>
        </a:solidFill>
        <a:latin typeface="Arial" pitchFamily="34" charset="0"/>
        <a:ea typeface="MS PGothic" pitchFamily="34" charset="-128"/>
        <a:cs typeface="+mn-cs"/>
      </a:defRPr>
    </a:lvl8pPr>
    <a:lvl9pPr marL="3657162" algn="l" defTabSz="914291" rtl="0" eaLnBrk="1" latinLnBrk="0" hangingPunct="1">
      <a:defRPr sz="2400"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Stan's Section" id="{DD7C5F51-FCC2-874D-81DB-E67D2D033AEE}">
          <p14:sldIdLst>
            <p14:sldId id="398"/>
            <p14:sldId id="258"/>
            <p14:sldId id="261"/>
            <p14:sldId id="262"/>
            <p14:sldId id="263"/>
            <p14:sldId id="264"/>
            <p14:sldId id="265"/>
            <p14:sldId id="266"/>
            <p14:sldId id="267"/>
            <p14:sldId id="268"/>
            <p14:sldId id="570"/>
            <p14:sldId id="536"/>
            <p14:sldId id="431"/>
            <p14:sldId id="413"/>
            <p14:sldId id="538"/>
            <p14:sldId id="539"/>
            <p14:sldId id="542"/>
            <p14:sldId id="543"/>
            <p14:sldId id="547"/>
            <p14:sldId id="544"/>
            <p14:sldId id="546"/>
            <p14:sldId id="548"/>
            <p14:sldId id="537"/>
            <p14:sldId id="549"/>
            <p14:sldId id="477"/>
            <p14:sldId id="507"/>
            <p14:sldId id="470"/>
            <p14:sldId id="550"/>
            <p14:sldId id="506"/>
            <p14:sldId id="532"/>
            <p14:sldId id="551"/>
            <p14:sldId id="552"/>
            <p14:sldId id="555"/>
            <p14:sldId id="554"/>
            <p14:sldId id="559"/>
            <p14:sldId id="556"/>
            <p14:sldId id="557"/>
            <p14:sldId id="466"/>
            <p14:sldId id="561"/>
            <p14:sldId id="562"/>
            <p14:sldId id="558"/>
            <p14:sldId id="563"/>
            <p14:sldId id="564"/>
            <p14:sldId id="565"/>
            <p14:sldId id="569"/>
            <p14:sldId id="567"/>
            <p14:sldId id="269"/>
            <p14:sldId id="270"/>
            <p14:sldId id="271"/>
            <p14:sldId id="272"/>
            <p14:sldId id="273"/>
            <p14:sldId id="274"/>
            <p14:sldId id="275"/>
            <p14:sldId id="276"/>
            <p14:sldId id="277"/>
            <p14:sldId id="278"/>
            <p14:sldId id="279"/>
            <p14:sldId id="280"/>
            <p14:sldId id="281"/>
            <p14:sldId id="339"/>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8"/>
            <p14:sldId id="336"/>
            <p14:sldId id="337"/>
          </p14:sldIdLst>
        </p14:section>
      </p14:sectionLst>
    </p:ex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guide id="9" orient="horz" pos="1800">
          <p15:clr>
            <a:srgbClr val="A4A3A4"/>
          </p15:clr>
        </p15:guide>
        <p15:guide id="10" orient="horz" pos="778">
          <p15:clr>
            <a:srgbClr val="A4A3A4"/>
          </p15:clr>
        </p15:guide>
        <p15:guide id="11" orient="horz" pos="504">
          <p15:clr>
            <a:srgbClr val="A4A3A4"/>
          </p15:clr>
        </p15:guide>
        <p15:guide id="12" pos="347">
          <p15:clr>
            <a:srgbClr val="A4A3A4"/>
          </p15:clr>
        </p15:guide>
        <p15:guide id="13" pos="5588">
          <p15:clr>
            <a:srgbClr val="A4A3A4"/>
          </p15:clr>
        </p15:guide>
        <p15:guide id="14" pos="161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7274"/>
    <a:srgbClr val="20425A"/>
    <a:srgbClr val="F5A118"/>
    <a:srgbClr val="FAC312"/>
    <a:srgbClr val="0E2874"/>
    <a:srgbClr val="214AAF"/>
    <a:srgbClr val="011D6C"/>
    <a:srgbClr val="CB333B"/>
    <a:srgbClr val="63B487"/>
    <a:srgbClr val="409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BE88D8-39D1-421F-883E-F5F19D48ACB6}" v="125" dt="2020-10-07T20:30:42.1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07" autoAdjust="0"/>
    <p:restoredTop sz="93792" autoAdjust="0"/>
  </p:normalViewPr>
  <p:slideViewPr>
    <p:cSldViewPr snapToGrid="0">
      <p:cViewPr varScale="1">
        <p:scale>
          <a:sx n="75" d="100"/>
          <a:sy n="75" d="100"/>
        </p:scale>
        <p:origin x="616" y="52"/>
      </p:cViewPr>
      <p:guideLst>
        <p:guide orient="horz" pos="1620"/>
        <p:guide orient="horz" pos="700"/>
        <p:guide orient="horz" pos="454"/>
        <p:guide pos="2880"/>
        <p:guide pos="346"/>
        <p:guide pos="576"/>
        <p:guide pos="5587"/>
        <p:guide pos="1613"/>
        <p:guide orient="horz" pos="1800"/>
        <p:guide orient="horz" pos="778"/>
        <p:guide orient="horz" pos="504"/>
        <p:guide pos="347"/>
        <p:guide pos="5588"/>
        <p:guide pos="1612"/>
      </p:guideLst>
    </p:cSldViewPr>
  </p:slideViewPr>
  <p:outlineViewPr>
    <p:cViewPr>
      <p:scale>
        <a:sx n="33" d="100"/>
        <a:sy n="33" d="100"/>
      </p:scale>
      <p:origin x="0" y="46491"/>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presProps" Target="presProps.xml"/><Relationship Id="rId12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twani, Shilpa" userId="8a765706-a469-4676-8c96-79590ec33017" providerId="ADAL" clId="{85BE88D8-39D1-421F-883E-F5F19D48ACB6}"/>
    <pc:docChg chg="undo custSel addSld delSld modSld sldOrd modSection">
      <pc:chgData name="Ratwani, Shilpa" userId="8a765706-a469-4676-8c96-79590ec33017" providerId="ADAL" clId="{85BE88D8-39D1-421F-883E-F5F19D48ACB6}" dt="2020-10-07T20:16:27.271" v="151"/>
      <pc:docMkLst>
        <pc:docMk/>
      </pc:docMkLst>
      <pc:sldChg chg="addSp modSp">
        <pc:chgData name="Ratwani, Shilpa" userId="8a765706-a469-4676-8c96-79590ec33017" providerId="ADAL" clId="{85BE88D8-39D1-421F-883E-F5F19D48ACB6}" dt="2020-10-07T20:09:28.267" v="70"/>
        <pc:sldMkLst>
          <pc:docMk/>
          <pc:sldMk cId="0" sldId="258"/>
        </pc:sldMkLst>
        <pc:graphicFrameChg chg="mod">
          <ac:chgData name="Ratwani, Shilpa" userId="8a765706-a469-4676-8c96-79590ec33017" providerId="ADAL" clId="{85BE88D8-39D1-421F-883E-F5F19D48ACB6}" dt="2020-10-07T20:09:28.267" v="70"/>
          <ac:graphicFrameMkLst>
            <pc:docMk/>
            <pc:sldMk cId="0" sldId="258"/>
            <ac:graphicFrameMk id="454" creationId="{00000000-0000-0000-0000-000000000000}"/>
          </ac:graphicFrameMkLst>
        </pc:graphicFrameChg>
        <pc:picChg chg="add mod">
          <ac:chgData name="Ratwani, Shilpa" userId="8a765706-a469-4676-8c96-79590ec33017" providerId="ADAL" clId="{85BE88D8-39D1-421F-883E-F5F19D48ACB6}" dt="2020-10-07T20:07:47.392" v="44" actId="1076"/>
          <ac:picMkLst>
            <pc:docMk/>
            <pc:sldMk cId="0" sldId="258"/>
            <ac:picMk id="5" creationId="{ACB7090D-7A47-47BE-8806-895EAAA51182}"/>
          </ac:picMkLst>
        </pc:picChg>
        <pc:picChg chg="add mod">
          <ac:chgData name="Ratwani, Shilpa" userId="8a765706-a469-4676-8c96-79590ec33017" providerId="ADAL" clId="{85BE88D8-39D1-421F-883E-F5F19D48ACB6}" dt="2020-10-07T20:08:48.457" v="58" actId="1076"/>
          <ac:picMkLst>
            <pc:docMk/>
            <pc:sldMk cId="0" sldId="258"/>
            <ac:picMk id="6" creationId="{C58D5919-C42F-434C-8FA6-835EDC2A259E}"/>
          </ac:picMkLst>
        </pc:picChg>
        <pc:picChg chg="add mod">
          <ac:chgData name="Ratwani, Shilpa" userId="8a765706-a469-4676-8c96-79590ec33017" providerId="ADAL" clId="{85BE88D8-39D1-421F-883E-F5F19D48ACB6}" dt="2020-10-07T20:08:41.335" v="56" actId="14100"/>
          <ac:picMkLst>
            <pc:docMk/>
            <pc:sldMk cId="0" sldId="258"/>
            <ac:picMk id="7" creationId="{2FE4A78C-338D-4E19-B3B5-5F54DBE1EA15}"/>
          </ac:picMkLst>
        </pc:picChg>
        <pc:picChg chg="add mod">
          <ac:chgData name="Ratwani, Shilpa" userId="8a765706-a469-4676-8c96-79590ec33017" providerId="ADAL" clId="{85BE88D8-39D1-421F-883E-F5F19D48ACB6}" dt="2020-10-07T20:09:03.507" v="63" actId="1076"/>
          <ac:picMkLst>
            <pc:docMk/>
            <pc:sldMk cId="0" sldId="258"/>
            <ac:picMk id="8" creationId="{EE57FF2C-1253-4DC7-8ADC-F7D16D4EEB98}"/>
          </ac:picMkLst>
        </pc:picChg>
        <pc:picChg chg="add mod">
          <ac:chgData name="Ratwani, Shilpa" userId="8a765706-a469-4676-8c96-79590ec33017" providerId="ADAL" clId="{85BE88D8-39D1-421F-883E-F5F19D48ACB6}" dt="2020-10-07T20:09:15.376" v="67" actId="1076"/>
          <ac:picMkLst>
            <pc:docMk/>
            <pc:sldMk cId="0" sldId="258"/>
            <ac:picMk id="9" creationId="{5FBC5A2B-2959-4781-BA50-B9B9B123ED51}"/>
          </ac:picMkLst>
        </pc:picChg>
      </pc:sldChg>
      <pc:sldChg chg="addSp del">
        <pc:chgData name="Ratwani, Shilpa" userId="8a765706-a469-4676-8c96-79590ec33017" providerId="ADAL" clId="{85BE88D8-39D1-421F-883E-F5F19D48ACB6}" dt="2020-10-07T20:12:36.703" v="86" actId="2696"/>
        <pc:sldMkLst>
          <pc:docMk/>
          <pc:sldMk cId="857692317" sldId="566"/>
        </pc:sldMkLst>
        <pc:picChg chg="add">
          <ac:chgData name="Ratwani, Shilpa" userId="8a765706-a469-4676-8c96-79590ec33017" providerId="ADAL" clId="{85BE88D8-39D1-421F-883E-F5F19D48ACB6}" dt="2020-10-07T20:12:28.702" v="85"/>
          <ac:picMkLst>
            <pc:docMk/>
            <pc:sldMk cId="857692317" sldId="566"/>
            <ac:picMk id="3074" creationId="{0DB1D622-4CFB-470D-89EA-C1C393A7FE8B}"/>
          </ac:picMkLst>
        </pc:picChg>
      </pc:sldChg>
      <pc:sldChg chg="addSp delSp">
        <pc:chgData name="Ratwani, Shilpa" userId="8a765706-a469-4676-8c96-79590ec33017" providerId="ADAL" clId="{85BE88D8-39D1-421F-883E-F5F19D48ACB6}" dt="2020-10-07T20:13:00.497" v="88"/>
        <pc:sldMkLst>
          <pc:docMk/>
          <pc:sldMk cId="1772173595" sldId="567"/>
        </pc:sldMkLst>
        <pc:picChg chg="add del">
          <ac:chgData name="Ratwani, Shilpa" userId="8a765706-a469-4676-8c96-79590ec33017" providerId="ADAL" clId="{85BE88D8-39D1-421F-883E-F5F19D48ACB6}" dt="2020-10-07T20:13:00.497" v="88"/>
          <ac:picMkLst>
            <pc:docMk/>
            <pc:sldMk cId="1772173595" sldId="567"/>
            <ac:picMk id="4098" creationId="{1ED55DE5-523D-474F-AC35-D2D23854C03F}"/>
          </ac:picMkLst>
        </pc:picChg>
      </pc:sldChg>
      <pc:sldChg chg="addSp delSp modSp add del">
        <pc:chgData name="Ratwani, Shilpa" userId="8a765706-a469-4676-8c96-79590ec33017" providerId="ADAL" clId="{85BE88D8-39D1-421F-883E-F5F19D48ACB6}" dt="2020-10-07T19:56:58.744" v="24" actId="2696"/>
        <pc:sldMkLst>
          <pc:docMk/>
          <pc:sldMk cId="282797746" sldId="571"/>
        </pc:sldMkLst>
        <pc:spChg chg="del mod">
          <ac:chgData name="Ratwani, Shilpa" userId="8a765706-a469-4676-8c96-79590ec33017" providerId="ADAL" clId="{85BE88D8-39D1-421F-883E-F5F19D48ACB6}" dt="2020-10-07T19:55:11.569" v="6" actId="478"/>
          <ac:spMkLst>
            <pc:docMk/>
            <pc:sldMk cId="282797746" sldId="571"/>
            <ac:spMk id="2" creationId="{4D2AA608-34B8-4A08-8C5B-3694C128902A}"/>
          </ac:spMkLst>
        </pc:spChg>
        <pc:picChg chg="add del mod">
          <ac:chgData name="Ratwani, Shilpa" userId="8a765706-a469-4676-8c96-79590ec33017" providerId="ADAL" clId="{85BE88D8-39D1-421F-883E-F5F19D48ACB6}" dt="2020-10-07T19:55:05.992" v="5" actId="478"/>
          <ac:picMkLst>
            <pc:docMk/>
            <pc:sldMk cId="282797746" sldId="571"/>
            <ac:picMk id="1026" creationId="{9252FDC0-423A-4AE2-B48C-D57958FB8968}"/>
          </ac:picMkLst>
        </pc:picChg>
        <pc:picChg chg="add del mod">
          <ac:chgData name="Ratwani, Shilpa" userId="8a765706-a469-4676-8c96-79590ec33017" providerId="ADAL" clId="{85BE88D8-39D1-421F-883E-F5F19D48ACB6}" dt="2020-10-07T19:55:32.447" v="14"/>
          <ac:picMkLst>
            <pc:docMk/>
            <pc:sldMk cId="282797746" sldId="571"/>
            <ac:picMk id="1028" creationId="{319A3B0E-A5F4-48E0-B723-BBD2377F300C}"/>
          </ac:picMkLst>
        </pc:picChg>
        <pc:picChg chg="add del">
          <ac:chgData name="Ratwani, Shilpa" userId="8a765706-a469-4676-8c96-79590ec33017" providerId="ADAL" clId="{85BE88D8-39D1-421F-883E-F5F19D48ACB6}" dt="2020-10-07T19:56:57.271" v="23"/>
          <ac:picMkLst>
            <pc:docMk/>
            <pc:sldMk cId="282797746" sldId="571"/>
            <ac:picMk id="1030" creationId="{2CCEE785-23C4-457B-9734-C0C52A63BD86}"/>
          </ac:picMkLst>
        </pc:picChg>
      </pc:sldChg>
      <pc:sldChg chg="modSp add ord">
        <pc:chgData name="Ratwani, Shilpa" userId="8a765706-a469-4676-8c96-79590ec33017" providerId="ADAL" clId="{85BE88D8-39D1-421F-883E-F5F19D48ACB6}" dt="2020-10-07T19:56:32.006" v="21"/>
        <pc:sldMkLst>
          <pc:docMk/>
          <pc:sldMk cId="2166820576" sldId="572"/>
        </pc:sldMkLst>
        <pc:spChg chg="mod">
          <ac:chgData name="Ratwani, Shilpa" userId="8a765706-a469-4676-8c96-79590ec33017" providerId="ADAL" clId="{85BE88D8-39D1-421F-883E-F5F19D48ACB6}" dt="2020-10-07T19:55:59.107" v="16"/>
          <ac:spMkLst>
            <pc:docMk/>
            <pc:sldMk cId="2166820576" sldId="572"/>
            <ac:spMk id="2" creationId="{00000000-0000-0000-0000-000000000000}"/>
          </ac:spMkLst>
        </pc:spChg>
      </pc:sldChg>
      <pc:sldChg chg="addSp modSp add del">
        <pc:chgData name="Ratwani, Shilpa" userId="8a765706-a469-4676-8c96-79590ec33017" providerId="ADAL" clId="{85BE88D8-39D1-421F-883E-F5F19D48ACB6}" dt="2020-10-07T20:15:42.495" v="148" actId="2696"/>
        <pc:sldMkLst>
          <pc:docMk/>
          <pc:sldMk cId="1256709229" sldId="573"/>
        </pc:sldMkLst>
        <pc:spChg chg="mod">
          <ac:chgData name="Ratwani, Shilpa" userId="8a765706-a469-4676-8c96-79590ec33017" providerId="ADAL" clId="{85BE88D8-39D1-421F-883E-F5F19D48ACB6}" dt="2020-10-07T20:12:04.070" v="84" actId="27636"/>
          <ac:spMkLst>
            <pc:docMk/>
            <pc:sldMk cId="1256709229" sldId="573"/>
            <ac:spMk id="2" creationId="{BDA1C6EE-3667-4ADC-9CA2-3D727B36509F}"/>
          </ac:spMkLst>
        </pc:spChg>
        <pc:picChg chg="add mod">
          <ac:chgData name="Ratwani, Shilpa" userId="8a765706-a469-4676-8c96-79590ec33017" providerId="ADAL" clId="{85BE88D8-39D1-421F-883E-F5F19D48ACB6}" dt="2020-10-07T20:15:30.287" v="146" actId="14100"/>
          <ac:picMkLst>
            <pc:docMk/>
            <pc:sldMk cId="1256709229" sldId="573"/>
            <ac:picMk id="6146" creationId="{363D2A15-967C-4ADA-913D-8C49DFE93703}"/>
          </ac:picMkLst>
        </pc:picChg>
      </pc:sldChg>
      <pc:sldChg chg="addSp delSp modSp add del">
        <pc:chgData name="Ratwani, Shilpa" userId="8a765706-a469-4676-8c96-79590ec33017" providerId="ADAL" clId="{85BE88D8-39D1-421F-883E-F5F19D48ACB6}" dt="2020-10-07T20:11:48.387" v="74" actId="2696"/>
        <pc:sldMkLst>
          <pc:docMk/>
          <pc:sldMk cId="1723701202" sldId="573"/>
        </pc:sldMkLst>
        <pc:spChg chg="mod">
          <ac:chgData name="Ratwani, Shilpa" userId="8a765706-a469-4676-8c96-79590ec33017" providerId="ADAL" clId="{85BE88D8-39D1-421F-883E-F5F19D48ACB6}" dt="2020-10-07T19:57:03.100" v="26" actId="27636"/>
          <ac:spMkLst>
            <pc:docMk/>
            <pc:sldMk cId="1723701202" sldId="573"/>
            <ac:spMk id="2" creationId="{08F931E3-AAA4-485B-B2A3-70A4424811B2}"/>
          </ac:spMkLst>
        </pc:spChg>
        <pc:spChg chg="del mod">
          <ac:chgData name="Ratwani, Shilpa" userId="8a765706-a469-4676-8c96-79590ec33017" providerId="ADAL" clId="{85BE88D8-39D1-421F-883E-F5F19D48ACB6}" dt="2020-10-07T20:02:52.161" v="30" actId="478"/>
          <ac:spMkLst>
            <pc:docMk/>
            <pc:sldMk cId="1723701202" sldId="573"/>
            <ac:spMk id="3" creationId="{E650824C-254E-473F-B821-68CC03A0D9D2}"/>
          </ac:spMkLst>
        </pc:spChg>
        <pc:spChg chg="add del mod">
          <ac:chgData name="Ratwani, Shilpa" userId="8a765706-a469-4676-8c96-79590ec33017" providerId="ADAL" clId="{85BE88D8-39D1-421F-883E-F5F19D48ACB6}" dt="2020-10-07T20:02:54.087" v="31" actId="478"/>
          <ac:spMkLst>
            <pc:docMk/>
            <pc:sldMk cId="1723701202" sldId="573"/>
            <ac:spMk id="5" creationId="{47559930-75F2-46A5-9EBF-C7DDC5F5DE5D}"/>
          </ac:spMkLst>
        </pc:spChg>
        <pc:picChg chg="add del">
          <ac:chgData name="Ratwani, Shilpa" userId="8a765706-a469-4676-8c96-79590ec33017" providerId="ADAL" clId="{85BE88D8-39D1-421F-883E-F5F19D48ACB6}" dt="2020-10-07T20:03:03.310" v="33"/>
          <ac:picMkLst>
            <pc:docMk/>
            <pc:sldMk cId="1723701202" sldId="573"/>
            <ac:picMk id="2050" creationId="{E6FA4F2D-D8B1-4F1D-9F1A-5CAE3733EEE5}"/>
          </ac:picMkLst>
        </pc:picChg>
      </pc:sldChg>
      <pc:sldChg chg="addSp delSp modSp add del">
        <pc:chgData name="Ratwani, Shilpa" userId="8a765706-a469-4676-8c96-79590ec33017" providerId="ADAL" clId="{85BE88D8-39D1-421F-883E-F5F19D48ACB6}" dt="2020-10-07T20:12:00.630" v="82"/>
        <pc:sldMkLst>
          <pc:docMk/>
          <pc:sldMk cId="3994695587" sldId="573"/>
        </pc:sldMkLst>
        <pc:spChg chg="mod">
          <ac:chgData name="Ratwani, Shilpa" userId="8a765706-a469-4676-8c96-79590ec33017" providerId="ADAL" clId="{85BE88D8-39D1-421F-883E-F5F19D48ACB6}" dt="2020-10-07T20:12:00.630" v="82"/>
          <ac:spMkLst>
            <pc:docMk/>
            <pc:sldMk cId="3994695587" sldId="573"/>
            <ac:spMk id="2" creationId="{7B8F0D2E-51DF-49E8-ACBB-47248CB8444A}"/>
          </ac:spMkLst>
        </pc:spChg>
        <pc:picChg chg="add del">
          <ac:chgData name="Ratwani, Shilpa" userId="8a765706-a469-4676-8c96-79590ec33017" providerId="ADAL" clId="{85BE88D8-39D1-421F-883E-F5F19D48ACB6}" dt="2020-10-07T20:11:54.462" v="78"/>
          <ac:picMkLst>
            <pc:docMk/>
            <pc:sldMk cId="3994695587" sldId="573"/>
            <ac:picMk id="2050" creationId="{B354E110-5CC2-4A76-98FD-915BE56348FC}"/>
          </ac:picMkLst>
        </pc:picChg>
        <pc:picChg chg="add del">
          <ac:chgData name="Ratwani, Shilpa" userId="8a765706-a469-4676-8c96-79590ec33017" providerId="ADAL" clId="{85BE88D8-39D1-421F-883E-F5F19D48ACB6}" dt="2020-10-07T20:11:54.462" v="78"/>
          <ac:picMkLst>
            <pc:docMk/>
            <pc:sldMk cId="3994695587" sldId="573"/>
            <ac:picMk id="2051" creationId="{3F7CE7D7-FB3D-4147-A1E5-C37DB2FA3DCF}"/>
          </ac:picMkLst>
        </pc:picChg>
        <pc:picChg chg="add del">
          <ac:chgData name="Ratwani, Shilpa" userId="8a765706-a469-4676-8c96-79590ec33017" providerId="ADAL" clId="{85BE88D8-39D1-421F-883E-F5F19D48ACB6}" dt="2020-10-07T20:11:54.462" v="78"/>
          <ac:picMkLst>
            <pc:docMk/>
            <pc:sldMk cId="3994695587" sldId="573"/>
            <ac:picMk id="2052" creationId="{CF742383-B8A0-4878-91D7-669A44B1BB3E}"/>
          </ac:picMkLst>
        </pc:picChg>
        <pc:picChg chg="add del">
          <ac:chgData name="Ratwani, Shilpa" userId="8a765706-a469-4676-8c96-79590ec33017" providerId="ADAL" clId="{85BE88D8-39D1-421F-883E-F5F19D48ACB6}" dt="2020-10-07T20:11:54.462" v="78"/>
          <ac:picMkLst>
            <pc:docMk/>
            <pc:sldMk cId="3994695587" sldId="573"/>
            <ac:picMk id="2053" creationId="{50B5F18C-A31F-4078-8E68-C6272A833AB5}"/>
          </ac:picMkLst>
        </pc:picChg>
        <pc:picChg chg="add del">
          <ac:chgData name="Ratwani, Shilpa" userId="8a765706-a469-4676-8c96-79590ec33017" providerId="ADAL" clId="{85BE88D8-39D1-421F-883E-F5F19D48ACB6}" dt="2020-10-07T20:12:00.608" v="80"/>
          <ac:picMkLst>
            <pc:docMk/>
            <pc:sldMk cId="3994695587" sldId="573"/>
            <ac:picMk id="2055" creationId="{A814D72A-B944-416F-A61F-F67A7CBEF0DF}"/>
          </ac:picMkLst>
        </pc:picChg>
        <pc:picChg chg="add del">
          <ac:chgData name="Ratwani, Shilpa" userId="8a765706-a469-4676-8c96-79590ec33017" providerId="ADAL" clId="{85BE88D8-39D1-421F-883E-F5F19D48ACB6}" dt="2020-10-07T20:12:00.608" v="80"/>
          <ac:picMkLst>
            <pc:docMk/>
            <pc:sldMk cId="3994695587" sldId="573"/>
            <ac:picMk id="2056" creationId="{79C6F968-6DF9-4FB6-9E0A-E3D02B715497}"/>
          </ac:picMkLst>
        </pc:picChg>
        <pc:picChg chg="add del">
          <ac:chgData name="Ratwani, Shilpa" userId="8a765706-a469-4676-8c96-79590ec33017" providerId="ADAL" clId="{85BE88D8-39D1-421F-883E-F5F19D48ACB6}" dt="2020-10-07T20:12:00.608" v="80"/>
          <ac:picMkLst>
            <pc:docMk/>
            <pc:sldMk cId="3994695587" sldId="573"/>
            <ac:picMk id="2057" creationId="{1F0E4DF9-D62A-4373-AFDA-5E328C99D53D}"/>
          </ac:picMkLst>
        </pc:picChg>
        <pc:picChg chg="add del">
          <ac:chgData name="Ratwani, Shilpa" userId="8a765706-a469-4676-8c96-79590ec33017" providerId="ADAL" clId="{85BE88D8-39D1-421F-883E-F5F19D48ACB6}" dt="2020-10-07T20:12:00.608" v="80"/>
          <ac:picMkLst>
            <pc:docMk/>
            <pc:sldMk cId="3994695587" sldId="573"/>
            <ac:picMk id="2058" creationId="{9EAEC7A1-5FB9-4CA5-B402-CDAD432960CE}"/>
          </ac:picMkLst>
        </pc:picChg>
      </pc:sldChg>
      <pc:sldChg chg="addSp delSp modSp add ord">
        <pc:chgData name="Ratwani, Shilpa" userId="8a765706-a469-4676-8c96-79590ec33017" providerId="ADAL" clId="{85BE88D8-39D1-421F-883E-F5F19D48ACB6}" dt="2020-10-07T20:16:27.271" v="151"/>
        <pc:sldMkLst>
          <pc:docMk/>
          <pc:sldMk cId="45158113" sldId="574"/>
        </pc:sldMkLst>
        <pc:spChg chg="mod">
          <ac:chgData name="Ratwani, Shilpa" userId="8a765706-a469-4676-8c96-79590ec33017" providerId="ADAL" clId="{85BE88D8-39D1-421F-883E-F5F19D48ACB6}" dt="2020-10-07T20:16:03.454" v="149"/>
          <ac:spMkLst>
            <pc:docMk/>
            <pc:sldMk cId="45158113" sldId="574"/>
            <ac:spMk id="2" creationId="{9D8AC0E2-E044-446A-829F-8C7B69AC479C}"/>
          </ac:spMkLst>
        </pc:spChg>
        <pc:spChg chg="mod">
          <ac:chgData name="Ratwani, Shilpa" userId="8a765706-a469-4676-8c96-79590ec33017" providerId="ADAL" clId="{85BE88D8-39D1-421F-883E-F5F19D48ACB6}" dt="2020-10-07T20:16:27.271" v="151"/>
          <ac:spMkLst>
            <pc:docMk/>
            <pc:sldMk cId="45158113" sldId="574"/>
            <ac:spMk id="3" creationId="{748C1634-77E0-4293-9370-AE8C8A311F15}"/>
          </ac:spMkLst>
        </pc:spChg>
        <pc:picChg chg="add del mod">
          <ac:chgData name="Ratwani, Shilpa" userId="8a765706-a469-4676-8c96-79590ec33017" providerId="ADAL" clId="{85BE88D8-39D1-421F-883E-F5F19D48ACB6}" dt="2020-10-07T20:15:40.457" v="147" actId="478"/>
          <ac:picMkLst>
            <pc:docMk/>
            <pc:sldMk cId="45158113" sldId="574"/>
            <ac:picMk id="5122" creationId="{2D669C93-2F1F-4E95-A625-24B2A614D333}"/>
          </ac:picMkLst>
        </pc:picChg>
      </pc:sldChg>
      <pc:sldChg chg="addSp delSp modSp add del">
        <pc:chgData name="Ratwani, Shilpa" userId="8a765706-a469-4676-8c96-79590ec33017" providerId="ADAL" clId="{85BE88D8-39D1-421F-883E-F5F19D48ACB6}" dt="2020-10-07T20:11:46.556" v="73" actId="2696"/>
        <pc:sldMkLst>
          <pc:docMk/>
          <pc:sldMk cId="2759824402" sldId="574"/>
        </pc:sldMkLst>
        <pc:spChg chg="mod">
          <ac:chgData name="Ratwani, Shilpa" userId="8a765706-a469-4676-8c96-79590ec33017" providerId="ADAL" clId="{85BE88D8-39D1-421F-883E-F5F19D48ACB6}" dt="2020-10-07T20:03:12.990" v="35" actId="27636"/>
          <ac:spMkLst>
            <pc:docMk/>
            <pc:sldMk cId="2759824402" sldId="574"/>
            <ac:spMk id="2" creationId="{7AAC8599-F274-40E6-80C9-7492454366EA}"/>
          </ac:spMkLst>
        </pc:spChg>
        <pc:spChg chg="del">
          <ac:chgData name="Ratwani, Shilpa" userId="8a765706-a469-4676-8c96-79590ec33017" providerId="ADAL" clId="{85BE88D8-39D1-421F-883E-F5F19D48ACB6}" dt="2020-10-07T20:03:36.942" v="38" actId="478"/>
          <ac:spMkLst>
            <pc:docMk/>
            <pc:sldMk cId="2759824402" sldId="574"/>
            <ac:spMk id="3" creationId="{10CA24B1-9BF4-47BB-B1E4-835C542CAE91}"/>
          </ac:spMkLst>
        </pc:spChg>
        <pc:spChg chg="add del">
          <ac:chgData name="Ratwani, Shilpa" userId="8a765706-a469-4676-8c96-79590ec33017" providerId="ADAL" clId="{85BE88D8-39D1-421F-883E-F5F19D48ACB6}" dt="2020-10-07T20:03:27.684" v="37"/>
          <ac:spMkLst>
            <pc:docMk/>
            <pc:sldMk cId="2759824402" sldId="574"/>
            <ac:spMk id="4" creationId="{D1EB80BA-605E-4176-8429-8EB4223D9642}"/>
          </ac:spMkLst>
        </pc:spChg>
        <pc:spChg chg="add del">
          <ac:chgData name="Ratwani, Shilpa" userId="8a765706-a469-4676-8c96-79590ec33017" providerId="ADAL" clId="{85BE88D8-39D1-421F-883E-F5F19D48ACB6}" dt="2020-10-07T20:03:38.938" v="40"/>
          <ac:spMkLst>
            <pc:docMk/>
            <pc:sldMk cId="2759824402" sldId="574"/>
            <ac:spMk id="5" creationId="{4DABF68A-8FCF-4EDD-AF11-57FC24A4601A}"/>
          </ac:spMkLst>
        </pc:spChg>
        <pc:picChg chg="add del">
          <ac:chgData name="Ratwani, Shilpa" userId="8a765706-a469-4676-8c96-79590ec33017" providerId="ADAL" clId="{85BE88D8-39D1-421F-883E-F5F19D48ACB6}" dt="2020-10-07T20:11:44.562" v="72"/>
          <ac:picMkLst>
            <pc:docMk/>
            <pc:sldMk cId="2759824402" sldId="574"/>
            <ac:picMk id="1026" creationId="{FD7C7EF8-4600-4DF0-8B01-E62CA67F84B5}"/>
          </ac:picMkLst>
        </pc:picChg>
        <pc:picChg chg="add del">
          <ac:chgData name="Ratwani, Shilpa" userId="8a765706-a469-4676-8c96-79590ec33017" providerId="ADAL" clId="{85BE88D8-39D1-421F-883E-F5F19D48ACB6}" dt="2020-10-07T20:11:44.562" v="72"/>
          <ac:picMkLst>
            <pc:docMk/>
            <pc:sldMk cId="2759824402" sldId="574"/>
            <ac:picMk id="1027" creationId="{B8EEB6B9-FD6C-4FB5-BA64-2CDFEF292AF9}"/>
          </ac:picMkLst>
        </pc:picChg>
        <pc:picChg chg="add del">
          <ac:chgData name="Ratwani, Shilpa" userId="8a765706-a469-4676-8c96-79590ec33017" providerId="ADAL" clId="{85BE88D8-39D1-421F-883E-F5F19D48ACB6}" dt="2020-10-07T20:11:44.562" v="72"/>
          <ac:picMkLst>
            <pc:docMk/>
            <pc:sldMk cId="2759824402" sldId="574"/>
            <ac:picMk id="1028" creationId="{10D0CD1A-2CE8-40B7-B0F1-036EF3307A67}"/>
          </ac:picMkLst>
        </pc:picChg>
        <pc:picChg chg="add del">
          <ac:chgData name="Ratwani, Shilpa" userId="8a765706-a469-4676-8c96-79590ec33017" providerId="ADAL" clId="{85BE88D8-39D1-421F-883E-F5F19D48ACB6}" dt="2020-10-07T20:11:44.562" v="72"/>
          <ac:picMkLst>
            <pc:docMk/>
            <pc:sldMk cId="2759824402" sldId="574"/>
            <ac:picMk id="1029" creationId="{283B3951-9029-485D-A1D7-97A953D966F9}"/>
          </ac:picMkLst>
        </pc:picChg>
      </pc:sldChg>
    </pc:docChg>
  </pc:docChgLst>
  <pc:docChgLst>
    <pc:chgData name="Shilpa Ratwani" userId="8a765706-a469-4676-8c96-79590ec33017" providerId="ADAL" clId="{85BE88D8-39D1-421F-883E-F5F19D48ACB6}"/>
    <pc:docChg chg="undo custSel addSld delSld modSld sldOrd modSection">
      <pc:chgData name="Shilpa Ratwani" userId="8a765706-a469-4676-8c96-79590ec33017" providerId="ADAL" clId="{85BE88D8-39D1-421F-883E-F5F19D48ACB6}" dt="2020-10-07T20:32:06.896" v="66" actId="1037"/>
      <pc:docMkLst>
        <pc:docMk/>
      </pc:docMkLst>
      <pc:sldChg chg="add del">
        <pc:chgData name="Shilpa Ratwani" userId="8a765706-a469-4676-8c96-79590ec33017" providerId="ADAL" clId="{85BE88D8-39D1-421F-883E-F5F19D48ACB6}" dt="2020-10-07T20:26:21.792" v="2" actId="2696"/>
        <pc:sldMkLst>
          <pc:docMk/>
          <pc:sldMk cId="0" sldId="256"/>
        </pc:sldMkLst>
      </pc:sldChg>
      <pc:sldChg chg="add del">
        <pc:chgData name="Shilpa Ratwani" userId="8a765706-a469-4676-8c96-79590ec33017" providerId="ADAL" clId="{85BE88D8-39D1-421F-883E-F5F19D48ACB6}" dt="2020-10-07T20:26:24.993" v="3" actId="2696"/>
        <pc:sldMkLst>
          <pc:docMk/>
          <pc:sldMk cId="0" sldId="257"/>
        </pc:sldMkLst>
      </pc:sldChg>
      <pc:sldChg chg="modSp">
        <pc:chgData name="Shilpa Ratwani" userId="8a765706-a469-4676-8c96-79590ec33017" providerId="ADAL" clId="{85BE88D8-39D1-421F-883E-F5F19D48ACB6}" dt="2020-10-07T20:32:06.896" v="66" actId="1037"/>
        <pc:sldMkLst>
          <pc:docMk/>
          <pc:sldMk cId="0" sldId="258"/>
        </pc:sldMkLst>
        <pc:picChg chg="mod">
          <ac:chgData name="Shilpa Ratwani" userId="8a765706-a469-4676-8c96-79590ec33017" providerId="ADAL" clId="{85BE88D8-39D1-421F-883E-F5F19D48ACB6}" dt="2020-10-07T20:31:39.826" v="59" actId="14100"/>
          <ac:picMkLst>
            <pc:docMk/>
            <pc:sldMk cId="0" sldId="258"/>
            <ac:picMk id="5" creationId="{ACB7090D-7A47-47BE-8806-895EAAA51182}"/>
          </ac:picMkLst>
        </pc:picChg>
        <pc:picChg chg="mod">
          <ac:chgData name="Shilpa Ratwani" userId="8a765706-a469-4676-8c96-79590ec33017" providerId="ADAL" clId="{85BE88D8-39D1-421F-883E-F5F19D48ACB6}" dt="2020-10-07T20:32:06.896" v="66" actId="1037"/>
          <ac:picMkLst>
            <pc:docMk/>
            <pc:sldMk cId="0" sldId="258"/>
            <ac:picMk id="7" creationId="{2FE4A78C-338D-4E19-B3B5-5F54DBE1EA15}"/>
          </ac:picMkLst>
        </pc:picChg>
        <pc:picChg chg="mod">
          <ac:chgData name="Shilpa Ratwani" userId="8a765706-a469-4676-8c96-79590ec33017" providerId="ADAL" clId="{85BE88D8-39D1-421F-883E-F5F19D48ACB6}" dt="2020-10-07T20:32:00.868" v="63" actId="14100"/>
          <ac:picMkLst>
            <pc:docMk/>
            <pc:sldMk cId="0" sldId="258"/>
            <ac:picMk id="8" creationId="{EE57FF2C-1253-4DC7-8ADC-F7D16D4EEB98}"/>
          </ac:picMkLst>
        </pc:picChg>
        <pc:picChg chg="mod">
          <ac:chgData name="Shilpa Ratwani" userId="8a765706-a469-4676-8c96-79590ec33017" providerId="ADAL" clId="{85BE88D8-39D1-421F-883E-F5F19D48ACB6}" dt="2020-10-07T20:31:40.937" v="61" actId="14100"/>
          <ac:picMkLst>
            <pc:docMk/>
            <pc:sldMk cId="0" sldId="258"/>
            <ac:picMk id="455" creationId="{00000000-0000-0000-0000-000000000000}"/>
          </ac:picMkLst>
        </pc:picChg>
      </pc:sldChg>
      <pc:sldChg chg="add del">
        <pc:chgData name="Shilpa Ratwani" userId="8a765706-a469-4676-8c96-79590ec33017" providerId="ADAL" clId="{85BE88D8-39D1-421F-883E-F5F19D48ACB6}" dt="2020-10-07T20:26:27.200" v="5" actId="2696"/>
        <pc:sldMkLst>
          <pc:docMk/>
          <pc:sldMk cId="0" sldId="259"/>
        </pc:sldMkLst>
      </pc:sldChg>
      <pc:sldChg chg="add del">
        <pc:chgData name="Shilpa Ratwani" userId="8a765706-a469-4676-8c96-79590ec33017" providerId="ADAL" clId="{85BE88D8-39D1-421F-883E-F5F19D48ACB6}" dt="2020-10-07T20:26:28.187" v="6" actId="2696"/>
        <pc:sldMkLst>
          <pc:docMk/>
          <pc:sldMk cId="0" sldId="260"/>
        </pc:sldMkLst>
      </pc:sldChg>
      <pc:sldChg chg="modSp add ord">
        <pc:chgData name="Shilpa Ratwani" userId="8a765706-a469-4676-8c96-79590ec33017" providerId="ADAL" clId="{85BE88D8-39D1-421F-883E-F5F19D48ACB6}" dt="2020-10-07T20:27:55.514" v="14" actId="108"/>
        <pc:sldMkLst>
          <pc:docMk/>
          <pc:sldMk cId="0" sldId="263"/>
        </pc:sldMkLst>
        <pc:spChg chg="mod">
          <ac:chgData name="Shilpa Ratwani" userId="8a765706-a469-4676-8c96-79590ec33017" providerId="ADAL" clId="{85BE88D8-39D1-421F-883E-F5F19D48ACB6}" dt="2020-10-07T20:27:55.514" v="14" actId="108"/>
          <ac:spMkLst>
            <pc:docMk/>
            <pc:sldMk cId="0" sldId="263"/>
            <ac:spMk id="505" creationId="{00000000-0000-0000-0000-000000000000}"/>
          </ac:spMkLst>
        </pc:spChg>
      </pc:sldChg>
      <pc:sldChg chg="modSp add ord">
        <pc:chgData name="Shilpa Ratwani" userId="8a765706-a469-4676-8c96-79590ec33017" providerId="ADAL" clId="{85BE88D8-39D1-421F-883E-F5F19D48ACB6}" dt="2020-10-07T20:28:05.520" v="15" actId="108"/>
        <pc:sldMkLst>
          <pc:docMk/>
          <pc:sldMk cId="0" sldId="264"/>
        </pc:sldMkLst>
        <pc:spChg chg="mod">
          <ac:chgData name="Shilpa Ratwani" userId="8a765706-a469-4676-8c96-79590ec33017" providerId="ADAL" clId="{85BE88D8-39D1-421F-883E-F5F19D48ACB6}" dt="2020-10-07T20:28:05.520" v="15" actId="108"/>
          <ac:spMkLst>
            <pc:docMk/>
            <pc:sldMk cId="0" sldId="264"/>
            <ac:spMk id="510" creationId="{00000000-0000-0000-0000-000000000000}"/>
          </ac:spMkLst>
        </pc:spChg>
      </pc:sldChg>
      <pc:sldChg chg="modSp add ord">
        <pc:chgData name="Shilpa Ratwani" userId="8a765706-a469-4676-8c96-79590ec33017" providerId="ADAL" clId="{85BE88D8-39D1-421F-883E-F5F19D48ACB6}" dt="2020-10-07T20:28:19.451" v="34" actId="1035"/>
        <pc:sldMkLst>
          <pc:docMk/>
          <pc:sldMk cId="0" sldId="265"/>
        </pc:sldMkLst>
        <pc:spChg chg="mod">
          <ac:chgData name="Shilpa Ratwani" userId="8a765706-a469-4676-8c96-79590ec33017" providerId="ADAL" clId="{85BE88D8-39D1-421F-883E-F5F19D48ACB6}" dt="2020-10-07T20:28:19.451" v="34" actId="1035"/>
          <ac:spMkLst>
            <pc:docMk/>
            <pc:sldMk cId="0" sldId="265"/>
            <ac:spMk id="553" creationId="{00000000-0000-0000-0000-000000000000}"/>
          </ac:spMkLst>
        </pc:spChg>
      </pc:sldChg>
      <pc:sldChg chg="add ord">
        <pc:chgData name="Shilpa Ratwani" userId="8a765706-a469-4676-8c96-79590ec33017" providerId="ADAL" clId="{85BE88D8-39D1-421F-883E-F5F19D48ACB6}" dt="2020-10-07T20:27:15.530" v="10"/>
        <pc:sldMkLst>
          <pc:docMk/>
          <pc:sldMk cId="0" sldId="266"/>
        </pc:sldMkLst>
      </pc:sldChg>
      <pc:sldChg chg="add ord">
        <pc:chgData name="Shilpa Ratwani" userId="8a765706-a469-4676-8c96-79590ec33017" providerId="ADAL" clId="{85BE88D8-39D1-421F-883E-F5F19D48ACB6}" dt="2020-10-07T20:27:15.530" v="10"/>
        <pc:sldMkLst>
          <pc:docMk/>
          <pc:sldMk cId="0" sldId="267"/>
        </pc:sldMkLst>
      </pc:sldChg>
      <pc:sldChg chg="add ord">
        <pc:chgData name="Shilpa Ratwani" userId="8a765706-a469-4676-8c96-79590ec33017" providerId="ADAL" clId="{85BE88D8-39D1-421F-883E-F5F19D48ACB6}" dt="2020-10-07T20:27:15.530" v="10"/>
        <pc:sldMkLst>
          <pc:docMk/>
          <pc:sldMk cId="0" sldId="268"/>
        </pc:sldMkLst>
      </pc:sldChg>
      <pc:sldChg chg="add">
        <pc:chgData name="Shilpa Ratwani" userId="8a765706-a469-4676-8c96-79590ec33017" providerId="ADAL" clId="{85BE88D8-39D1-421F-883E-F5F19D48ACB6}" dt="2020-10-07T20:26:04.857" v="0"/>
        <pc:sldMkLst>
          <pc:docMk/>
          <pc:sldMk cId="0" sldId="269"/>
        </pc:sldMkLst>
      </pc:sldChg>
      <pc:sldChg chg="add">
        <pc:chgData name="Shilpa Ratwani" userId="8a765706-a469-4676-8c96-79590ec33017" providerId="ADAL" clId="{85BE88D8-39D1-421F-883E-F5F19D48ACB6}" dt="2020-10-07T20:26:04.857" v="0"/>
        <pc:sldMkLst>
          <pc:docMk/>
          <pc:sldMk cId="0" sldId="270"/>
        </pc:sldMkLst>
      </pc:sldChg>
      <pc:sldChg chg="add">
        <pc:chgData name="Shilpa Ratwani" userId="8a765706-a469-4676-8c96-79590ec33017" providerId="ADAL" clId="{85BE88D8-39D1-421F-883E-F5F19D48ACB6}" dt="2020-10-07T20:26:04.857" v="0"/>
        <pc:sldMkLst>
          <pc:docMk/>
          <pc:sldMk cId="0" sldId="271"/>
        </pc:sldMkLst>
      </pc:sldChg>
      <pc:sldChg chg="add">
        <pc:chgData name="Shilpa Ratwani" userId="8a765706-a469-4676-8c96-79590ec33017" providerId="ADAL" clId="{85BE88D8-39D1-421F-883E-F5F19D48ACB6}" dt="2020-10-07T20:26:04.857" v="0"/>
        <pc:sldMkLst>
          <pc:docMk/>
          <pc:sldMk cId="0" sldId="272"/>
        </pc:sldMkLst>
      </pc:sldChg>
      <pc:sldChg chg="add">
        <pc:chgData name="Shilpa Ratwani" userId="8a765706-a469-4676-8c96-79590ec33017" providerId="ADAL" clId="{85BE88D8-39D1-421F-883E-F5F19D48ACB6}" dt="2020-10-07T20:26:04.857" v="0"/>
        <pc:sldMkLst>
          <pc:docMk/>
          <pc:sldMk cId="0" sldId="273"/>
        </pc:sldMkLst>
      </pc:sldChg>
      <pc:sldChg chg="add">
        <pc:chgData name="Shilpa Ratwani" userId="8a765706-a469-4676-8c96-79590ec33017" providerId="ADAL" clId="{85BE88D8-39D1-421F-883E-F5F19D48ACB6}" dt="2020-10-07T20:26:04.857" v="0"/>
        <pc:sldMkLst>
          <pc:docMk/>
          <pc:sldMk cId="0" sldId="274"/>
        </pc:sldMkLst>
      </pc:sldChg>
      <pc:sldChg chg="add">
        <pc:chgData name="Shilpa Ratwani" userId="8a765706-a469-4676-8c96-79590ec33017" providerId="ADAL" clId="{85BE88D8-39D1-421F-883E-F5F19D48ACB6}" dt="2020-10-07T20:26:04.857" v="0"/>
        <pc:sldMkLst>
          <pc:docMk/>
          <pc:sldMk cId="0" sldId="275"/>
        </pc:sldMkLst>
      </pc:sldChg>
      <pc:sldChg chg="add">
        <pc:chgData name="Shilpa Ratwani" userId="8a765706-a469-4676-8c96-79590ec33017" providerId="ADAL" clId="{85BE88D8-39D1-421F-883E-F5F19D48ACB6}" dt="2020-10-07T20:26:04.857" v="0"/>
        <pc:sldMkLst>
          <pc:docMk/>
          <pc:sldMk cId="0" sldId="276"/>
        </pc:sldMkLst>
      </pc:sldChg>
      <pc:sldChg chg="add">
        <pc:chgData name="Shilpa Ratwani" userId="8a765706-a469-4676-8c96-79590ec33017" providerId="ADAL" clId="{85BE88D8-39D1-421F-883E-F5F19D48ACB6}" dt="2020-10-07T20:26:04.857" v="0"/>
        <pc:sldMkLst>
          <pc:docMk/>
          <pc:sldMk cId="0" sldId="277"/>
        </pc:sldMkLst>
      </pc:sldChg>
      <pc:sldChg chg="add">
        <pc:chgData name="Shilpa Ratwani" userId="8a765706-a469-4676-8c96-79590ec33017" providerId="ADAL" clId="{85BE88D8-39D1-421F-883E-F5F19D48ACB6}" dt="2020-10-07T20:26:04.857" v="0"/>
        <pc:sldMkLst>
          <pc:docMk/>
          <pc:sldMk cId="0" sldId="278"/>
        </pc:sldMkLst>
      </pc:sldChg>
      <pc:sldChg chg="add">
        <pc:chgData name="Shilpa Ratwani" userId="8a765706-a469-4676-8c96-79590ec33017" providerId="ADAL" clId="{85BE88D8-39D1-421F-883E-F5F19D48ACB6}" dt="2020-10-07T20:26:04.857" v="0"/>
        <pc:sldMkLst>
          <pc:docMk/>
          <pc:sldMk cId="0" sldId="279"/>
        </pc:sldMkLst>
      </pc:sldChg>
      <pc:sldChg chg="add">
        <pc:chgData name="Shilpa Ratwani" userId="8a765706-a469-4676-8c96-79590ec33017" providerId="ADAL" clId="{85BE88D8-39D1-421F-883E-F5F19D48ACB6}" dt="2020-10-07T20:26:04.857" v="0"/>
        <pc:sldMkLst>
          <pc:docMk/>
          <pc:sldMk cId="0" sldId="280"/>
        </pc:sldMkLst>
      </pc:sldChg>
      <pc:sldChg chg="add">
        <pc:chgData name="Shilpa Ratwani" userId="8a765706-a469-4676-8c96-79590ec33017" providerId="ADAL" clId="{85BE88D8-39D1-421F-883E-F5F19D48ACB6}" dt="2020-10-07T20:26:04.857" v="0"/>
        <pc:sldMkLst>
          <pc:docMk/>
          <pc:sldMk cId="0" sldId="281"/>
        </pc:sldMkLst>
      </pc:sldChg>
      <pc:sldChg chg="add">
        <pc:chgData name="Shilpa Ratwani" userId="8a765706-a469-4676-8c96-79590ec33017" providerId="ADAL" clId="{85BE88D8-39D1-421F-883E-F5F19D48ACB6}" dt="2020-10-07T20:26:04.857" v="0"/>
        <pc:sldMkLst>
          <pc:docMk/>
          <pc:sldMk cId="0" sldId="283"/>
        </pc:sldMkLst>
      </pc:sldChg>
      <pc:sldChg chg="add">
        <pc:chgData name="Shilpa Ratwani" userId="8a765706-a469-4676-8c96-79590ec33017" providerId="ADAL" clId="{85BE88D8-39D1-421F-883E-F5F19D48ACB6}" dt="2020-10-07T20:26:04.857" v="0"/>
        <pc:sldMkLst>
          <pc:docMk/>
          <pc:sldMk cId="0" sldId="284"/>
        </pc:sldMkLst>
      </pc:sldChg>
      <pc:sldChg chg="add">
        <pc:chgData name="Shilpa Ratwani" userId="8a765706-a469-4676-8c96-79590ec33017" providerId="ADAL" clId="{85BE88D8-39D1-421F-883E-F5F19D48ACB6}" dt="2020-10-07T20:26:04.857" v="0"/>
        <pc:sldMkLst>
          <pc:docMk/>
          <pc:sldMk cId="0" sldId="285"/>
        </pc:sldMkLst>
      </pc:sldChg>
      <pc:sldChg chg="add">
        <pc:chgData name="Shilpa Ratwani" userId="8a765706-a469-4676-8c96-79590ec33017" providerId="ADAL" clId="{85BE88D8-39D1-421F-883E-F5F19D48ACB6}" dt="2020-10-07T20:26:04.857" v="0"/>
        <pc:sldMkLst>
          <pc:docMk/>
          <pc:sldMk cId="0" sldId="286"/>
        </pc:sldMkLst>
      </pc:sldChg>
      <pc:sldChg chg="add">
        <pc:chgData name="Shilpa Ratwani" userId="8a765706-a469-4676-8c96-79590ec33017" providerId="ADAL" clId="{85BE88D8-39D1-421F-883E-F5F19D48ACB6}" dt="2020-10-07T20:26:04.857" v="0"/>
        <pc:sldMkLst>
          <pc:docMk/>
          <pc:sldMk cId="0" sldId="287"/>
        </pc:sldMkLst>
      </pc:sldChg>
      <pc:sldChg chg="add">
        <pc:chgData name="Shilpa Ratwani" userId="8a765706-a469-4676-8c96-79590ec33017" providerId="ADAL" clId="{85BE88D8-39D1-421F-883E-F5F19D48ACB6}" dt="2020-10-07T20:26:04.857" v="0"/>
        <pc:sldMkLst>
          <pc:docMk/>
          <pc:sldMk cId="0" sldId="288"/>
        </pc:sldMkLst>
      </pc:sldChg>
      <pc:sldChg chg="add">
        <pc:chgData name="Shilpa Ratwani" userId="8a765706-a469-4676-8c96-79590ec33017" providerId="ADAL" clId="{85BE88D8-39D1-421F-883E-F5F19D48ACB6}" dt="2020-10-07T20:26:04.857" v="0"/>
        <pc:sldMkLst>
          <pc:docMk/>
          <pc:sldMk cId="0" sldId="289"/>
        </pc:sldMkLst>
      </pc:sldChg>
      <pc:sldChg chg="add">
        <pc:chgData name="Shilpa Ratwani" userId="8a765706-a469-4676-8c96-79590ec33017" providerId="ADAL" clId="{85BE88D8-39D1-421F-883E-F5F19D48ACB6}" dt="2020-10-07T20:26:04.857" v="0"/>
        <pc:sldMkLst>
          <pc:docMk/>
          <pc:sldMk cId="0" sldId="290"/>
        </pc:sldMkLst>
      </pc:sldChg>
      <pc:sldChg chg="add">
        <pc:chgData name="Shilpa Ratwani" userId="8a765706-a469-4676-8c96-79590ec33017" providerId="ADAL" clId="{85BE88D8-39D1-421F-883E-F5F19D48ACB6}" dt="2020-10-07T20:26:04.857" v="0"/>
        <pc:sldMkLst>
          <pc:docMk/>
          <pc:sldMk cId="0" sldId="291"/>
        </pc:sldMkLst>
      </pc:sldChg>
      <pc:sldChg chg="add">
        <pc:chgData name="Shilpa Ratwani" userId="8a765706-a469-4676-8c96-79590ec33017" providerId="ADAL" clId="{85BE88D8-39D1-421F-883E-F5F19D48ACB6}" dt="2020-10-07T20:26:04.857" v="0"/>
        <pc:sldMkLst>
          <pc:docMk/>
          <pc:sldMk cId="0" sldId="292"/>
        </pc:sldMkLst>
      </pc:sldChg>
      <pc:sldChg chg="add">
        <pc:chgData name="Shilpa Ratwani" userId="8a765706-a469-4676-8c96-79590ec33017" providerId="ADAL" clId="{85BE88D8-39D1-421F-883E-F5F19D48ACB6}" dt="2020-10-07T20:26:04.857" v="0"/>
        <pc:sldMkLst>
          <pc:docMk/>
          <pc:sldMk cId="0" sldId="293"/>
        </pc:sldMkLst>
      </pc:sldChg>
      <pc:sldChg chg="add">
        <pc:chgData name="Shilpa Ratwani" userId="8a765706-a469-4676-8c96-79590ec33017" providerId="ADAL" clId="{85BE88D8-39D1-421F-883E-F5F19D48ACB6}" dt="2020-10-07T20:26:04.857" v="0"/>
        <pc:sldMkLst>
          <pc:docMk/>
          <pc:sldMk cId="0" sldId="294"/>
        </pc:sldMkLst>
      </pc:sldChg>
      <pc:sldChg chg="add">
        <pc:chgData name="Shilpa Ratwani" userId="8a765706-a469-4676-8c96-79590ec33017" providerId="ADAL" clId="{85BE88D8-39D1-421F-883E-F5F19D48ACB6}" dt="2020-10-07T20:26:04.857" v="0"/>
        <pc:sldMkLst>
          <pc:docMk/>
          <pc:sldMk cId="0" sldId="295"/>
        </pc:sldMkLst>
      </pc:sldChg>
      <pc:sldChg chg="add">
        <pc:chgData name="Shilpa Ratwani" userId="8a765706-a469-4676-8c96-79590ec33017" providerId="ADAL" clId="{85BE88D8-39D1-421F-883E-F5F19D48ACB6}" dt="2020-10-07T20:26:04.857" v="0"/>
        <pc:sldMkLst>
          <pc:docMk/>
          <pc:sldMk cId="0" sldId="296"/>
        </pc:sldMkLst>
      </pc:sldChg>
      <pc:sldChg chg="add">
        <pc:chgData name="Shilpa Ratwani" userId="8a765706-a469-4676-8c96-79590ec33017" providerId="ADAL" clId="{85BE88D8-39D1-421F-883E-F5F19D48ACB6}" dt="2020-10-07T20:26:04.857" v="0"/>
        <pc:sldMkLst>
          <pc:docMk/>
          <pc:sldMk cId="0" sldId="297"/>
        </pc:sldMkLst>
      </pc:sldChg>
      <pc:sldChg chg="add">
        <pc:chgData name="Shilpa Ratwani" userId="8a765706-a469-4676-8c96-79590ec33017" providerId="ADAL" clId="{85BE88D8-39D1-421F-883E-F5F19D48ACB6}" dt="2020-10-07T20:26:04.857" v="0"/>
        <pc:sldMkLst>
          <pc:docMk/>
          <pc:sldMk cId="0" sldId="298"/>
        </pc:sldMkLst>
      </pc:sldChg>
      <pc:sldChg chg="add">
        <pc:chgData name="Shilpa Ratwani" userId="8a765706-a469-4676-8c96-79590ec33017" providerId="ADAL" clId="{85BE88D8-39D1-421F-883E-F5F19D48ACB6}" dt="2020-10-07T20:26:04.857" v="0"/>
        <pc:sldMkLst>
          <pc:docMk/>
          <pc:sldMk cId="0" sldId="299"/>
        </pc:sldMkLst>
      </pc:sldChg>
      <pc:sldChg chg="add">
        <pc:chgData name="Shilpa Ratwani" userId="8a765706-a469-4676-8c96-79590ec33017" providerId="ADAL" clId="{85BE88D8-39D1-421F-883E-F5F19D48ACB6}" dt="2020-10-07T20:26:04.857" v="0"/>
        <pc:sldMkLst>
          <pc:docMk/>
          <pc:sldMk cId="0" sldId="300"/>
        </pc:sldMkLst>
      </pc:sldChg>
      <pc:sldChg chg="add">
        <pc:chgData name="Shilpa Ratwani" userId="8a765706-a469-4676-8c96-79590ec33017" providerId="ADAL" clId="{85BE88D8-39D1-421F-883E-F5F19D48ACB6}" dt="2020-10-07T20:26:04.857" v="0"/>
        <pc:sldMkLst>
          <pc:docMk/>
          <pc:sldMk cId="0" sldId="301"/>
        </pc:sldMkLst>
      </pc:sldChg>
      <pc:sldChg chg="add">
        <pc:chgData name="Shilpa Ratwani" userId="8a765706-a469-4676-8c96-79590ec33017" providerId="ADAL" clId="{85BE88D8-39D1-421F-883E-F5F19D48ACB6}" dt="2020-10-07T20:26:04.857" v="0"/>
        <pc:sldMkLst>
          <pc:docMk/>
          <pc:sldMk cId="0" sldId="302"/>
        </pc:sldMkLst>
      </pc:sldChg>
      <pc:sldChg chg="add">
        <pc:chgData name="Shilpa Ratwani" userId="8a765706-a469-4676-8c96-79590ec33017" providerId="ADAL" clId="{85BE88D8-39D1-421F-883E-F5F19D48ACB6}" dt="2020-10-07T20:26:04.857" v="0"/>
        <pc:sldMkLst>
          <pc:docMk/>
          <pc:sldMk cId="0" sldId="303"/>
        </pc:sldMkLst>
      </pc:sldChg>
      <pc:sldChg chg="add">
        <pc:chgData name="Shilpa Ratwani" userId="8a765706-a469-4676-8c96-79590ec33017" providerId="ADAL" clId="{85BE88D8-39D1-421F-883E-F5F19D48ACB6}" dt="2020-10-07T20:26:04.857" v="0"/>
        <pc:sldMkLst>
          <pc:docMk/>
          <pc:sldMk cId="0" sldId="304"/>
        </pc:sldMkLst>
      </pc:sldChg>
      <pc:sldChg chg="add">
        <pc:chgData name="Shilpa Ratwani" userId="8a765706-a469-4676-8c96-79590ec33017" providerId="ADAL" clId="{85BE88D8-39D1-421F-883E-F5F19D48ACB6}" dt="2020-10-07T20:26:04.857" v="0"/>
        <pc:sldMkLst>
          <pc:docMk/>
          <pc:sldMk cId="0" sldId="305"/>
        </pc:sldMkLst>
      </pc:sldChg>
      <pc:sldChg chg="add">
        <pc:chgData name="Shilpa Ratwani" userId="8a765706-a469-4676-8c96-79590ec33017" providerId="ADAL" clId="{85BE88D8-39D1-421F-883E-F5F19D48ACB6}" dt="2020-10-07T20:26:04.857" v="0"/>
        <pc:sldMkLst>
          <pc:docMk/>
          <pc:sldMk cId="0" sldId="306"/>
        </pc:sldMkLst>
      </pc:sldChg>
      <pc:sldChg chg="add">
        <pc:chgData name="Shilpa Ratwani" userId="8a765706-a469-4676-8c96-79590ec33017" providerId="ADAL" clId="{85BE88D8-39D1-421F-883E-F5F19D48ACB6}" dt="2020-10-07T20:26:04.857" v="0"/>
        <pc:sldMkLst>
          <pc:docMk/>
          <pc:sldMk cId="0" sldId="307"/>
        </pc:sldMkLst>
      </pc:sldChg>
      <pc:sldChg chg="add">
        <pc:chgData name="Shilpa Ratwani" userId="8a765706-a469-4676-8c96-79590ec33017" providerId="ADAL" clId="{85BE88D8-39D1-421F-883E-F5F19D48ACB6}" dt="2020-10-07T20:26:04.857" v="0"/>
        <pc:sldMkLst>
          <pc:docMk/>
          <pc:sldMk cId="0" sldId="308"/>
        </pc:sldMkLst>
      </pc:sldChg>
      <pc:sldChg chg="add">
        <pc:chgData name="Shilpa Ratwani" userId="8a765706-a469-4676-8c96-79590ec33017" providerId="ADAL" clId="{85BE88D8-39D1-421F-883E-F5F19D48ACB6}" dt="2020-10-07T20:26:04.857" v="0"/>
        <pc:sldMkLst>
          <pc:docMk/>
          <pc:sldMk cId="0" sldId="309"/>
        </pc:sldMkLst>
      </pc:sldChg>
      <pc:sldChg chg="add">
        <pc:chgData name="Shilpa Ratwani" userId="8a765706-a469-4676-8c96-79590ec33017" providerId="ADAL" clId="{85BE88D8-39D1-421F-883E-F5F19D48ACB6}" dt="2020-10-07T20:26:04.857" v="0"/>
        <pc:sldMkLst>
          <pc:docMk/>
          <pc:sldMk cId="0" sldId="310"/>
        </pc:sldMkLst>
      </pc:sldChg>
      <pc:sldChg chg="add">
        <pc:chgData name="Shilpa Ratwani" userId="8a765706-a469-4676-8c96-79590ec33017" providerId="ADAL" clId="{85BE88D8-39D1-421F-883E-F5F19D48ACB6}" dt="2020-10-07T20:26:04.857" v="0"/>
        <pc:sldMkLst>
          <pc:docMk/>
          <pc:sldMk cId="0" sldId="311"/>
        </pc:sldMkLst>
      </pc:sldChg>
      <pc:sldChg chg="add">
        <pc:chgData name="Shilpa Ratwani" userId="8a765706-a469-4676-8c96-79590ec33017" providerId="ADAL" clId="{85BE88D8-39D1-421F-883E-F5F19D48ACB6}" dt="2020-10-07T20:26:04.857" v="0"/>
        <pc:sldMkLst>
          <pc:docMk/>
          <pc:sldMk cId="0" sldId="312"/>
        </pc:sldMkLst>
      </pc:sldChg>
      <pc:sldChg chg="add">
        <pc:chgData name="Shilpa Ratwani" userId="8a765706-a469-4676-8c96-79590ec33017" providerId="ADAL" clId="{85BE88D8-39D1-421F-883E-F5F19D48ACB6}" dt="2020-10-07T20:26:04.857" v="0"/>
        <pc:sldMkLst>
          <pc:docMk/>
          <pc:sldMk cId="0" sldId="313"/>
        </pc:sldMkLst>
      </pc:sldChg>
      <pc:sldChg chg="add">
        <pc:chgData name="Shilpa Ratwani" userId="8a765706-a469-4676-8c96-79590ec33017" providerId="ADAL" clId="{85BE88D8-39D1-421F-883E-F5F19D48ACB6}" dt="2020-10-07T20:26:04.857" v="0"/>
        <pc:sldMkLst>
          <pc:docMk/>
          <pc:sldMk cId="0" sldId="314"/>
        </pc:sldMkLst>
      </pc:sldChg>
      <pc:sldChg chg="add">
        <pc:chgData name="Shilpa Ratwani" userId="8a765706-a469-4676-8c96-79590ec33017" providerId="ADAL" clId="{85BE88D8-39D1-421F-883E-F5F19D48ACB6}" dt="2020-10-07T20:26:04.857" v="0"/>
        <pc:sldMkLst>
          <pc:docMk/>
          <pc:sldMk cId="0" sldId="315"/>
        </pc:sldMkLst>
      </pc:sldChg>
      <pc:sldChg chg="add">
        <pc:chgData name="Shilpa Ratwani" userId="8a765706-a469-4676-8c96-79590ec33017" providerId="ADAL" clId="{85BE88D8-39D1-421F-883E-F5F19D48ACB6}" dt="2020-10-07T20:26:04.857" v="0"/>
        <pc:sldMkLst>
          <pc:docMk/>
          <pc:sldMk cId="0" sldId="316"/>
        </pc:sldMkLst>
      </pc:sldChg>
      <pc:sldChg chg="modSp add">
        <pc:chgData name="Shilpa Ratwani" userId="8a765706-a469-4676-8c96-79590ec33017" providerId="ADAL" clId="{85BE88D8-39D1-421F-883E-F5F19D48ACB6}" dt="2020-10-07T20:26:04.857" v="0"/>
        <pc:sldMkLst>
          <pc:docMk/>
          <pc:sldMk cId="0" sldId="317"/>
        </pc:sldMkLst>
        <pc:spChg chg="mod">
          <ac:chgData name="Shilpa Ratwani" userId="8a765706-a469-4676-8c96-79590ec33017" providerId="ADAL" clId="{85BE88D8-39D1-421F-883E-F5F19D48ACB6}" dt="2020-10-07T20:26:04.857" v="0"/>
          <ac:spMkLst>
            <pc:docMk/>
            <pc:sldMk cId="0" sldId="317"/>
            <ac:spMk id="1578" creationId="{00000000-0000-0000-0000-000000000000}"/>
          </ac:spMkLst>
        </pc:spChg>
      </pc:sldChg>
      <pc:sldChg chg="add">
        <pc:chgData name="Shilpa Ratwani" userId="8a765706-a469-4676-8c96-79590ec33017" providerId="ADAL" clId="{85BE88D8-39D1-421F-883E-F5F19D48ACB6}" dt="2020-10-07T20:26:04.857" v="0"/>
        <pc:sldMkLst>
          <pc:docMk/>
          <pc:sldMk cId="0" sldId="318"/>
        </pc:sldMkLst>
      </pc:sldChg>
      <pc:sldChg chg="add">
        <pc:chgData name="Shilpa Ratwani" userId="8a765706-a469-4676-8c96-79590ec33017" providerId="ADAL" clId="{85BE88D8-39D1-421F-883E-F5F19D48ACB6}" dt="2020-10-07T20:26:04.857" v="0"/>
        <pc:sldMkLst>
          <pc:docMk/>
          <pc:sldMk cId="0" sldId="319"/>
        </pc:sldMkLst>
      </pc:sldChg>
      <pc:sldChg chg="add">
        <pc:chgData name="Shilpa Ratwani" userId="8a765706-a469-4676-8c96-79590ec33017" providerId="ADAL" clId="{85BE88D8-39D1-421F-883E-F5F19D48ACB6}" dt="2020-10-07T20:26:04.857" v="0"/>
        <pc:sldMkLst>
          <pc:docMk/>
          <pc:sldMk cId="0" sldId="320"/>
        </pc:sldMkLst>
      </pc:sldChg>
      <pc:sldChg chg="modSp add">
        <pc:chgData name="Shilpa Ratwani" userId="8a765706-a469-4676-8c96-79590ec33017" providerId="ADAL" clId="{85BE88D8-39D1-421F-883E-F5F19D48ACB6}" dt="2020-10-07T20:26:04.857" v="0"/>
        <pc:sldMkLst>
          <pc:docMk/>
          <pc:sldMk cId="0" sldId="321"/>
        </pc:sldMkLst>
        <pc:spChg chg="mod">
          <ac:chgData name="Shilpa Ratwani" userId="8a765706-a469-4676-8c96-79590ec33017" providerId="ADAL" clId="{85BE88D8-39D1-421F-883E-F5F19D48ACB6}" dt="2020-10-07T20:26:04.857" v="0"/>
          <ac:spMkLst>
            <pc:docMk/>
            <pc:sldMk cId="0" sldId="321"/>
            <ac:spMk id="1702" creationId="{00000000-0000-0000-0000-000000000000}"/>
          </ac:spMkLst>
        </pc:spChg>
      </pc:sldChg>
      <pc:sldChg chg="add">
        <pc:chgData name="Shilpa Ratwani" userId="8a765706-a469-4676-8c96-79590ec33017" providerId="ADAL" clId="{85BE88D8-39D1-421F-883E-F5F19D48ACB6}" dt="2020-10-07T20:26:04.857" v="0"/>
        <pc:sldMkLst>
          <pc:docMk/>
          <pc:sldMk cId="0" sldId="322"/>
        </pc:sldMkLst>
      </pc:sldChg>
      <pc:sldChg chg="add">
        <pc:chgData name="Shilpa Ratwani" userId="8a765706-a469-4676-8c96-79590ec33017" providerId="ADAL" clId="{85BE88D8-39D1-421F-883E-F5F19D48ACB6}" dt="2020-10-07T20:26:04.857" v="0"/>
        <pc:sldMkLst>
          <pc:docMk/>
          <pc:sldMk cId="0" sldId="323"/>
        </pc:sldMkLst>
      </pc:sldChg>
      <pc:sldChg chg="add">
        <pc:chgData name="Shilpa Ratwani" userId="8a765706-a469-4676-8c96-79590ec33017" providerId="ADAL" clId="{85BE88D8-39D1-421F-883E-F5F19D48ACB6}" dt="2020-10-07T20:26:04.857" v="0"/>
        <pc:sldMkLst>
          <pc:docMk/>
          <pc:sldMk cId="0" sldId="324"/>
        </pc:sldMkLst>
      </pc:sldChg>
      <pc:sldChg chg="add">
        <pc:chgData name="Shilpa Ratwani" userId="8a765706-a469-4676-8c96-79590ec33017" providerId="ADAL" clId="{85BE88D8-39D1-421F-883E-F5F19D48ACB6}" dt="2020-10-07T20:26:04.857" v="0"/>
        <pc:sldMkLst>
          <pc:docMk/>
          <pc:sldMk cId="0" sldId="325"/>
        </pc:sldMkLst>
      </pc:sldChg>
      <pc:sldChg chg="add">
        <pc:chgData name="Shilpa Ratwani" userId="8a765706-a469-4676-8c96-79590ec33017" providerId="ADAL" clId="{85BE88D8-39D1-421F-883E-F5F19D48ACB6}" dt="2020-10-07T20:26:04.857" v="0"/>
        <pc:sldMkLst>
          <pc:docMk/>
          <pc:sldMk cId="0" sldId="326"/>
        </pc:sldMkLst>
      </pc:sldChg>
      <pc:sldChg chg="add">
        <pc:chgData name="Shilpa Ratwani" userId="8a765706-a469-4676-8c96-79590ec33017" providerId="ADAL" clId="{85BE88D8-39D1-421F-883E-F5F19D48ACB6}" dt="2020-10-07T20:26:04.857" v="0"/>
        <pc:sldMkLst>
          <pc:docMk/>
          <pc:sldMk cId="0" sldId="327"/>
        </pc:sldMkLst>
      </pc:sldChg>
      <pc:sldChg chg="add">
        <pc:chgData name="Shilpa Ratwani" userId="8a765706-a469-4676-8c96-79590ec33017" providerId="ADAL" clId="{85BE88D8-39D1-421F-883E-F5F19D48ACB6}" dt="2020-10-07T20:26:04.857" v="0"/>
        <pc:sldMkLst>
          <pc:docMk/>
          <pc:sldMk cId="0" sldId="328"/>
        </pc:sldMkLst>
      </pc:sldChg>
      <pc:sldChg chg="add">
        <pc:chgData name="Shilpa Ratwani" userId="8a765706-a469-4676-8c96-79590ec33017" providerId="ADAL" clId="{85BE88D8-39D1-421F-883E-F5F19D48ACB6}" dt="2020-10-07T20:26:04.857" v="0"/>
        <pc:sldMkLst>
          <pc:docMk/>
          <pc:sldMk cId="0" sldId="329"/>
        </pc:sldMkLst>
      </pc:sldChg>
      <pc:sldChg chg="add">
        <pc:chgData name="Shilpa Ratwani" userId="8a765706-a469-4676-8c96-79590ec33017" providerId="ADAL" clId="{85BE88D8-39D1-421F-883E-F5F19D48ACB6}" dt="2020-10-07T20:26:04.857" v="0"/>
        <pc:sldMkLst>
          <pc:docMk/>
          <pc:sldMk cId="0" sldId="330"/>
        </pc:sldMkLst>
      </pc:sldChg>
      <pc:sldChg chg="add">
        <pc:chgData name="Shilpa Ratwani" userId="8a765706-a469-4676-8c96-79590ec33017" providerId="ADAL" clId="{85BE88D8-39D1-421F-883E-F5F19D48ACB6}" dt="2020-10-07T20:26:04.857" v="0"/>
        <pc:sldMkLst>
          <pc:docMk/>
          <pc:sldMk cId="0" sldId="331"/>
        </pc:sldMkLst>
      </pc:sldChg>
      <pc:sldChg chg="add">
        <pc:chgData name="Shilpa Ratwani" userId="8a765706-a469-4676-8c96-79590ec33017" providerId="ADAL" clId="{85BE88D8-39D1-421F-883E-F5F19D48ACB6}" dt="2020-10-07T20:26:04.857" v="0"/>
        <pc:sldMkLst>
          <pc:docMk/>
          <pc:sldMk cId="0" sldId="332"/>
        </pc:sldMkLst>
      </pc:sldChg>
      <pc:sldChg chg="modSp add">
        <pc:chgData name="Shilpa Ratwani" userId="8a765706-a469-4676-8c96-79590ec33017" providerId="ADAL" clId="{85BE88D8-39D1-421F-883E-F5F19D48ACB6}" dt="2020-10-07T20:26:04.857" v="0"/>
        <pc:sldMkLst>
          <pc:docMk/>
          <pc:sldMk cId="0" sldId="333"/>
        </pc:sldMkLst>
        <pc:spChg chg="mod">
          <ac:chgData name="Shilpa Ratwani" userId="8a765706-a469-4676-8c96-79590ec33017" providerId="ADAL" clId="{85BE88D8-39D1-421F-883E-F5F19D48ACB6}" dt="2020-10-07T20:26:04.857" v="0"/>
          <ac:spMkLst>
            <pc:docMk/>
            <pc:sldMk cId="0" sldId="333"/>
            <ac:spMk id="1905" creationId="{00000000-0000-0000-0000-000000000000}"/>
          </ac:spMkLst>
        </pc:spChg>
      </pc:sldChg>
      <pc:sldChg chg="add">
        <pc:chgData name="Shilpa Ratwani" userId="8a765706-a469-4676-8c96-79590ec33017" providerId="ADAL" clId="{85BE88D8-39D1-421F-883E-F5F19D48ACB6}" dt="2020-10-07T20:26:04.857" v="0"/>
        <pc:sldMkLst>
          <pc:docMk/>
          <pc:sldMk cId="0" sldId="334"/>
        </pc:sldMkLst>
      </pc:sldChg>
      <pc:sldChg chg="add">
        <pc:chgData name="Shilpa Ratwani" userId="8a765706-a469-4676-8c96-79590ec33017" providerId="ADAL" clId="{85BE88D8-39D1-421F-883E-F5F19D48ACB6}" dt="2020-10-07T20:26:04.857" v="0"/>
        <pc:sldMkLst>
          <pc:docMk/>
          <pc:sldMk cId="0" sldId="335"/>
        </pc:sldMkLst>
      </pc:sldChg>
      <pc:sldChg chg="add">
        <pc:chgData name="Shilpa Ratwani" userId="8a765706-a469-4676-8c96-79590ec33017" providerId="ADAL" clId="{85BE88D8-39D1-421F-883E-F5F19D48ACB6}" dt="2020-10-07T20:26:04.857" v="0"/>
        <pc:sldMkLst>
          <pc:docMk/>
          <pc:sldMk cId="0" sldId="336"/>
        </pc:sldMkLst>
      </pc:sldChg>
      <pc:sldChg chg="add">
        <pc:chgData name="Shilpa Ratwani" userId="8a765706-a469-4676-8c96-79590ec33017" providerId="ADAL" clId="{85BE88D8-39D1-421F-883E-F5F19D48ACB6}" dt="2020-10-07T20:26:04.857" v="0"/>
        <pc:sldMkLst>
          <pc:docMk/>
          <pc:sldMk cId="0" sldId="337"/>
        </pc:sldMkLst>
      </pc:sldChg>
      <pc:sldChg chg="add">
        <pc:chgData name="Shilpa Ratwani" userId="8a765706-a469-4676-8c96-79590ec33017" providerId="ADAL" clId="{85BE88D8-39D1-421F-883E-F5F19D48ACB6}" dt="2020-10-07T20:26:04.857" v="0"/>
        <pc:sldMkLst>
          <pc:docMk/>
          <pc:sldMk cId="0" sldId="338"/>
        </pc:sldMkLst>
      </pc:sldChg>
      <pc:sldChg chg="modSp add">
        <pc:chgData name="Shilpa Ratwani" userId="8a765706-a469-4676-8c96-79590ec33017" providerId="ADAL" clId="{85BE88D8-39D1-421F-883E-F5F19D48ACB6}" dt="2020-10-07T20:26:05.099" v="1" actId="27636"/>
        <pc:sldMkLst>
          <pc:docMk/>
          <pc:sldMk cId="949077547" sldId="339"/>
        </pc:sldMkLst>
        <pc:spChg chg="mod">
          <ac:chgData name="Shilpa Ratwani" userId="8a765706-a469-4676-8c96-79590ec33017" providerId="ADAL" clId="{85BE88D8-39D1-421F-883E-F5F19D48ACB6}" dt="2020-10-07T20:26:05.099" v="1" actId="27636"/>
          <ac:spMkLst>
            <pc:docMk/>
            <pc:sldMk cId="949077547" sldId="339"/>
            <ac:spMk id="883" creationId="{00000000-0000-0000-0000-000000000000}"/>
          </ac:spMkLst>
        </pc:spChg>
      </pc:sldChg>
      <pc:sldChg chg="ord">
        <pc:chgData name="Shilpa Ratwani" userId="8a765706-a469-4676-8c96-79590ec33017" providerId="ADAL" clId="{85BE88D8-39D1-421F-883E-F5F19D48ACB6}" dt="2020-10-07T20:27:27.124" v="11"/>
        <pc:sldMkLst>
          <pc:docMk/>
          <pc:sldMk cId="2580015190" sldId="570"/>
        </pc:sldMkLst>
      </pc:sldChg>
      <pc:sldChg chg="del">
        <pc:chgData name="Shilpa Ratwani" userId="8a765706-a469-4676-8c96-79590ec33017" providerId="ADAL" clId="{85BE88D8-39D1-421F-883E-F5F19D48ACB6}" dt="2020-10-07T20:27:38.710" v="12" actId="2696"/>
        <pc:sldMkLst>
          <pc:docMk/>
          <pc:sldMk cId="2166820576" sldId="572"/>
        </pc:sldMkLst>
      </pc:sldChg>
      <pc:sldChg chg="del">
        <pc:chgData name="Shilpa Ratwani" userId="8a765706-a469-4676-8c96-79590ec33017" providerId="ADAL" clId="{85BE88D8-39D1-421F-883E-F5F19D48ACB6}" dt="2020-10-07T20:27:40.053" v="13" actId="2696"/>
        <pc:sldMkLst>
          <pc:docMk/>
          <pc:sldMk cId="45158113" sldId="574"/>
        </pc:sldMkLst>
      </pc:sldChg>
      <pc:sldChg chg="add del">
        <pc:chgData name="Shilpa Ratwani" userId="8a765706-a469-4676-8c96-79590ec33017" providerId="ADAL" clId="{85BE88D8-39D1-421F-883E-F5F19D48ACB6}" dt="2020-10-07T20:26:25.847" v="4" actId="2696"/>
        <pc:sldMkLst>
          <pc:docMk/>
          <pc:sldMk cId="0" sldId="575"/>
        </pc:sldMkLst>
      </pc:sldChg>
      <pc:sldChg chg="add del">
        <pc:chgData name="Shilpa Ratwani" userId="8a765706-a469-4676-8c96-79590ec33017" providerId="ADAL" clId="{85BE88D8-39D1-421F-883E-F5F19D48ACB6}" dt="2020-10-07T20:26:29.270" v="7" actId="2696"/>
        <pc:sldMkLst>
          <pc:docMk/>
          <pc:sldMk cId="0" sldId="576"/>
        </pc:sldMkLst>
      </pc:sldChg>
      <pc:sldChg chg="add del">
        <pc:chgData name="Shilpa Ratwani" userId="8a765706-a469-4676-8c96-79590ec33017" providerId="ADAL" clId="{85BE88D8-39D1-421F-883E-F5F19D48ACB6}" dt="2020-10-07T20:26:30.069" v="8" actId="2696"/>
        <pc:sldMkLst>
          <pc:docMk/>
          <pc:sldMk cId="0" sldId="57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10/7/2020</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777875" y="720725"/>
            <a:ext cx="575945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145"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291"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435"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581"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5725" algn="l" defTabSz="457145" rtl="0" eaLnBrk="1" latinLnBrk="0" hangingPunct="1">
      <a:defRPr sz="1200" kern="1200">
        <a:solidFill>
          <a:schemeClr val="tx1"/>
        </a:solidFill>
        <a:latin typeface="+mn-lt"/>
        <a:ea typeface="+mn-ea"/>
        <a:cs typeface="+mn-cs"/>
      </a:defRPr>
    </a:lvl6pPr>
    <a:lvl7pPr marL="2742870" algn="l" defTabSz="457145" rtl="0" eaLnBrk="1" latinLnBrk="0" hangingPunct="1">
      <a:defRPr sz="1200" kern="1200">
        <a:solidFill>
          <a:schemeClr val="tx1"/>
        </a:solidFill>
        <a:latin typeface="+mn-lt"/>
        <a:ea typeface="+mn-ea"/>
        <a:cs typeface="+mn-cs"/>
      </a:defRPr>
    </a:lvl7pPr>
    <a:lvl8pPr marL="3200016" algn="l" defTabSz="457145" rtl="0" eaLnBrk="1" latinLnBrk="0" hangingPunct="1">
      <a:defRPr sz="1200" kern="1200">
        <a:solidFill>
          <a:schemeClr val="tx1"/>
        </a:solidFill>
        <a:latin typeface="+mn-lt"/>
        <a:ea typeface="+mn-ea"/>
        <a:cs typeface="+mn-cs"/>
      </a:defRPr>
    </a:lvl8pPr>
    <a:lvl9pPr marL="3657162" algn="l" defTabSz="45714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3:notes"/>
          <p:cNvSpPr txBox="1">
            <a:spLocks noGrp="1"/>
          </p:cNvSpPr>
          <p:nvPr>
            <p:ph type="body" idx="1"/>
          </p:nvPr>
        </p:nvSpPr>
        <p:spPr>
          <a:xfrm>
            <a:off x="701039" y="4415789"/>
            <a:ext cx="5608200" cy="4183500"/>
          </a:xfrm>
          <a:prstGeom prst="rect">
            <a:avLst/>
          </a:prstGeom>
          <a:noFill/>
          <a:ln>
            <a:noFill/>
          </a:ln>
        </p:spPr>
        <p:txBody>
          <a:bodyPr spcFirstLastPara="1" wrap="square" lIns="91400" tIns="91400" rIns="91400" bIns="91400" anchor="t" anchorCtr="0">
            <a:noAutofit/>
          </a:bodyPr>
          <a:lstStyle/>
          <a:p>
            <a:pPr marL="117475" lvl="0" indent="-41275" algn="l" rtl="0">
              <a:spcBef>
                <a:spcPts val="0"/>
              </a:spcBef>
              <a:spcAft>
                <a:spcPts val="0"/>
              </a:spcAft>
              <a:buClr>
                <a:schemeClr val="dk1"/>
              </a:buClr>
              <a:buSzPts val="1200"/>
              <a:buNone/>
            </a:pPr>
            <a:endParaRPr/>
          </a:p>
        </p:txBody>
      </p:sp>
      <p:sp>
        <p:nvSpPr>
          <p:cNvPr id="452" name="Google Shape;452;p3:notes"/>
          <p:cNvSpPr txBox="1">
            <a:spLocks noGrp="1"/>
          </p:cNvSpPr>
          <p:nvPr>
            <p:ph type="sldNum" idx="12"/>
          </p:nvPr>
        </p:nvSpPr>
        <p:spPr>
          <a:xfrm>
            <a:off x="3970937" y="8829968"/>
            <a:ext cx="3037800" cy="464700"/>
          </a:xfrm>
          <a:prstGeom prst="rect">
            <a:avLst/>
          </a:prstGeom>
          <a:noFill/>
          <a:ln>
            <a:noFill/>
          </a:ln>
        </p:spPr>
        <p:txBody>
          <a:bodyPr spcFirstLastPara="1" wrap="square" lIns="93150" tIns="46550" rIns="93150" bIns="4655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15</a:t>
            </a:fld>
            <a:endParaRPr lang="en-US"/>
          </a:p>
        </p:txBody>
      </p:sp>
    </p:spTree>
    <p:extLst>
      <p:ext uri="{BB962C8B-B14F-4D97-AF65-F5344CB8AC3E}">
        <p14:creationId xmlns:p14="http://schemas.microsoft.com/office/powerpoint/2010/main" val="1362480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pPr marL="457200" indent="-457200" algn="ctr">
              <a:buFont typeface="Arial" pitchFamily="34" charset="0"/>
              <a:buChar char="•"/>
            </a:pPr>
            <a:r>
              <a:rPr lang="en-US" sz="1200" b="1" dirty="0">
                <a:solidFill>
                  <a:schemeClr val="accent1">
                    <a:lumMod val="50000"/>
                  </a:schemeClr>
                </a:solidFill>
              </a:rPr>
              <a:t>The extension has been tested in </a:t>
            </a:r>
            <a:r>
              <a:rPr lang="en-US" sz="1200" b="1" dirty="0" err="1">
                <a:solidFill>
                  <a:schemeClr val="accent1">
                    <a:lumMod val="50000"/>
                  </a:schemeClr>
                </a:solidFill>
              </a:rPr>
              <a:t>EHR</a:t>
            </a:r>
            <a:r>
              <a:rPr lang="en-US" sz="1200" b="1" dirty="0">
                <a:solidFill>
                  <a:schemeClr val="accent1">
                    <a:lumMod val="50000"/>
                  </a:schemeClr>
                </a:solidFill>
              </a:rPr>
              <a:t> and Cancer Registry data against a number of typical use cases.</a:t>
            </a:r>
            <a:endParaRPr lang="en-US" sz="1100" dirty="0">
              <a:solidFill>
                <a:schemeClr val="tx2"/>
              </a:solidFill>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25</a:t>
            </a:fld>
            <a:endParaRPr lang="en-US"/>
          </a:p>
        </p:txBody>
      </p:sp>
    </p:spTree>
    <p:extLst>
      <p:ext uri="{BB962C8B-B14F-4D97-AF65-F5344CB8AC3E}">
        <p14:creationId xmlns:p14="http://schemas.microsoft.com/office/powerpoint/2010/main" val="690314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28</a:t>
            </a:fld>
            <a:endParaRPr lang="en-US"/>
          </a:p>
        </p:txBody>
      </p:sp>
    </p:spTree>
    <p:extLst>
      <p:ext uri="{BB962C8B-B14F-4D97-AF65-F5344CB8AC3E}">
        <p14:creationId xmlns:p14="http://schemas.microsoft.com/office/powerpoint/2010/main" val="423641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pPr marL="457200" indent="-457200" algn="ctr">
              <a:buFont typeface="Arial" pitchFamily="34" charset="0"/>
              <a:buChar char="•"/>
            </a:pPr>
            <a:r>
              <a:rPr lang="en-US" sz="1200" b="1" dirty="0">
                <a:solidFill>
                  <a:schemeClr val="accent1">
                    <a:lumMod val="50000"/>
                  </a:schemeClr>
                </a:solidFill>
              </a:rPr>
              <a:t>The extension has been tested in </a:t>
            </a:r>
            <a:r>
              <a:rPr lang="en-US" sz="1200" b="1" dirty="0" err="1">
                <a:solidFill>
                  <a:schemeClr val="accent1">
                    <a:lumMod val="50000"/>
                  </a:schemeClr>
                </a:solidFill>
              </a:rPr>
              <a:t>EHR</a:t>
            </a:r>
            <a:r>
              <a:rPr lang="en-US" sz="1200" b="1" dirty="0">
                <a:solidFill>
                  <a:schemeClr val="accent1">
                    <a:lumMod val="50000"/>
                  </a:schemeClr>
                </a:solidFill>
              </a:rPr>
              <a:t> and Cancer Registry data against a number of typical use cases.</a:t>
            </a:r>
            <a:endParaRPr lang="en-US" sz="1100" dirty="0">
              <a:solidFill>
                <a:schemeClr val="tx2"/>
              </a:solidFill>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31</a:t>
            </a:fld>
            <a:endParaRPr lang="en-US"/>
          </a:p>
        </p:txBody>
      </p:sp>
    </p:spTree>
    <p:extLst>
      <p:ext uri="{BB962C8B-B14F-4D97-AF65-F5344CB8AC3E}">
        <p14:creationId xmlns:p14="http://schemas.microsoft.com/office/powerpoint/2010/main" val="1617692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34</a:t>
            </a:fld>
            <a:endParaRPr lang="en-US"/>
          </a:p>
        </p:txBody>
      </p:sp>
    </p:spTree>
    <p:extLst>
      <p:ext uri="{BB962C8B-B14F-4D97-AF65-F5344CB8AC3E}">
        <p14:creationId xmlns:p14="http://schemas.microsoft.com/office/powerpoint/2010/main" val="2558193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pPr marL="457200" indent="-457200" algn="ctr">
              <a:buFont typeface="Arial" pitchFamily="34" charset="0"/>
              <a:buChar char="•"/>
            </a:pPr>
            <a:r>
              <a:rPr lang="en-US" sz="1200" b="1" dirty="0">
                <a:solidFill>
                  <a:schemeClr val="accent1">
                    <a:lumMod val="50000"/>
                  </a:schemeClr>
                </a:solidFill>
              </a:rPr>
              <a:t>The extension has been tested in </a:t>
            </a:r>
            <a:r>
              <a:rPr lang="en-US" sz="1200" b="1" dirty="0" err="1">
                <a:solidFill>
                  <a:schemeClr val="accent1">
                    <a:lumMod val="50000"/>
                  </a:schemeClr>
                </a:solidFill>
              </a:rPr>
              <a:t>EHR</a:t>
            </a:r>
            <a:r>
              <a:rPr lang="en-US" sz="1200" b="1" dirty="0">
                <a:solidFill>
                  <a:schemeClr val="accent1">
                    <a:lumMod val="50000"/>
                  </a:schemeClr>
                </a:solidFill>
              </a:rPr>
              <a:t> and Cancer Registry data against a number of typical use cases.</a:t>
            </a:r>
            <a:endParaRPr lang="en-US" sz="1100" dirty="0">
              <a:solidFill>
                <a:schemeClr val="tx2"/>
              </a:solidFill>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36</a:t>
            </a:fld>
            <a:endParaRPr lang="en-US"/>
          </a:p>
        </p:txBody>
      </p:sp>
    </p:spTree>
    <p:extLst>
      <p:ext uri="{BB962C8B-B14F-4D97-AF65-F5344CB8AC3E}">
        <p14:creationId xmlns:p14="http://schemas.microsoft.com/office/powerpoint/2010/main" val="290147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4: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14: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585" name="Google Shape;585;p14: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5: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590" name="Google Shape;590;p15: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16: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625" name="Google Shape;625;p16: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6: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6:notes"/>
          <p:cNvSpPr txBox="1">
            <a:spLocks noGrp="1"/>
          </p:cNvSpPr>
          <p:nvPr>
            <p:ph type="body" idx="1"/>
          </p:nvPr>
        </p:nvSpPr>
        <p:spPr>
          <a:xfrm>
            <a:off x="701039" y="4415789"/>
            <a:ext cx="5608200" cy="4183500"/>
          </a:xfrm>
          <a:prstGeom prst="rect">
            <a:avLst/>
          </a:prstGeom>
          <a:noFill/>
          <a:ln>
            <a:noFill/>
          </a:ln>
        </p:spPr>
        <p:txBody>
          <a:bodyPr spcFirstLastPara="1" wrap="square" lIns="91400" tIns="91400" rIns="91400" bIns="91400" anchor="t" anchorCtr="0">
            <a:noAutofit/>
          </a:bodyPr>
          <a:lstStyle/>
          <a:p>
            <a:pPr marL="117475" lvl="0" indent="-41275" algn="l" rtl="0">
              <a:spcBef>
                <a:spcPts val="0"/>
              </a:spcBef>
              <a:spcAft>
                <a:spcPts val="0"/>
              </a:spcAft>
              <a:buClr>
                <a:schemeClr val="dk1"/>
              </a:buClr>
              <a:buSzPts val="1200"/>
              <a:buNone/>
            </a:pPr>
            <a:endParaRPr dirty="0"/>
          </a:p>
          <a:p>
            <a:pPr marL="117475" lvl="0" indent="-41275" algn="l" rtl="0">
              <a:spcBef>
                <a:spcPts val="400"/>
              </a:spcBef>
              <a:spcAft>
                <a:spcPts val="0"/>
              </a:spcAft>
              <a:buClr>
                <a:schemeClr val="dk1"/>
              </a:buClr>
              <a:buSzPts val="1200"/>
              <a:buNone/>
            </a:pPr>
            <a:endParaRPr dirty="0"/>
          </a:p>
          <a:p>
            <a:pPr marL="117475" lvl="0" indent="-41275" algn="l" rtl="0">
              <a:spcBef>
                <a:spcPts val="400"/>
              </a:spcBef>
              <a:spcAft>
                <a:spcPts val="0"/>
              </a:spcAft>
              <a:buClr>
                <a:schemeClr val="dk1"/>
              </a:buClr>
              <a:buSzPts val="1200"/>
              <a:buNone/>
            </a:pPr>
            <a:endParaRPr dirty="0"/>
          </a:p>
        </p:txBody>
      </p:sp>
      <p:sp>
        <p:nvSpPr>
          <p:cNvPr id="485" name="Google Shape;485;p6:notes"/>
          <p:cNvSpPr txBox="1">
            <a:spLocks noGrp="1"/>
          </p:cNvSpPr>
          <p:nvPr>
            <p:ph type="sldNum" idx="12"/>
          </p:nvPr>
        </p:nvSpPr>
        <p:spPr>
          <a:xfrm>
            <a:off x="3970937" y="8829968"/>
            <a:ext cx="3037800" cy="464700"/>
          </a:xfrm>
          <a:prstGeom prst="rect">
            <a:avLst/>
          </a:prstGeom>
          <a:noFill/>
          <a:ln>
            <a:noFill/>
          </a:ln>
        </p:spPr>
        <p:txBody>
          <a:bodyPr spcFirstLastPara="1" wrap="square" lIns="93150" tIns="46550" rIns="93150" bIns="4655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17: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648" name="Google Shape;648;p17: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8: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694" name="Google Shape;694;p18: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19:notes"/>
          <p:cNvSpPr>
            <a:spLocks noGrp="1" noRot="1" noChangeAspect="1"/>
          </p:cNvSpPr>
          <p:nvPr>
            <p:ph type="sldImg" idx="2"/>
          </p:nvPr>
        </p:nvSpPr>
        <p:spPr>
          <a:xfrm>
            <a:off x="3295650" y="6577013"/>
            <a:ext cx="3613150" cy="20335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p19: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725" name="Google Shape;725;p19: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20:notes"/>
          <p:cNvSpPr>
            <a:spLocks noGrp="1" noRot="1" noChangeAspect="1"/>
          </p:cNvSpPr>
          <p:nvPr>
            <p:ph type="sldImg" idx="2"/>
          </p:nvPr>
        </p:nvSpPr>
        <p:spPr>
          <a:xfrm>
            <a:off x="3295650" y="6577013"/>
            <a:ext cx="3613150" cy="20335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20: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754" name="Google Shape;754;p20: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1:notes"/>
          <p:cNvSpPr>
            <a:spLocks noGrp="1" noRot="1" noChangeAspect="1"/>
          </p:cNvSpPr>
          <p:nvPr>
            <p:ph type="sldImg" idx="2"/>
          </p:nvPr>
        </p:nvSpPr>
        <p:spPr>
          <a:xfrm>
            <a:off x="3295650" y="6577013"/>
            <a:ext cx="3613150" cy="20335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21: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778" name="Google Shape;778;p21: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22: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788" name="Google Shape;788;p22: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3: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3: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881" name="Google Shape;881;p23: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24: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886" name="Google Shape;886;p24: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10: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903" name="Google Shape;903;p110: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111: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400"/>
              </a:spcBef>
              <a:spcAft>
                <a:spcPts val="0"/>
              </a:spcAft>
              <a:buClr>
                <a:schemeClr val="dk1"/>
              </a:buClr>
              <a:buSzPts val="1200"/>
              <a:buFont typeface="Arial"/>
              <a:buNone/>
            </a:pPr>
            <a:endParaRPr/>
          </a:p>
        </p:txBody>
      </p:sp>
      <p:sp>
        <p:nvSpPr>
          <p:cNvPr id="924" name="Google Shape;924;p111: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7:notes"/>
          <p:cNvSpPr txBox="1">
            <a:spLocks noGrp="1"/>
          </p:cNvSpPr>
          <p:nvPr>
            <p:ph type="body" idx="1"/>
          </p:nvPr>
        </p:nvSpPr>
        <p:spPr>
          <a:xfrm>
            <a:off x="396415" y="1314911"/>
            <a:ext cx="6230270" cy="5259642"/>
          </a:xfrm>
          <a:prstGeom prst="rect">
            <a:avLst/>
          </a:prstGeom>
        </p:spPr>
        <p:txBody>
          <a:bodyPr spcFirstLastPara="1" wrap="square" lIns="93300" tIns="46650" rIns="93300" bIns="46650" anchor="t" anchorCtr="0">
            <a:noAutofit/>
          </a:bodyPr>
          <a:lstStyle/>
          <a:p>
            <a:pPr marL="0" lvl="0" indent="0" algn="l" rtl="0">
              <a:spcBef>
                <a:spcPts val="400"/>
              </a:spcBef>
              <a:spcAft>
                <a:spcPts val="0"/>
              </a:spcAft>
              <a:buNone/>
            </a:pPr>
            <a:endParaRPr/>
          </a:p>
        </p:txBody>
      </p:sp>
      <p:sp>
        <p:nvSpPr>
          <p:cNvPr id="492" name="Google Shape;492;p7:notes"/>
          <p:cNvSpPr>
            <a:spLocks noGrp="1" noRot="1" noChangeAspect="1"/>
          </p:cNvSpPr>
          <p:nvPr>
            <p:ph type="sldImg" idx="2"/>
          </p:nvPr>
        </p:nvSpPr>
        <p:spPr>
          <a:xfrm>
            <a:off x="4649788" y="6921500"/>
            <a:ext cx="2420937" cy="15128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3:notes"/>
          <p:cNvSpPr>
            <a:spLocks noGrp="1" noRot="1" noChangeAspect="1"/>
          </p:cNvSpPr>
          <p:nvPr>
            <p:ph type="sldImg" idx="2"/>
          </p:nvPr>
        </p:nvSpPr>
        <p:spPr>
          <a:xfrm>
            <a:off x="4649788" y="6921500"/>
            <a:ext cx="24209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3: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881" name="Google Shape;881;p23: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1004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113: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939" name="Google Shape;939;p113: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114:notes"/>
          <p:cNvSpPr txBox="1">
            <a:spLocks noGrp="1"/>
          </p:cNvSpPr>
          <p:nvPr>
            <p:ph type="body" idx="1"/>
          </p:nvPr>
        </p:nvSpPr>
        <p:spPr>
          <a:xfrm>
            <a:off x="396415" y="1314911"/>
            <a:ext cx="6230270" cy="5259642"/>
          </a:xfrm>
          <a:prstGeom prst="rect">
            <a:avLst/>
          </a:prstGeom>
        </p:spPr>
        <p:txBody>
          <a:bodyPr spcFirstLastPara="1" wrap="square" lIns="93300" tIns="46650" rIns="93300" bIns="46650" anchor="t" anchorCtr="0">
            <a:noAutofit/>
          </a:bodyPr>
          <a:lstStyle/>
          <a:p>
            <a:pPr marL="0" lvl="0" indent="0" algn="l" rtl="0">
              <a:spcBef>
                <a:spcPts val="400"/>
              </a:spcBef>
              <a:spcAft>
                <a:spcPts val="0"/>
              </a:spcAft>
              <a:buNone/>
            </a:pPr>
            <a:endParaRPr/>
          </a:p>
        </p:txBody>
      </p:sp>
      <p:sp>
        <p:nvSpPr>
          <p:cNvPr id="951" name="Google Shape;951;p114: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115: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956" name="Google Shape;956;p115: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116:notes"/>
          <p:cNvSpPr txBox="1">
            <a:spLocks noGrp="1"/>
          </p:cNvSpPr>
          <p:nvPr>
            <p:ph type="body" idx="1"/>
          </p:nvPr>
        </p:nvSpPr>
        <p:spPr>
          <a:xfrm>
            <a:off x="396415" y="1314911"/>
            <a:ext cx="6230270" cy="5259642"/>
          </a:xfrm>
          <a:prstGeom prst="rect">
            <a:avLst/>
          </a:prstGeom>
        </p:spPr>
        <p:txBody>
          <a:bodyPr spcFirstLastPara="1" wrap="square" lIns="93300" tIns="46650" rIns="93300" bIns="46650" anchor="t" anchorCtr="0">
            <a:noAutofit/>
          </a:bodyPr>
          <a:lstStyle/>
          <a:p>
            <a:pPr marL="0" lvl="0" indent="0" algn="l" rtl="0">
              <a:spcBef>
                <a:spcPts val="400"/>
              </a:spcBef>
              <a:spcAft>
                <a:spcPts val="0"/>
              </a:spcAft>
              <a:buNone/>
            </a:pPr>
            <a:endParaRPr/>
          </a:p>
        </p:txBody>
      </p:sp>
      <p:sp>
        <p:nvSpPr>
          <p:cNvPr id="968" name="Google Shape;968;p116: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117: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973" name="Google Shape;973;p117: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118:notes"/>
          <p:cNvSpPr txBox="1">
            <a:spLocks noGrp="1"/>
          </p:cNvSpPr>
          <p:nvPr>
            <p:ph type="body" idx="1"/>
          </p:nvPr>
        </p:nvSpPr>
        <p:spPr>
          <a:xfrm>
            <a:off x="396415" y="1314911"/>
            <a:ext cx="6230270" cy="5259642"/>
          </a:xfrm>
          <a:prstGeom prst="rect">
            <a:avLst/>
          </a:prstGeom>
        </p:spPr>
        <p:txBody>
          <a:bodyPr spcFirstLastPara="1" wrap="square" lIns="93300" tIns="46650" rIns="93300" bIns="46650" anchor="t" anchorCtr="0">
            <a:noAutofit/>
          </a:bodyPr>
          <a:lstStyle/>
          <a:p>
            <a:pPr marL="0" lvl="0" indent="0" algn="l" rtl="0">
              <a:spcBef>
                <a:spcPts val="400"/>
              </a:spcBef>
              <a:spcAft>
                <a:spcPts val="0"/>
              </a:spcAft>
              <a:buNone/>
            </a:pPr>
            <a:endParaRPr/>
          </a:p>
        </p:txBody>
      </p:sp>
      <p:sp>
        <p:nvSpPr>
          <p:cNvPr id="985" name="Google Shape;985;p118: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119: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990" name="Google Shape;990;p119: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120:notes"/>
          <p:cNvSpPr txBox="1">
            <a:spLocks noGrp="1"/>
          </p:cNvSpPr>
          <p:nvPr>
            <p:ph type="body" idx="1"/>
          </p:nvPr>
        </p:nvSpPr>
        <p:spPr>
          <a:xfrm>
            <a:off x="396415" y="1314911"/>
            <a:ext cx="6230270" cy="5259642"/>
          </a:xfrm>
          <a:prstGeom prst="rect">
            <a:avLst/>
          </a:prstGeom>
        </p:spPr>
        <p:txBody>
          <a:bodyPr spcFirstLastPara="1" wrap="square" lIns="93300" tIns="46650" rIns="93300" bIns="46650" anchor="t" anchorCtr="0">
            <a:noAutofit/>
          </a:bodyPr>
          <a:lstStyle/>
          <a:p>
            <a:pPr marL="0" lvl="0" indent="0" algn="l" rtl="0">
              <a:spcBef>
                <a:spcPts val="400"/>
              </a:spcBef>
              <a:spcAft>
                <a:spcPts val="0"/>
              </a:spcAft>
              <a:buNone/>
            </a:pPr>
            <a:endParaRPr/>
          </a:p>
        </p:txBody>
      </p:sp>
      <p:sp>
        <p:nvSpPr>
          <p:cNvPr id="1002" name="Google Shape;1002;p120: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21: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007" name="Google Shape;1007;p121: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8:notes"/>
          <p:cNvSpPr>
            <a:spLocks noGrp="1" noRot="1" noChangeAspect="1"/>
          </p:cNvSpPr>
          <p:nvPr>
            <p:ph type="sldImg" idx="2"/>
          </p:nvPr>
        </p:nvSpPr>
        <p:spPr>
          <a:xfrm>
            <a:off x="4649788" y="6921500"/>
            <a:ext cx="24209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8: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503" name="Google Shape;503;p8: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122:notes"/>
          <p:cNvSpPr txBox="1">
            <a:spLocks noGrp="1"/>
          </p:cNvSpPr>
          <p:nvPr>
            <p:ph type="body" idx="1"/>
          </p:nvPr>
        </p:nvSpPr>
        <p:spPr>
          <a:xfrm>
            <a:off x="396415" y="1314911"/>
            <a:ext cx="6230270" cy="5259642"/>
          </a:xfrm>
          <a:prstGeom prst="rect">
            <a:avLst/>
          </a:prstGeom>
        </p:spPr>
        <p:txBody>
          <a:bodyPr spcFirstLastPara="1" wrap="square" lIns="93300" tIns="46650" rIns="93300" bIns="46650" anchor="t" anchorCtr="0">
            <a:noAutofit/>
          </a:bodyPr>
          <a:lstStyle/>
          <a:p>
            <a:pPr marL="0" lvl="0" indent="0" algn="l" rtl="0">
              <a:spcBef>
                <a:spcPts val="400"/>
              </a:spcBef>
              <a:spcAft>
                <a:spcPts val="0"/>
              </a:spcAft>
              <a:buNone/>
            </a:pPr>
            <a:endParaRPr/>
          </a:p>
        </p:txBody>
      </p:sp>
      <p:sp>
        <p:nvSpPr>
          <p:cNvPr id="1019" name="Google Shape;1019;p122: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23: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024" name="Google Shape;1024;p123: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24:notes"/>
          <p:cNvSpPr txBox="1">
            <a:spLocks noGrp="1"/>
          </p:cNvSpPr>
          <p:nvPr>
            <p:ph type="body" idx="1"/>
          </p:nvPr>
        </p:nvSpPr>
        <p:spPr>
          <a:xfrm>
            <a:off x="396415" y="1314911"/>
            <a:ext cx="6230270" cy="5259642"/>
          </a:xfrm>
          <a:prstGeom prst="rect">
            <a:avLst/>
          </a:prstGeom>
        </p:spPr>
        <p:txBody>
          <a:bodyPr spcFirstLastPara="1" wrap="square" lIns="93300" tIns="46650" rIns="93300" bIns="46650" anchor="t" anchorCtr="0">
            <a:noAutofit/>
          </a:bodyPr>
          <a:lstStyle/>
          <a:p>
            <a:pPr marL="0" lvl="0" indent="0" algn="l" rtl="0">
              <a:spcBef>
                <a:spcPts val="400"/>
              </a:spcBef>
              <a:spcAft>
                <a:spcPts val="0"/>
              </a:spcAft>
              <a:buNone/>
            </a:pPr>
            <a:endParaRPr/>
          </a:p>
        </p:txBody>
      </p:sp>
      <p:sp>
        <p:nvSpPr>
          <p:cNvPr id="1036" name="Google Shape;1036;p124: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125: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041" name="Google Shape;1041;p125: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052" name="Google Shape;105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065" name="Google Shape;106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32: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p32: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1107" name="Google Shape;1107;p32: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76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33:notes"/>
          <p:cNvSpPr txBox="1">
            <a:spLocks noGrp="1"/>
          </p:cNvSpPr>
          <p:nvPr>
            <p:ph type="body" idx="1"/>
          </p:nvPr>
        </p:nvSpPr>
        <p:spPr>
          <a:xfrm>
            <a:off x="701040" y="4415790"/>
            <a:ext cx="5608319" cy="4183379"/>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112" name="Google Shape;1112;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8" name="Google Shape;1148;p35:notes"/>
          <p:cNvSpPr txBox="1">
            <a:spLocks noGrp="1"/>
          </p:cNvSpPr>
          <p:nvPr>
            <p:ph type="body" idx="1"/>
          </p:nvPr>
        </p:nvSpPr>
        <p:spPr>
          <a:xfrm>
            <a:off x="701040" y="4415790"/>
            <a:ext cx="5608200" cy="41835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149" name="Google Shape;1149;p35:notes"/>
          <p:cNvSpPr txBox="1">
            <a:spLocks noGrp="1"/>
          </p:cNvSpPr>
          <p:nvPr>
            <p:ph type="sldNum" idx="12"/>
          </p:nvPr>
        </p:nvSpPr>
        <p:spPr>
          <a:xfrm>
            <a:off x="3970938" y="8829968"/>
            <a:ext cx="3037800" cy="4647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79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9: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9:notes"/>
          <p:cNvSpPr txBox="1">
            <a:spLocks noGrp="1"/>
          </p:cNvSpPr>
          <p:nvPr>
            <p:ph type="body" idx="1"/>
          </p:nvPr>
        </p:nvSpPr>
        <p:spPr>
          <a:xfrm>
            <a:off x="701040" y="4415791"/>
            <a:ext cx="5608200" cy="4183499"/>
          </a:xfrm>
          <a:prstGeom prst="rect">
            <a:avLst/>
          </a:prstGeom>
          <a:noFill/>
          <a:ln>
            <a:noFill/>
          </a:ln>
        </p:spPr>
        <p:txBody>
          <a:bodyPr spcFirstLastPara="1" wrap="square" lIns="91400" tIns="91400" rIns="91400" bIns="91400" anchor="t" anchorCtr="0">
            <a:noAutofit/>
          </a:bodyPr>
          <a:lstStyle/>
          <a:p>
            <a:pPr marL="117475" lvl="0" indent="-41275" algn="l" rtl="0">
              <a:lnSpc>
                <a:spcPct val="100000"/>
              </a:lnSpc>
              <a:spcBef>
                <a:spcPts val="0"/>
              </a:spcBef>
              <a:spcAft>
                <a:spcPts val="0"/>
              </a:spcAft>
              <a:buClr>
                <a:schemeClr val="dk1"/>
              </a:buClr>
              <a:buSzPts val="12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2" name="Google Shape;1172;p36:notes"/>
          <p:cNvSpPr txBox="1">
            <a:spLocks noGrp="1"/>
          </p:cNvSpPr>
          <p:nvPr>
            <p:ph type="body" idx="1"/>
          </p:nvPr>
        </p:nvSpPr>
        <p:spPr>
          <a:xfrm>
            <a:off x="701040" y="4415790"/>
            <a:ext cx="5608200" cy="4183500"/>
          </a:xfrm>
          <a:prstGeom prst="rect">
            <a:avLst/>
          </a:prstGeom>
          <a:noFill/>
          <a:ln>
            <a:noFill/>
          </a:ln>
        </p:spPr>
        <p:txBody>
          <a:bodyPr spcFirstLastPara="1" wrap="square" lIns="91400" tIns="91400" rIns="91400" bIns="91400" anchor="t" anchorCtr="0">
            <a:noAutofit/>
          </a:bodyPr>
          <a:lstStyle/>
          <a:p>
            <a:pPr marL="457200" lvl="0" indent="-228600" algn="l" rtl="0">
              <a:lnSpc>
                <a:spcPct val="115000"/>
              </a:lnSpc>
              <a:spcBef>
                <a:spcPts val="1200"/>
              </a:spcBef>
              <a:spcAft>
                <a:spcPts val="0"/>
              </a:spcAft>
              <a:buClr>
                <a:schemeClr val="dk1"/>
              </a:buClr>
              <a:buSzPts val="1100"/>
              <a:buFont typeface="Arial"/>
              <a:buNone/>
            </a:pPr>
            <a:endParaRPr/>
          </a:p>
        </p:txBody>
      </p:sp>
      <p:sp>
        <p:nvSpPr>
          <p:cNvPr id="1173" name="Google Shape;1173;p36:notes"/>
          <p:cNvSpPr txBox="1">
            <a:spLocks noGrp="1"/>
          </p:cNvSpPr>
          <p:nvPr>
            <p:ph type="sldNum" idx="12"/>
          </p:nvPr>
        </p:nvSpPr>
        <p:spPr>
          <a:xfrm>
            <a:off x="3970938" y="8829968"/>
            <a:ext cx="3037800" cy="4647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80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37: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p37: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1202" name="Google Shape;1202;p37: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81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39:notes"/>
          <p:cNvSpPr txBox="1">
            <a:spLocks noGrp="1"/>
          </p:cNvSpPr>
          <p:nvPr>
            <p:ph type="body" idx="1"/>
          </p:nvPr>
        </p:nvSpPr>
        <p:spPr>
          <a:xfrm>
            <a:off x="701040" y="4415790"/>
            <a:ext cx="5608319" cy="4183379"/>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207" name="Google Shape;1207;p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40:notes"/>
          <p:cNvSpPr txBox="1">
            <a:spLocks noGrp="1"/>
          </p:cNvSpPr>
          <p:nvPr>
            <p:ph type="body" idx="1"/>
          </p:nvPr>
        </p:nvSpPr>
        <p:spPr>
          <a:xfrm>
            <a:off x="701040" y="4415790"/>
            <a:ext cx="5608200" cy="41835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257" name="Google Shape;1257;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41:notes"/>
          <p:cNvSpPr txBox="1">
            <a:spLocks noGrp="1"/>
          </p:cNvSpPr>
          <p:nvPr>
            <p:ph type="body" idx="1"/>
          </p:nvPr>
        </p:nvSpPr>
        <p:spPr>
          <a:xfrm>
            <a:off x="701040" y="4415790"/>
            <a:ext cx="5608200" cy="41835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r>
              <a:rPr lang="en-US"/>
              <a:t>Other types of rels take part</a:t>
            </a:r>
            <a:endParaRPr/>
          </a:p>
        </p:txBody>
      </p:sp>
      <p:sp>
        <p:nvSpPr>
          <p:cNvPr id="1267" name="Google Shape;1267;p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38:notes"/>
          <p:cNvSpPr txBox="1"/>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Arial"/>
                <a:ea typeface="Arial"/>
                <a:cs typeface="Arial"/>
                <a:sym typeface="Arial"/>
              </a:rPr>
              <a:t>85</a:t>
            </a:fld>
            <a:endParaRPr sz="1300" b="0" i="0" u="none" strike="noStrike" cap="none">
              <a:solidFill>
                <a:schemeClr val="dk1"/>
              </a:solidFill>
              <a:latin typeface="Arial"/>
              <a:ea typeface="Arial"/>
              <a:cs typeface="Arial"/>
              <a:sym typeface="Arial"/>
            </a:endParaRPr>
          </a:p>
        </p:txBody>
      </p:sp>
      <p:sp>
        <p:nvSpPr>
          <p:cNvPr id="1302" name="Google Shape;1302;p38: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3" name="Google Shape;1303;p38: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42:notes"/>
          <p:cNvSpPr txBox="1">
            <a:spLocks noGrp="1"/>
          </p:cNvSpPr>
          <p:nvPr>
            <p:ph type="body" idx="1"/>
          </p:nvPr>
        </p:nvSpPr>
        <p:spPr>
          <a:xfrm>
            <a:off x="701040" y="4415790"/>
            <a:ext cx="5608319" cy="4183379"/>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367" name="Google Shape;1367;p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43: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376" name="Google Shape;1376;p43: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p44:notes"/>
          <p:cNvSpPr txBox="1">
            <a:spLocks noGrp="1"/>
          </p:cNvSpPr>
          <p:nvPr>
            <p:ph type="body" idx="1"/>
          </p:nvPr>
        </p:nvSpPr>
        <p:spPr>
          <a:xfrm>
            <a:off x="701040" y="4415790"/>
            <a:ext cx="5608200" cy="41835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453" name="Google Shape;1453;p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p45:notes"/>
          <p:cNvSpPr txBox="1">
            <a:spLocks noGrp="1"/>
          </p:cNvSpPr>
          <p:nvPr>
            <p:ph type="body" idx="1"/>
          </p:nvPr>
        </p:nvSpPr>
        <p:spPr>
          <a:xfrm>
            <a:off x="701040" y="4415790"/>
            <a:ext cx="5608200" cy="41835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465" name="Google Shape;1465;p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0: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551" name="Google Shape;551;p10:notes"/>
          <p:cNvSpPr>
            <a:spLocks noGrp="1" noRot="1" noChangeAspect="1"/>
          </p:cNvSpPr>
          <p:nvPr>
            <p:ph type="sldImg" idx="2"/>
          </p:nvPr>
        </p:nvSpPr>
        <p:spPr>
          <a:xfrm>
            <a:off x="4649788" y="6921500"/>
            <a:ext cx="24209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3" name="Google Shape;1473;p46:notes"/>
          <p:cNvSpPr txBox="1">
            <a:spLocks noGrp="1"/>
          </p:cNvSpPr>
          <p:nvPr>
            <p:ph type="body" idx="1"/>
          </p:nvPr>
        </p:nvSpPr>
        <p:spPr>
          <a:xfrm>
            <a:off x="701040" y="4415790"/>
            <a:ext cx="5608200" cy="41835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474" name="Google Shape;1474;p46:notes"/>
          <p:cNvSpPr txBox="1">
            <a:spLocks noGrp="1"/>
          </p:cNvSpPr>
          <p:nvPr>
            <p:ph type="sldNum" idx="12"/>
          </p:nvPr>
        </p:nvSpPr>
        <p:spPr>
          <a:xfrm>
            <a:off x="3970938" y="8829968"/>
            <a:ext cx="3037800" cy="4647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90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p47:notes"/>
          <p:cNvSpPr txBox="1">
            <a:spLocks noGrp="1"/>
          </p:cNvSpPr>
          <p:nvPr>
            <p:ph type="body" idx="1"/>
          </p:nvPr>
        </p:nvSpPr>
        <p:spPr>
          <a:xfrm>
            <a:off x="701040" y="4415790"/>
            <a:ext cx="5608319" cy="4183379"/>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484" name="Google Shape;1484;p4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p48:notes"/>
          <p:cNvSpPr txBox="1">
            <a:spLocks noGrp="1"/>
          </p:cNvSpPr>
          <p:nvPr>
            <p:ph type="body" idx="1"/>
          </p:nvPr>
        </p:nvSpPr>
        <p:spPr>
          <a:xfrm>
            <a:off x="701040" y="4415790"/>
            <a:ext cx="5608200" cy="41835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492" name="Google Shape;1492;p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4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49:notes"/>
          <p:cNvSpPr txBox="1">
            <a:spLocks noGrp="1"/>
          </p:cNvSpPr>
          <p:nvPr>
            <p:ph type="body" idx="1"/>
          </p:nvPr>
        </p:nvSpPr>
        <p:spPr>
          <a:xfrm>
            <a:off x="701040" y="4415790"/>
            <a:ext cx="5608200" cy="41835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503" name="Google Shape;1503;p49:notes"/>
          <p:cNvSpPr txBox="1">
            <a:spLocks noGrp="1"/>
          </p:cNvSpPr>
          <p:nvPr>
            <p:ph type="sldNum" idx="12"/>
          </p:nvPr>
        </p:nvSpPr>
        <p:spPr>
          <a:xfrm>
            <a:off x="3970938" y="8829968"/>
            <a:ext cx="3037800" cy="4647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93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p50:notes"/>
          <p:cNvSpPr txBox="1"/>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Arial"/>
                <a:ea typeface="Arial"/>
                <a:cs typeface="Arial"/>
                <a:sym typeface="Arial"/>
              </a:rPr>
              <a:t>94</a:t>
            </a:fld>
            <a:endParaRPr sz="1300" b="0" i="0" u="none" strike="noStrike" cap="none">
              <a:solidFill>
                <a:schemeClr val="dk1"/>
              </a:solidFill>
              <a:latin typeface="Arial"/>
              <a:ea typeface="Arial"/>
              <a:cs typeface="Arial"/>
              <a:sym typeface="Arial"/>
            </a:endParaRPr>
          </a:p>
        </p:txBody>
      </p:sp>
      <p:sp>
        <p:nvSpPr>
          <p:cNvPr id="1531" name="Google Shape;1531;p50: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2" name="Google Shape;1532;p50: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51:notes"/>
          <p:cNvSpPr>
            <a:spLocks noGrp="1" noRot="1" noChangeAspect="1"/>
          </p:cNvSpPr>
          <p:nvPr>
            <p:ph type="sldImg" idx="2"/>
          </p:nvPr>
        </p:nvSpPr>
        <p:spPr>
          <a:xfrm>
            <a:off x="715963" y="696913"/>
            <a:ext cx="557847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p51:notes"/>
          <p:cNvSpPr txBox="1">
            <a:spLocks noGrp="1"/>
          </p:cNvSpPr>
          <p:nvPr>
            <p:ph type="body" idx="1"/>
          </p:nvPr>
        </p:nvSpPr>
        <p:spPr>
          <a:xfrm>
            <a:off x="701040" y="4415790"/>
            <a:ext cx="5608200" cy="4183500"/>
          </a:xfrm>
          <a:prstGeom prst="rect">
            <a:avLst/>
          </a:prstGeom>
          <a:noFill/>
          <a:ln>
            <a:noFill/>
          </a:ln>
        </p:spPr>
        <p:txBody>
          <a:bodyPr spcFirstLastPara="1" wrap="square" lIns="91400" tIns="91400" rIns="91400" bIns="914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574" name="Google Shape;1574;p51:notes"/>
          <p:cNvSpPr txBox="1">
            <a:spLocks noGrp="1"/>
          </p:cNvSpPr>
          <p:nvPr>
            <p:ph type="sldNum" idx="12"/>
          </p:nvPr>
        </p:nvSpPr>
        <p:spPr>
          <a:xfrm>
            <a:off x="3970938" y="8829968"/>
            <a:ext cx="3037800" cy="4647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Clr>
                <a:schemeClr val="dk1"/>
              </a:buClr>
              <a:buSzPts val="300"/>
              <a:buFont typeface="Calibri"/>
              <a:buNone/>
            </a:pPr>
            <a:fld id="{00000000-1234-1234-1234-123412341234}" type="slidenum">
              <a:rPr lang="en-US"/>
              <a:t>95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52: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p52: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1589" name="Google Shape;1589;p52: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96</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p126:notes"/>
          <p:cNvSpPr txBox="1">
            <a:spLocks noGrp="1"/>
          </p:cNvSpPr>
          <p:nvPr>
            <p:ph type="body" idx="1"/>
          </p:nvPr>
        </p:nvSpPr>
        <p:spPr>
          <a:xfrm>
            <a:off x="396415" y="1314911"/>
            <a:ext cx="6230270" cy="5259642"/>
          </a:xfrm>
          <a:prstGeom prst="rect">
            <a:avLst/>
          </a:prstGeom>
        </p:spPr>
        <p:txBody>
          <a:bodyPr spcFirstLastPara="1" wrap="square" lIns="93300" tIns="46650" rIns="93300" bIns="46650" anchor="t" anchorCtr="0">
            <a:noAutofit/>
          </a:bodyPr>
          <a:lstStyle/>
          <a:p>
            <a:pPr marL="0" lvl="0" indent="0" algn="l" rtl="0">
              <a:spcBef>
                <a:spcPts val="400"/>
              </a:spcBef>
              <a:spcAft>
                <a:spcPts val="0"/>
              </a:spcAft>
              <a:buNone/>
            </a:pPr>
            <a:endParaRPr/>
          </a:p>
        </p:txBody>
      </p:sp>
      <p:sp>
        <p:nvSpPr>
          <p:cNvPr id="1594" name="Google Shape;1594;p126: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p54: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692" name="Google Shape;1692;p54: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55: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698" name="Google Shape;1698;p55:notes"/>
          <p:cNvSpPr>
            <a:spLocks noGrp="1" noRot="1" noChangeAspect="1"/>
          </p:cNvSpPr>
          <p:nvPr>
            <p:ph type="sldImg" idx="2"/>
          </p:nvPr>
        </p:nvSpPr>
        <p:spPr>
          <a:xfrm>
            <a:off x="4649788" y="6921500"/>
            <a:ext cx="24209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1: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11: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559" name="Google Shape;559;p11: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p56: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5" name="Google Shape;1705;p56: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1706" name="Google Shape;1706;p56: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100</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p57: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711" name="Google Shape;1711;p57: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p58: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735" name="Google Shape;1735;p58: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p59: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755" name="Google Shape;1755;p59: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60: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773" name="Google Shape;1773;p60: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p61: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793" name="Google Shape;1793;p61: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p62: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814" name="Google Shape;1814;p62: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p63: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835" name="Google Shape;1835;p63: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p64: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856" name="Google Shape;1856;p64: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65: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877" name="Google Shape;1877;p65: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12: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566" name="Google Shape;566;p12: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p66: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6" name="Google Shape;1896;p66: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1897" name="Google Shape;1897;p66: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110</a:t>
            </a:fld>
            <a:endParaRPr sz="120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p67: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902" name="Google Shape;1902;p67:notes"/>
          <p:cNvSpPr>
            <a:spLocks noGrp="1" noRot="1" noChangeAspect="1"/>
          </p:cNvSpPr>
          <p:nvPr>
            <p:ph type="sldImg" idx="2"/>
          </p:nvPr>
        </p:nvSpPr>
        <p:spPr>
          <a:xfrm>
            <a:off x="4649788" y="6921500"/>
            <a:ext cx="24209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p68: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944" name="Google Shape;1944;p68: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p69: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955" name="Google Shape;1955;p69: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72: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2" name="Google Shape;1992;p72: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1993" name="Google Shape;1993;p72:notes"/>
          <p:cNvSpPr txBox="1">
            <a:spLocks noGrp="1"/>
          </p:cNvSpPr>
          <p:nvPr>
            <p:ph type="sldNum" idx="12"/>
          </p:nvPr>
        </p:nvSpPr>
        <p:spPr>
          <a:xfrm>
            <a:off x="5699639" y="8780243"/>
            <a:ext cx="927049" cy="251346"/>
          </a:xfrm>
          <a:prstGeom prst="rect">
            <a:avLst/>
          </a:prstGeom>
          <a:noFill/>
          <a:ln>
            <a:noFill/>
          </a:ln>
        </p:spPr>
        <p:txBody>
          <a:bodyPr spcFirstLastPara="1" wrap="square" lIns="93300" tIns="46650" rIns="93300" bIns="466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114</a:t>
            </a:fld>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p70: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968" name="Google Shape;1968;p70: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p71:notes"/>
          <p:cNvSpPr txBox="1">
            <a:spLocks noGrp="1"/>
          </p:cNvSpPr>
          <p:nvPr>
            <p:ph type="body" idx="1"/>
          </p:nvPr>
        </p:nvSpPr>
        <p:spPr>
          <a:xfrm>
            <a:off x="396415" y="1314911"/>
            <a:ext cx="6230270" cy="5259642"/>
          </a:xfrm>
          <a:prstGeom prst="rect">
            <a:avLst/>
          </a:prstGeom>
          <a:noFill/>
          <a:ln>
            <a:noFill/>
          </a:ln>
        </p:spPr>
        <p:txBody>
          <a:bodyPr spcFirstLastPara="1" wrap="square" lIns="93300" tIns="46650" rIns="93300" bIns="46650" anchor="t" anchorCtr="0">
            <a:noAutofit/>
          </a:bodyPr>
          <a:lstStyle/>
          <a:p>
            <a:pPr marL="0" lvl="0" indent="0" algn="l" rtl="0">
              <a:lnSpc>
                <a:spcPct val="100000"/>
              </a:lnSpc>
              <a:spcBef>
                <a:spcPts val="400"/>
              </a:spcBef>
              <a:spcAft>
                <a:spcPts val="0"/>
              </a:spcAft>
              <a:buSzPts val="1200"/>
              <a:buNone/>
            </a:pPr>
            <a:endParaRPr/>
          </a:p>
        </p:txBody>
      </p:sp>
      <p:sp>
        <p:nvSpPr>
          <p:cNvPr id="1980" name="Google Shape;1980;p71:notes"/>
          <p:cNvSpPr>
            <a:spLocks noGrp="1" noRot="1" noChangeAspect="1"/>
          </p:cNvSpPr>
          <p:nvPr>
            <p:ph type="sldImg" idx="2"/>
          </p:nvPr>
        </p:nvSpPr>
        <p:spPr>
          <a:xfrm>
            <a:off x="4516438" y="6921500"/>
            <a:ext cx="2687637" cy="1512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3:notes"/>
          <p:cNvSpPr txBox="1">
            <a:spLocks noGrp="1"/>
          </p:cNvSpPr>
          <p:nvPr>
            <p:ph type="body" idx="1"/>
          </p:nvPr>
        </p:nvSpPr>
        <p:spPr>
          <a:xfrm>
            <a:off x="701040" y="4415789"/>
            <a:ext cx="5608200" cy="4183500"/>
          </a:xfrm>
          <a:prstGeom prst="rect">
            <a:avLst/>
          </a:prstGeom>
          <a:noFill/>
          <a:ln>
            <a:noFill/>
          </a:ln>
        </p:spPr>
        <p:txBody>
          <a:bodyPr spcFirstLastPara="1" wrap="square" lIns="91400" tIns="91400" rIns="91400" bIns="91400" anchor="t" anchorCtr="0">
            <a:noAutofit/>
          </a:bodyPr>
          <a:lstStyle/>
          <a:p>
            <a:pPr marL="117475" lvl="0" indent="-41275" algn="l" rtl="0">
              <a:lnSpc>
                <a:spcPct val="100000"/>
              </a:lnSpc>
              <a:spcBef>
                <a:spcPts val="0"/>
              </a:spcBef>
              <a:spcAft>
                <a:spcPts val="0"/>
              </a:spcAft>
              <a:buClr>
                <a:schemeClr val="dk1"/>
              </a:buClr>
              <a:buSzPts val="1200"/>
              <a:buNone/>
            </a:pPr>
            <a:endParaRPr/>
          </a:p>
        </p:txBody>
      </p:sp>
      <p:sp>
        <p:nvSpPr>
          <p:cNvPr id="575" name="Google Shape;575;p13: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1775355"/>
            <a:ext cx="6096000" cy="1463146"/>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2362200" y="3365500"/>
            <a:ext cx="6096000" cy="1460500"/>
          </a:xfrm>
        </p:spPr>
        <p:txBody>
          <a:bodyPr>
            <a:normAutofit/>
          </a:bodyPr>
          <a:lstStyle>
            <a:lvl1pPr marL="0" indent="0" algn="ctr">
              <a:buNone/>
              <a:defRPr sz="2800">
                <a:solidFill>
                  <a:srgbClr val="153153"/>
                </a:solidFill>
              </a:defRPr>
            </a:lvl1pPr>
            <a:lvl2pPr marL="457145" indent="0" algn="ctr">
              <a:buNone/>
              <a:defRPr>
                <a:solidFill>
                  <a:schemeClr val="tx1">
                    <a:tint val="75000"/>
                  </a:schemeClr>
                </a:solidFill>
              </a:defRPr>
            </a:lvl2pPr>
            <a:lvl3pPr marL="914291"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5" indent="0" algn="ctr">
              <a:buNone/>
              <a:defRPr>
                <a:solidFill>
                  <a:schemeClr val="tx1">
                    <a:tint val="75000"/>
                  </a:schemeClr>
                </a:solidFill>
              </a:defRPr>
            </a:lvl6pPr>
            <a:lvl7pPr marL="2742870" indent="0" algn="ctr">
              <a:buNone/>
              <a:defRPr>
                <a:solidFill>
                  <a:schemeClr val="tx1">
                    <a:tint val="75000"/>
                  </a:schemeClr>
                </a:solidFill>
              </a:defRPr>
            </a:lvl7pPr>
            <a:lvl8pPr marL="3200016" indent="0" algn="ctr">
              <a:buNone/>
              <a:defRPr>
                <a:solidFill>
                  <a:schemeClr val="tx1">
                    <a:tint val="75000"/>
                  </a:schemeClr>
                </a:solidFill>
              </a:defRPr>
            </a:lvl8pPr>
            <a:lvl9pPr marL="3657162" indent="0" algn="ctr">
              <a:buNone/>
              <a:defRPr>
                <a:solidFill>
                  <a:schemeClr val="tx1">
                    <a:tint val="75000"/>
                  </a:schemeClr>
                </a:solidFill>
              </a:defRPr>
            </a:lvl9pPr>
          </a:lstStyle>
          <a:p>
            <a:r>
              <a:rPr lang="en-US" dirty="0"/>
              <a:t>Click to edit Master subtitle style</a:t>
            </a:r>
          </a:p>
        </p:txBody>
      </p:sp>
      <p:pic>
        <p:nvPicPr>
          <p:cNvPr id="1027" name="Picture 3" descr="C:\Users\pryan4\Downloads\want-impact-public-health-help-shape-journey-ahead\OHDSI logo with text - vertical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600" y="1562813"/>
            <a:ext cx="2682875" cy="269168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spTree>
    <p:extLst>
      <p:ext uri="{BB962C8B-B14F-4D97-AF65-F5344CB8AC3E}">
        <p14:creationId xmlns:p14="http://schemas.microsoft.com/office/powerpoint/2010/main" val="132533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pic>
        <p:nvPicPr>
          <p:cNvPr id="2050"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1800"/>
            <a:ext cx="1326583" cy="10478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5410733"/>
            <a:ext cx="2133600" cy="304271"/>
          </a:xfrm>
          <a:prstGeom prst="rect">
            <a:avLst/>
          </a:prstGeom>
        </p:spPr>
        <p:txBody>
          <a:bodyPr vert="horz" lIns="91428" tIns="45714" rIns="91428" bIns="45714" rtlCol="0" anchor="ctr"/>
          <a:lstStyle>
            <a:lvl1pPr algn="r" fontAlgn="auto">
              <a:spcBef>
                <a:spcPts val="0"/>
              </a:spcBef>
              <a:spcAft>
                <a:spcPts val="0"/>
              </a:spcAft>
              <a:defRPr sz="1200">
                <a:solidFill>
                  <a:srgbClr val="20425A"/>
                </a:solidFill>
              </a:defRPr>
            </a:lvl1pPr>
          </a:lstStyle>
          <a:p>
            <a:fld id="{444583ED-F364-40B3-B25B-483B5033DFA3}" type="slidenum">
              <a:rPr lang="en-US" smtClean="0">
                <a:latin typeface="Calibri"/>
                <a:ea typeface="+mn-ea"/>
              </a:rPr>
              <a:pPr/>
              <a:t>‹#›</a:t>
            </a:fld>
            <a:endParaRPr lang="en-US" dirty="0">
              <a:latin typeface="Calibri"/>
              <a:ea typeface="+mn-ea"/>
            </a:endParaRPr>
          </a:p>
        </p:txBody>
      </p:sp>
    </p:spTree>
    <p:extLst>
      <p:ext uri="{BB962C8B-B14F-4D97-AF65-F5344CB8AC3E}">
        <p14:creationId xmlns:p14="http://schemas.microsoft.com/office/powerpoint/2010/main" val="1895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pic>
        <p:nvPicPr>
          <p:cNvPr id="11"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1800"/>
            <a:ext cx="1326583" cy="10478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a:spLocks noGrp="1"/>
          </p:cNvSpPr>
          <p:nvPr>
            <p:ph type="sldNum" sz="quarter" idx="4"/>
          </p:nvPr>
        </p:nvSpPr>
        <p:spPr>
          <a:xfrm>
            <a:off x="7010400" y="5410733"/>
            <a:ext cx="2133600" cy="304271"/>
          </a:xfrm>
          <a:prstGeom prst="rect">
            <a:avLst/>
          </a:prstGeom>
        </p:spPr>
        <p:txBody>
          <a:bodyPr vert="horz" lIns="91428" tIns="45714" rIns="91428" bIns="45714" rtlCol="0" anchor="ctr"/>
          <a:lstStyle>
            <a:lvl1pPr algn="r" fontAlgn="auto">
              <a:spcBef>
                <a:spcPts val="0"/>
              </a:spcBef>
              <a:spcAft>
                <a:spcPts val="0"/>
              </a:spcAft>
              <a:defRPr sz="1200">
                <a:solidFill>
                  <a:srgbClr val="20425A"/>
                </a:solidFill>
              </a:defRPr>
            </a:lvl1pPr>
          </a:lstStyle>
          <a:p>
            <a:fld id="{444583ED-F364-40B3-B25B-483B5033DFA3}" type="slidenum">
              <a:rPr lang="en-US" smtClean="0">
                <a:latin typeface="Calibri"/>
                <a:ea typeface="+mn-ea"/>
              </a:rPr>
              <a:pPr/>
              <a:t>‹#›</a:t>
            </a:fld>
            <a:endParaRPr lang="en-US" dirty="0">
              <a:latin typeface="Calibri"/>
              <a:ea typeface="+mn-ea"/>
            </a:endParaRPr>
          </a:p>
        </p:txBody>
      </p:sp>
    </p:spTree>
    <p:extLst>
      <p:ext uri="{BB962C8B-B14F-4D97-AF65-F5344CB8AC3E}">
        <p14:creationId xmlns:p14="http://schemas.microsoft.com/office/powerpoint/2010/main" val="29244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145" indent="0">
              <a:buNone/>
              <a:defRPr sz="2000" b="1"/>
            </a:lvl2pPr>
            <a:lvl3pPr marL="914291" indent="0">
              <a:buNone/>
              <a:defRPr sz="1800" b="1"/>
            </a:lvl3pPr>
            <a:lvl4pPr marL="1371435" indent="0">
              <a:buNone/>
              <a:defRPr sz="1600" b="1"/>
            </a:lvl4pPr>
            <a:lvl5pPr marL="1828581" indent="0">
              <a:buNone/>
              <a:defRPr sz="1600" b="1"/>
            </a:lvl5pPr>
            <a:lvl6pPr marL="2285725" indent="0">
              <a:buNone/>
              <a:defRPr sz="1600" b="1"/>
            </a:lvl6pPr>
            <a:lvl7pPr marL="2742870" indent="0">
              <a:buNone/>
              <a:defRPr sz="1600" b="1"/>
            </a:lvl7pPr>
            <a:lvl8pPr marL="3200016" indent="0">
              <a:buNone/>
              <a:defRPr sz="1600" b="1"/>
            </a:lvl8pPr>
            <a:lvl9pPr marL="365716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279263"/>
            <a:ext cx="4041775" cy="533135"/>
          </a:xfrm>
        </p:spPr>
        <p:txBody>
          <a:bodyPr anchor="b"/>
          <a:lstStyle>
            <a:lvl1pPr marL="0" indent="0">
              <a:buNone/>
              <a:defRPr sz="2400" b="1"/>
            </a:lvl1pPr>
            <a:lvl2pPr marL="457145" indent="0">
              <a:buNone/>
              <a:defRPr sz="2000" b="1"/>
            </a:lvl2pPr>
            <a:lvl3pPr marL="914291" indent="0">
              <a:buNone/>
              <a:defRPr sz="1800" b="1"/>
            </a:lvl3pPr>
            <a:lvl4pPr marL="1371435" indent="0">
              <a:buNone/>
              <a:defRPr sz="1600" b="1"/>
            </a:lvl4pPr>
            <a:lvl5pPr marL="1828581" indent="0">
              <a:buNone/>
              <a:defRPr sz="1600" b="1"/>
            </a:lvl5pPr>
            <a:lvl6pPr marL="2285725" indent="0">
              <a:buNone/>
              <a:defRPr sz="1600" b="1"/>
            </a:lvl6pPr>
            <a:lvl7pPr marL="2742870" indent="0">
              <a:buNone/>
              <a:defRPr sz="1600" b="1"/>
            </a:lvl7pPr>
            <a:lvl8pPr marL="3200016" indent="0">
              <a:buNone/>
              <a:defRPr sz="1600" b="1"/>
            </a:lvl8pPr>
            <a:lvl9pPr marL="36571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pic>
        <p:nvPicPr>
          <p:cNvPr id="13"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1800"/>
            <a:ext cx="1326583" cy="1047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5"/>
          <p:cNvSpPr>
            <a:spLocks noGrp="1"/>
          </p:cNvSpPr>
          <p:nvPr>
            <p:ph type="sldNum" sz="quarter" idx="10"/>
          </p:nvPr>
        </p:nvSpPr>
        <p:spPr>
          <a:xfrm>
            <a:off x="7010400" y="5410733"/>
            <a:ext cx="2133600" cy="304271"/>
          </a:xfrm>
          <a:prstGeom prst="rect">
            <a:avLst/>
          </a:prstGeom>
        </p:spPr>
        <p:txBody>
          <a:bodyPr vert="horz" lIns="91428" tIns="45714" rIns="91428" bIns="45714" rtlCol="0" anchor="ctr"/>
          <a:lstStyle>
            <a:lvl1pPr algn="r" fontAlgn="auto">
              <a:spcBef>
                <a:spcPts val="0"/>
              </a:spcBef>
              <a:spcAft>
                <a:spcPts val="0"/>
              </a:spcAft>
              <a:defRPr sz="1200">
                <a:solidFill>
                  <a:srgbClr val="20425A"/>
                </a:solidFill>
              </a:defRPr>
            </a:lvl1pPr>
          </a:lstStyle>
          <a:p>
            <a:fld id="{444583ED-F364-40B3-B25B-483B5033DFA3}" type="slidenum">
              <a:rPr lang="en-US" smtClean="0">
                <a:latin typeface="Calibri"/>
                <a:ea typeface="+mn-ea"/>
              </a:rPr>
              <a:pPr/>
              <a:t>‹#›</a:t>
            </a:fld>
            <a:endParaRPr lang="en-US" dirty="0">
              <a:latin typeface="Calibri"/>
              <a:ea typeface="+mn-ea"/>
            </a:endParaRPr>
          </a:p>
        </p:txBody>
      </p:sp>
    </p:spTree>
    <p:extLst>
      <p:ext uri="{BB962C8B-B14F-4D97-AF65-F5344CB8AC3E}">
        <p14:creationId xmlns:p14="http://schemas.microsoft.com/office/powerpoint/2010/main" val="405349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pic>
        <p:nvPicPr>
          <p:cNvPr id="9"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1800"/>
            <a:ext cx="1326583" cy="10478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5410733"/>
            <a:ext cx="2133600" cy="304271"/>
          </a:xfrm>
          <a:prstGeom prst="rect">
            <a:avLst/>
          </a:prstGeom>
        </p:spPr>
        <p:txBody>
          <a:bodyPr vert="horz" lIns="91428" tIns="45714" rIns="91428" bIns="45714" rtlCol="0" anchor="ctr"/>
          <a:lstStyle>
            <a:lvl1pPr algn="r" fontAlgn="auto">
              <a:spcBef>
                <a:spcPts val="0"/>
              </a:spcBef>
              <a:spcAft>
                <a:spcPts val="0"/>
              </a:spcAft>
              <a:defRPr sz="1200">
                <a:solidFill>
                  <a:srgbClr val="20425A"/>
                </a:solidFill>
              </a:defRPr>
            </a:lvl1pPr>
          </a:lstStyle>
          <a:p>
            <a:fld id="{444583ED-F364-40B3-B25B-483B5033DFA3}" type="slidenum">
              <a:rPr lang="en-US" smtClean="0">
                <a:latin typeface="Calibri"/>
                <a:ea typeface="+mn-ea"/>
              </a:rPr>
              <a:pPr/>
              <a:t>‹#›</a:t>
            </a:fld>
            <a:endParaRPr lang="en-US" dirty="0">
              <a:latin typeface="Calibri"/>
              <a:ea typeface="+mn-ea"/>
            </a:endParaRPr>
          </a:p>
        </p:txBody>
      </p:sp>
    </p:spTree>
    <p:extLst>
      <p:ext uri="{BB962C8B-B14F-4D97-AF65-F5344CB8AC3E}">
        <p14:creationId xmlns:p14="http://schemas.microsoft.com/office/powerpoint/2010/main" val="379660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pic>
        <p:nvPicPr>
          <p:cNvPr id="8"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1800"/>
            <a:ext cx="1326583" cy="104780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7010400" y="5410733"/>
            <a:ext cx="2133600" cy="304271"/>
          </a:xfrm>
          <a:prstGeom prst="rect">
            <a:avLst/>
          </a:prstGeom>
        </p:spPr>
        <p:txBody>
          <a:bodyPr vert="horz" lIns="91428" tIns="45714" rIns="91428" bIns="45714" rtlCol="0" anchor="ctr"/>
          <a:lstStyle>
            <a:lvl1pPr algn="r" fontAlgn="auto">
              <a:spcBef>
                <a:spcPts val="0"/>
              </a:spcBef>
              <a:spcAft>
                <a:spcPts val="0"/>
              </a:spcAft>
              <a:defRPr sz="1200">
                <a:solidFill>
                  <a:srgbClr val="20425A"/>
                </a:solidFill>
              </a:defRPr>
            </a:lvl1pPr>
          </a:lstStyle>
          <a:p>
            <a:fld id="{444583ED-F364-40B3-B25B-483B5033DFA3}" type="slidenum">
              <a:rPr lang="en-US" smtClean="0">
                <a:latin typeface="Calibri"/>
                <a:ea typeface="+mn-ea"/>
              </a:rPr>
              <a:pPr/>
              <a:t>‹#›</a:t>
            </a:fld>
            <a:endParaRPr lang="en-US" dirty="0">
              <a:latin typeface="Calibri"/>
              <a:ea typeface="+mn-ea"/>
            </a:endParaRPr>
          </a:p>
        </p:txBody>
      </p:sp>
    </p:spTree>
    <p:extLst>
      <p:ext uri="{BB962C8B-B14F-4D97-AF65-F5344CB8AC3E}">
        <p14:creationId xmlns:p14="http://schemas.microsoft.com/office/powerpoint/2010/main" val="3091141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IQVIA">
  <p:cSld name="Blank - IQVIA">
    <p:spTree>
      <p:nvGrpSpPr>
        <p:cNvPr id="1" name="Shape 64"/>
        <p:cNvGrpSpPr/>
        <p:nvPr/>
      </p:nvGrpSpPr>
      <p:grpSpPr>
        <a:xfrm>
          <a:off x="0" y="0"/>
          <a:ext cx="0" cy="0"/>
          <a:chOff x="0" y="0"/>
          <a:chExt cx="0" cy="0"/>
        </a:xfrm>
      </p:grpSpPr>
      <p:sp>
        <p:nvSpPr>
          <p:cNvPr id="65" name="Google Shape;65;p92"/>
          <p:cNvSpPr txBox="1"/>
          <p:nvPr/>
        </p:nvSpPr>
        <p:spPr>
          <a:xfrm>
            <a:off x="8792441" y="5453955"/>
            <a:ext cx="264816" cy="14816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600" b="0" i="0" u="none" strike="noStrike" cap="none">
                <a:solidFill>
                  <a:srgbClr val="959CA0"/>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600" b="0" i="0" u="none" strike="noStrike" cap="none">
              <a:solidFill>
                <a:srgbClr val="959CA0"/>
              </a:solidFill>
              <a:latin typeface="Arial"/>
              <a:ea typeface="Arial"/>
              <a:cs typeface="Arial"/>
              <a:sym typeface="Arial"/>
            </a:endParaRPr>
          </a:p>
        </p:txBody>
      </p:sp>
    </p:spTree>
    <p:extLst>
      <p:ext uri="{BB962C8B-B14F-4D97-AF65-F5344CB8AC3E}">
        <p14:creationId xmlns:p14="http://schemas.microsoft.com/office/powerpoint/2010/main" val="366700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3000" y="127000"/>
            <a:ext cx="7543800" cy="698500"/>
          </a:xfrm>
          <a:prstGeom prst="rect">
            <a:avLst/>
          </a:prstGeom>
        </p:spPr>
        <p:txBody>
          <a:bodyPr vert="horz" lIns="91428" tIns="45714" rIns="91428" bIns="45714" rtlCol="0" anchor="ctr">
            <a:normAutofit/>
          </a:bodyPr>
          <a:lstStyle/>
          <a:p>
            <a:r>
              <a:rPr lang="en-US" dirty="0"/>
              <a:t>Click to edit Master title style</a:t>
            </a:r>
          </a:p>
        </p:txBody>
      </p:sp>
      <p:sp>
        <p:nvSpPr>
          <p:cNvPr id="3" name="Text Placeholder 2"/>
          <p:cNvSpPr>
            <a:spLocks noGrp="1"/>
          </p:cNvSpPr>
          <p:nvPr>
            <p:ph type="body" idx="1"/>
          </p:nvPr>
        </p:nvSpPr>
        <p:spPr>
          <a:xfrm>
            <a:off x="457200" y="1016000"/>
            <a:ext cx="8229600" cy="4089136"/>
          </a:xfrm>
          <a:prstGeom prst="rect">
            <a:avLst/>
          </a:prstGeom>
        </p:spPr>
        <p:txBody>
          <a:bodyPr vert="horz" lIns="91428" tIns="45714" rIns="91428" bIns="4571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0276628"/>
      </p:ext>
    </p:extLst>
  </p:cSld>
  <p:clrMap bg1="lt1" tx1="dk1" bg2="lt2" tx2="dk2" accent1="accent1" accent2="accent2" accent3="accent3" accent4="accent4" accent5="accent5" accent6="accent6" hlink="hlink" folHlink="folHlink"/>
  <p:sldLayoutIdLst>
    <p:sldLayoutId id="2147484656" r:id="rId1"/>
    <p:sldLayoutId id="2147484657" r:id="rId2"/>
    <p:sldLayoutId id="2147484658" r:id="rId3"/>
    <p:sldLayoutId id="2147484659" r:id="rId4"/>
    <p:sldLayoutId id="2147484660" r:id="rId5"/>
    <p:sldLayoutId id="2147484661" r:id="rId6"/>
    <p:sldLayoutId id="2147484662" r:id="rId7"/>
  </p:sldLayoutIdLst>
  <p:hf sldNum="0" hdr="0" ftr="0" dt="0"/>
  <p:txStyles>
    <p:titleStyle>
      <a:lvl1pPr algn="ctr" defTabSz="914291" rtl="0" eaLnBrk="1" latinLnBrk="0" hangingPunct="1">
        <a:spcBef>
          <a:spcPct val="0"/>
        </a:spcBef>
        <a:buNone/>
        <a:defRPr sz="4000" kern="1200">
          <a:solidFill>
            <a:srgbClr val="20425A"/>
          </a:solidFill>
          <a:latin typeface="+mj-lt"/>
          <a:ea typeface="+mj-ea"/>
          <a:cs typeface="+mj-cs"/>
        </a:defRPr>
      </a:lvl1pPr>
    </p:titleStyle>
    <p:bodyStyle>
      <a:lvl1pPr marL="342858" indent="-342858" algn="l" defTabSz="914291"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860" indent="-285716" algn="l" defTabSz="914291"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2862" indent="-228573" algn="l" defTabSz="914291"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008" indent="-228573" algn="l" defTabSz="914291"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154" indent="-228573" algn="l" defTabSz="914291"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299"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43"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89"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32"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291" rtl="0" eaLnBrk="1" latinLnBrk="0" hangingPunct="1">
        <a:defRPr sz="1800" kern="1200">
          <a:solidFill>
            <a:schemeClr val="tx1"/>
          </a:solidFill>
          <a:latin typeface="+mn-lt"/>
          <a:ea typeface="+mn-ea"/>
          <a:cs typeface="+mn-cs"/>
        </a:defRPr>
      </a:lvl1pPr>
      <a:lvl2pPr marL="457145" algn="l" defTabSz="914291" rtl="0" eaLnBrk="1" latinLnBrk="0" hangingPunct="1">
        <a:defRPr sz="1800" kern="1200">
          <a:solidFill>
            <a:schemeClr val="tx1"/>
          </a:solidFill>
          <a:latin typeface="+mn-lt"/>
          <a:ea typeface="+mn-ea"/>
          <a:cs typeface="+mn-cs"/>
        </a:defRPr>
      </a:lvl2pPr>
      <a:lvl3pPr marL="914291" algn="l" defTabSz="914291" rtl="0" eaLnBrk="1" latinLnBrk="0" hangingPunct="1">
        <a:defRPr sz="1800" kern="1200">
          <a:solidFill>
            <a:schemeClr val="tx1"/>
          </a:solidFill>
          <a:latin typeface="+mn-lt"/>
          <a:ea typeface="+mn-ea"/>
          <a:cs typeface="+mn-cs"/>
        </a:defRPr>
      </a:lvl3pPr>
      <a:lvl4pPr marL="1371435" algn="l" defTabSz="914291" rtl="0" eaLnBrk="1" latinLnBrk="0" hangingPunct="1">
        <a:defRPr sz="1800" kern="1200">
          <a:solidFill>
            <a:schemeClr val="tx1"/>
          </a:solidFill>
          <a:latin typeface="+mn-lt"/>
          <a:ea typeface="+mn-ea"/>
          <a:cs typeface="+mn-cs"/>
        </a:defRPr>
      </a:lvl4pPr>
      <a:lvl5pPr marL="1828581" algn="l" defTabSz="914291" rtl="0" eaLnBrk="1" latinLnBrk="0" hangingPunct="1">
        <a:defRPr sz="1800" kern="1200">
          <a:solidFill>
            <a:schemeClr val="tx1"/>
          </a:solidFill>
          <a:latin typeface="+mn-lt"/>
          <a:ea typeface="+mn-ea"/>
          <a:cs typeface="+mn-cs"/>
        </a:defRPr>
      </a:lvl5pPr>
      <a:lvl6pPr marL="2285725" algn="l" defTabSz="914291" rtl="0" eaLnBrk="1" latinLnBrk="0" hangingPunct="1">
        <a:defRPr sz="1800" kern="1200">
          <a:solidFill>
            <a:schemeClr val="tx1"/>
          </a:solidFill>
          <a:latin typeface="+mn-lt"/>
          <a:ea typeface="+mn-ea"/>
          <a:cs typeface="+mn-cs"/>
        </a:defRPr>
      </a:lvl6pPr>
      <a:lvl7pPr marL="2742870" algn="l" defTabSz="914291" rtl="0" eaLnBrk="1" latinLnBrk="0" hangingPunct="1">
        <a:defRPr sz="1800" kern="1200">
          <a:solidFill>
            <a:schemeClr val="tx1"/>
          </a:solidFill>
          <a:latin typeface="+mn-lt"/>
          <a:ea typeface="+mn-ea"/>
          <a:cs typeface="+mn-cs"/>
        </a:defRPr>
      </a:lvl7pPr>
      <a:lvl8pPr marL="3200016" algn="l" defTabSz="914291" rtl="0" eaLnBrk="1" latinLnBrk="0" hangingPunct="1">
        <a:defRPr sz="1800" kern="1200">
          <a:solidFill>
            <a:schemeClr val="tx1"/>
          </a:solidFill>
          <a:latin typeface="+mn-lt"/>
          <a:ea typeface="+mn-ea"/>
          <a:cs typeface="+mn-cs"/>
        </a:defRPr>
      </a:lvl8pPr>
      <a:lvl9pPr marL="3657162" algn="l" defTabSz="9142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ohdsi.github.io/CommonDataModel/"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hyperlink" Target="https://ohdsi.github.io/CommonDataModel/oncology.html" TargetMode="External"/><Relationship Id="rId4" Type="http://schemas.openxmlformats.org/officeDocument/2006/relationships/image" Target="../media/image92.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ohdsi.org/" TargetMode="External"/><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spreadsheets/d/1x7-6J0NBkm1cRHna0N9tmLWvirpynLSwiZsBZY7FiIQ/edit?usp=shar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ohdsi.github.io/CommonDataModel/index.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mailto:mblacke@its.jnj.com" TargetMode="External"/><Relationship Id="rId4" Type="http://schemas.openxmlformats.org/officeDocument/2006/relationships/hyperlink" Target="https://ohdsi.github.io/TheBookOfOhdsi/CommonDataMode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8127" y="1630484"/>
            <a:ext cx="5710460" cy="2555671"/>
          </a:xfrm>
          <a:noFill/>
        </p:spPr>
        <p:txBody>
          <a:bodyPr rtlCol="0" anchor="t">
            <a:noAutofit/>
          </a:bodyPr>
          <a:lstStyle/>
          <a:p>
            <a:pPr hangingPunct="0"/>
            <a:r>
              <a:rPr lang="en-US" sz="3600" b="1" dirty="0">
                <a:solidFill>
                  <a:schemeClr val="tx2">
                    <a:lumMod val="50000"/>
                  </a:schemeClr>
                </a:solidFill>
                <a:latin typeface="Arial" pitchFamily="34" charset="0"/>
                <a:cs typeface="Arial" pitchFamily="34" charset="0"/>
              </a:rPr>
              <a:t>2020 OHDSI Symposium Tutorial</a:t>
            </a:r>
            <a:br>
              <a:rPr lang="en-US" sz="3600" b="1" dirty="0">
                <a:solidFill>
                  <a:schemeClr val="tx2">
                    <a:lumMod val="50000"/>
                  </a:schemeClr>
                </a:solidFill>
                <a:latin typeface="Arial" pitchFamily="34" charset="0"/>
                <a:cs typeface="Arial" pitchFamily="34" charset="0"/>
              </a:rPr>
            </a:br>
            <a:r>
              <a:rPr lang="en-US" sz="3600" b="1" dirty="0">
                <a:solidFill>
                  <a:schemeClr val="tx2">
                    <a:lumMod val="50000"/>
                  </a:schemeClr>
                </a:solidFill>
                <a:latin typeface="Arial" pitchFamily="34" charset="0"/>
                <a:cs typeface="Arial" pitchFamily="34" charset="0"/>
              </a:rPr>
              <a:t>OMOP Cancer Extension</a:t>
            </a:r>
            <a:endParaRPr lang="en-US" sz="2800" b="1" dirty="0">
              <a:solidFill>
                <a:schemeClr val="tx2">
                  <a:lumMod val="50000"/>
                </a:schemeClr>
              </a:solidFill>
              <a:latin typeface="Arial" pitchFamily="34" charset="0"/>
              <a:cs typeface="Arial" pitchFamily="34" charset="0"/>
            </a:endParaRPr>
          </a:p>
        </p:txBody>
      </p:sp>
      <p:sp>
        <p:nvSpPr>
          <p:cNvPr id="11266" name="Subtitle 2"/>
          <p:cNvSpPr>
            <a:spLocks noGrp="1"/>
          </p:cNvSpPr>
          <p:nvPr>
            <p:ph type="subTitle" idx="1"/>
          </p:nvPr>
        </p:nvSpPr>
        <p:spPr>
          <a:xfrm>
            <a:off x="2513087" y="3627826"/>
            <a:ext cx="6091962" cy="859118"/>
          </a:xfrm>
        </p:spPr>
        <p:txBody>
          <a:bodyPr>
            <a:noAutofit/>
          </a:bodyPr>
          <a:lstStyle/>
          <a:p>
            <a:endParaRPr lang="en-US" sz="1800" b="1" dirty="0">
              <a:latin typeface="Corbe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3"/>
          <p:cNvSpPr txBox="1">
            <a:spLocks noGrp="1"/>
          </p:cNvSpPr>
          <p:nvPr>
            <p:ph type="title"/>
          </p:nvPr>
        </p:nvSpPr>
        <p:spPr>
          <a:xfrm>
            <a:off x="1143000" y="400051"/>
            <a:ext cx="7543800" cy="628649"/>
          </a:xfrm>
          <a:prstGeom prst="rect">
            <a:avLst/>
          </a:prstGeom>
          <a:noFill/>
          <a:ln>
            <a:noFill/>
          </a:ln>
        </p:spPr>
        <p:txBody>
          <a:bodyPr spcFirstLastPara="1" vert="horz" wrap="square" lIns="68569" tIns="34275" rIns="68569" bIns="34275" rtlCol="0" anchor="ctr" anchorCtr="0">
            <a:noAutofit/>
          </a:bodyPr>
          <a:lstStyle/>
          <a:p>
            <a:pPr algn="l">
              <a:lnSpc>
                <a:spcPct val="90000"/>
              </a:lnSpc>
              <a:spcBef>
                <a:spcPts val="0"/>
              </a:spcBef>
              <a:buSzPts val="1000"/>
            </a:pPr>
            <a:r>
              <a:rPr lang="en-US"/>
              <a:t>CDM Database:pgAdmin III New Server</a:t>
            </a:r>
            <a:endParaRPr/>
          </a:p>
        </p:txBody>
      </p:sp>
      <p:sp>
        <p:nvSpPr>
          <p:cNvPr id="578" name="Google Shape;578;p13"/>
          <p:cNvSpPr txBox="1">
            <a:spLocks noGrp="1"/>
          </p:cNvSpPr>
          <p:nvPr>
            <p:ph type="body" idx="1"/>
          </p:nvPr>
        </p:nvSpPr>
        <p:spPr>
          <a:xfrm>
            <a:off x="457200" y="1200150"/>
            <a:ext cx="8229600" cy="3680222"/>
          </a:xfrm>
          <a:prstGeom prst="rect">
            <a:avLst/>
          </a:prstGeom>
          <a:noFill/>
          <a:ln>
            <a:noFill/>
          </a:ln>
        </p:spPr>
        <p:txBody>
          <a:bodyPr spcFirstLastPara="1" vert="horz" wrap="square" lIns="68569" tIns="68569" rIns="68569" bIns="68569" rtlCol="0" anchor="t" anchorCtr="0">
            <a:noAutofit/>
          </a:bodyPr>
          <a:lstStyle/>
          <a:p>
            <a:pPr marL="259556" indent="-259556">
              <a:lnSpc>
                <a:spcPct val="90000"/>
              </a:lnSpc>
              <a:spcBef>
                <a:spcPts val="0"/>
              </a:spcBef>
              <a:buSzPts val="2800"/>
            </a:pPr>
            <a:r>
              <a:rPr lang="en-US" sz="2100"/>
              <a:t>Click on PGAdmin</a:t>
            </a:r>
            <a:endParaRPr/>
          </a:p>
          <a:p>
            <a:pPr marL="259556" indent="-126206">
              <a:lnSpc>
                <a:spcPct val="90000"/>
              </a:lnSpc>
              <a:spcBef>
                <a:spcPts val="480"/>
              </a:spcBef>
              <a:buSzPts val="2800"/>
              <a:buNone/>
            </a:pPr>
            <a:endParaRPr sz="2100"/>
          </a:p>
          <a:p>
            <a:pPr marL="259556" indent="-259556">
              <a:lnSpc>
                <a:spcPct val="90000"/>
              </a:lnSpc>
              <a:spcBef>
                <a:spcPts val="480"/>
              </a:spcBef>
              <a:buSzPts val="2800"/>
            </a:pPr>
            <a:r>
              <a:rPr lang="en-US" sz="2100">
                <a:latin typeface="Calibri"/>
                <a:ea typeface="Calibri"/>
                <a:cs typeface="Calibri"/>
                <a:sym typeface="Calibri"/>
              </a:rPr>
              <a:t>Password:  ohdsi</a:t>
            </a:r>
            <a:endParaRPr sz="2100">
              <a:latin typeface="Calibri"/>
              <a:ea typeface="Calibri"/>
              <a:cs typeface="Calibri"/>
              <a:sym typeface="Calibri"/>
            </a:endParaRPr>
          </a:p>
          <a:p>
            <a:pPr marL="259556" indent="-126206">
              <a:lnSpc>
                <a:spcPct val="90000"/>
              </a:lnSpc>
              <a:spcBef>
                <a:spcPts val="480"/>
              </a:spcBef>
              <a:buSzPts val="2800"/>
              <a:buNone/>
            </a:pPr>
            <a:endParaRPr sz="2100">
              <a:latin typeface="Calibri"/>
              <a:ea typeface="Calibri"/>
              <a:cs typeface="Calibri"/>
              <a:sym typeface="Calibri"/>
            </a:endParaRPr>
          </a:p>
          <a:p>
            <a:pPr marL="259556" indent="-259556">
              <a:lnSpc>
                <a:spcPct val="90000"/>
              </a:lnSpc>
              <a:spcBef>
                <a:spcPts val="480"/>
              </a:spcBef>
              <a:buSzPts val="2800"/>
            </a:pPr>
            <a:r>
              <a:rPr lang="en-US" sz="2100">
                <a:latin typeface="Calibri"/>
                <a:ea typeface="Calibri"/>
                <a:cs typeface="Calibri"/>
                <a:sym typeface="Calibri"/>
              </a:rPr>
              <a:t>Select the Query Tool</a:t>
            </a:r>
            <a:endParaRPr/>
          </a:p>
          <a:p>
            <a:pPr marL="259556" indent="-126206">
              <a:lnSpc>
                <a:spcPct val="90000"/>
              </a:lnSpc>
              <a:spcBef>
                <a:spcPts val="480"/>
              </a:spcBef>
              <a:buSzPts val="2800"/>
              <a:buNone/>
            </a:pPr>
            <a:endParaRPr sz="2100">
              <a:latin typeface="Calibri"/>
              <a:ea typeface="Calibri"/>
              <a:cs typeface="Calibri"/>
              <a:sym typeface="Calibri"/>
            </a:endParaRPr>
          </a:p>
          <a:p>
            <a:pPr marL="259556" indent="-259556">
              <a:lnSpc>
                <a:spcPct val="90000"/>
              </a:lnSpc>
              <a:spcBef>
                <a:spcPts val="480"/>
              </a:spcBef>
              <a:buSzPts val="2800"/>
            </a:pPr>
            <a:r>
              <a:rPr lang="en-US" sz="2100">
                <a:latin typeface="Calibri"/>
                <a:ea typeface="Calibri"/>
                <a:cs typeface="Calibri"/>
                <a:sym typeface="Calibri"/>
              </a:rPr>
              <a:t>Type set “search_path to 'ohdsi’;”</a:t>
            </a:r>
            <a:endParaRPr sz="2100">
              <a:latin typeface="Calibri"/>
              <a:ea typeface="Calibri"/>
              <a:cs typeface="Calibri"/>
              <a:sym typeface="Calibri"/>
            </a:endParaRPr>
          </a:p>
          <a:p>
            <a:pPr marL="302419" indent="-169069">
              <a:lnSpc>
                <a:spcPct val="90000"/>
              </a:lnSpc>
              <a:spcBef>
                <a:spcPts val="480"/>
              </a:spcBef>
              <a:buSzPts val="2800"/>
              <a:buNone/>
            </a:pPr>
            <a:endParaRPr sz="2100">
              <a:latin typeface="Calibri"/>
              <a:ea typeface="Calibri"/>
              <a:cs typeface="Calibri"/>
              <a:sym typeface="Calibri"/>
            </a:endParaRPr>
          </a:p>
          <a:p>
            <a:pPr marL="302419" indent="-169069">
              <a:lnSpc>
                <a:spcPct val="90000"/>
              </a:lnSpc>
              <a:spcBef>
                <a:spcPts val="480"/>
              </a:spcBef>
              <a:buSzPts val="2800"/>
              <a:buNone/>
            </a:pPr>
            <a:endParaRPr sz="2100">
              <a:latin typeface="Calibri"/>
              <a:ea typeface="Calibri"/>
              <a:cs typeface="Calibri"/>
              <a:sym typeface="Calibri"/>
            </a:endParaRPr>
          </a:p>
          <a:p>
            <a:pPr marL="302419" indent="-169069">
              <a:lnSpc>
                <a:spcPct val="90000"/>
              </a:lnSpc>
              <a:spcBef>
                <a:spcPts val="480"/>
              </a:spcBef>
              <a:buSzPts val="2800"/>
              <a:buNone/>
            </a:pPr>
            <a:endParaRPr sz="2100">
              <a:latin typeface="Calibri"/>
              <a:ea typeface="Calibri"/>
              <a:cs typeface="Calibri"/>
              <a:sym typeface="Calibri"/>
            </a:endParaRPr>
          </a:p>
          <a:p>
            <a:pPr marL="302419" indent="-169069">
              <a:lnSpc>
                <a:spcPct val="90000"/>
              </a:lnSpc>
              <a:spcBef>
                <a:spcPts val="480"/>
              </a:spcBef>
              <a:buSzPts val="2800"/>
              <a:buNone/>
            </a:pPr>
            <a:endParaRPr sz="2100"/>
          </a:p>
        </p:txBody>
      </p:sp>
      <p:pic>
        <p:nvPicPr>
          <p:cNvPr id="579" name="Google Shape;579;p13"/>
          <p:cNvPicPr preferRelativeResize="0"/>
          <p:nvPr/>
        </p:nvPicPr>
        <p:blipFill rotWithShape="1">
          <a:blip r:embed="rId3">
            <a:alphaModFix/>
          </a:blip>
          <a:srcRect/>
          <a:stretch/>
        </p:blipFill>
        <p:spPr>
          <a:xfrm>
            <a:off x="3065898" y="1193185"/>
            <a:ext cx="488976" cy="51426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pic>
        <p:nvPicPr>
          <p:cNvPr id="580" name="Google Shape;580;p13"/>
          <p:cNvPicPr preferRelativeResize="0"/>
          <p:nvPr/>
        </p:nvPicPr>
        <p:blipFill rotWithShape="1">
          <a:blip r:embed="rId4">
            <a:alphaModFix/>
          </a:blip>
          <a:srcRect/>
          <a:stretch/>
        </p:blipFill>
        <p:spPr>
          <a:xfrm>
            <a:off x="4167608" y="1553364"/>
            <a:ext cx="3991928" cy="141521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581" name="Google Shape;581;p13"/>
          <p:cNvPicPr preferRelativeResize="0"/>
          <p:nvPr/>
        </p:nvPicPr>
        <p:blipFill rotWithShape="1">
          <a:blip r:embed="rId5">
            <a:alphaModFix/>
          </a:blip>
          <a:srcRect/>
          <a:stretch/>
        </p:blipFill>
        <p:spPr>
          <a:xfrm>
            <a:off x="4893742" y="3400545"/>
            <a:ext cx="3793058" cy="147982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56"/>
          <p:cNvSpPr txBox="1">
            <a:spLocks noGrp="1"/>
          </p:cNvSpPr>
          <p:nvPr>
            <p:ph type="ctrTitle"/>
          </p:nvPr>
        </p:nvSpPr>
        <p:spPr>
          <a:xfrm>
            <a:off x="2362200" y="2553266"/>
            <a:ext cx="6240780" cy="608469"/>
          </a:xfrm>
          <a:prstGeom prst="rect">
            <a:avLst/>
          </a:prstGeom>
          <a:noFill/>
          <a:ln>
            <a:noFill/>
          </a:ln>
        </p:spPr>
        <p:txBody>
          <a:bodyPr spcFirstLastPara="1" vert="horz" wrap="square" lIns="68569" tIns="34275" rIns="68569" bIns="34275" rtlCol="0" anchor="t" anchorCtr="0">
            <a:normAutofit/>
          </a:bodyPr>
          <a:lstStyle/>
          <a:p>
            <a:pPr algn="l">
              <a:lnSpc>
                <a:spcPct val="90000"/>
              </a:lnSpc>
              <a:spcBef>
                <a:spcPts val="0"/>
              </a:spcBef>
              <a:buClr>
                <a:srgbClr val="20425A"/>
              </a:buClr>
              <a:buSzPts val="4000"/>
            </a:pPr>
            <a:r>
              <a:rPr lang="en-US" sz="3000" b="1">
                <a:latin typeface="Calibri"/>
                <a:ea typeface="Calibri"/>
                <a:cs typeface="Calibri"/>
                <a:sym typeface="Calibri"/>
              </a:rPr>
              <a:t>Common Myths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57"/>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Myth Busters</a:t>
            </a:r>
            <a:endParaRPr/>
          </a:p>
        </p:txBody>
      </p:sp>
      <p:sp>
        <p:nvSpPr>
          <p:cNvPr id="1714" name="Google Shape;1714;p57"/>
          <p:cNvSpPr txBox="1">
            <a:spLocks noGrp="1"/>
          </p:cNvSpPr>
          <p:nvPr>
            <p:ph type="body" idx="1"/>
          </p:nvPr>
        </p:nvSpPr>
        <p:spPr>
          <a:xfrm>
            <a:off x="263090" y="1200150"/>
            <a:ext cx="2545080" cy="334449"/>
          </a:xfrm>
          <a:prstGeom prst="rect">
            <a:avLst/>
          </a:prstGeom>
          <a:noFill/>
          <a:ln>
            <a:noFill/>
          </a:ln>
        </p:spPr>
        <p:txBody>
          <a:bodyPr spcFirstLastPara="1" vert="horz" wrap="square" lIns="68569" tIns="68569" rIns="68569" bIns="68569" rtlCol="0" anchor="t" anchorCtr="0">
            <a:noAutofit/>
          </a:bodyPr>
          <a:lstStyle/>
          <a:p>
            <a:pPr marL="152400" indent="0">
              <a:lnSpc>
                <a:spcPct val="90000"/>
              </a:lnSpc>
              <a:spcBef>
                <a:spcPts val="0"/>
              </a:spcBef>
              <a:buSzPts val="2800"/>
              <a:buNone/>
            </a:pPr>
            <a:r>
              <a:rPr lang="en-US" sz="2100"/>
              <a:t>Common Doubts</a:t>
            </a:r>
            <a:endParaRPr/>
          </a:p>
        </p:txBody>
      </p:sp>
      <p:sp>
        <p:nvSpPr>
          <p:cNvPr id="1715" name="Google Shape;1715;p57"/>
          <p:cNvSpPr/>
          <p:nvPr/>
        </p:nvSpPr>
        <p:spPr>
          <a:xfrm>
            <a:off x="4800367" y="2853203"/>
            <a:ext cx="1578500" cy="412203"/>
          </a:xfrm>
          <a:prstGeom prst="roundRect">
            <a:avLst>
              <a:gd name="adj" fmla="val 50000"/>
            </a:avLst>
          </a:prstGeom>
          <a:solidFill>
            <a:srgbClr val="003F65"/>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lt1"/>
              </a:buClr>
              <a:buSzPts val="1400"/>
            </a:pPr>
            <a:endParaRPr sz="1050">
              <a:solidFill>
                <a:srgbClr val="005587"/>
              </a:solidFill>
              <a:latin typeface="Arial"/>
              <a:ea typeface="Arial"/>
              <a:cs typeface="Arial"/>
              <a:sym typeface="Arial"/>
            </a:endParaRPr>
          </a:p>
        </p:txBody>
      </p:sp>
      <p:sp>
        <p:nvSpPr>
          <p:cNvPr id="1716" name="Google Shape;1716;p57"/>
          <p:cNvSpPr/>
          <p:nvPr/>
        </p:nvSpPr>
        <p:spPr>
          <a:xfrm>
            <a:off x="5631609" y="3425446"/>
            <a:ext cx="1578500" cy="412203"/>
          </a:xfrm>
          <a:prstGeom prst="roundRect">
            <a:avLst>
              <a:gd name="adj" fmla="val 50000"/>
            </a:avLst>
          </a:prstGeom>
          <a:solidFill>
            <a:srgbClr val="003F65"/>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lt1"/>
              </a:buClr>
              <a:buSzPts val="1400"/>
            </a:pPr>
            <a:endParaRPr sz="1050">
              <a:solidFill>
                <a:srgbClr val="005587"/>
              </a:solidFill>
              <a:latin typeface="Arial"/>
              <a:ea typeface="Arial"/>
              <a:cs typeface="Arial"/>
              <a:sym typeface="Arial"/>
            </a:endParaRPr>
          </a:p>
        </p:txBody>
      </p:sp>
      <p:sp>
        <p:nvSpPr>
          <p:cNvPr id="1717" name="Google Shape;1717;p57"/>
          <p:cNvSpPr/>
          <p:nvPr/>
        </p:nvSpPr>
        <p:spPr>
          <a:xfrm>
            <a:off x="3951520" y="2277929"/>
            <a:ext cx="1578500" cy="412203"/>
          </a:xfrm>
          <a:prstGeom prst="roundRect">
            <a:avLst>
              <a:gd name="adj" fmla="val 50000"/>
            </a:avLst>
          </a:prstGeom>
          <a:solidFill>
            <a:srgbClr val="003F65"/>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lt1"/>
              </a:buClr>
              <a:buSzPts val="1400"/>
            </a:pPr>
            <a:endParaRPr sz="1050">
              <a:solidFill>
                <a:srgbClr val="005587"/>
              </a:solidFill>
              <a:latin typeface="Arial"/>
              <a:ea typeface="Arial"/>
              <a:cs typeface="Arial"/>
              <a:sym typeface="Arial"/>
            </a:endParaRPr>
          </a:p>
        </p:txBody>
      </p:sp>
      <p:sp>
        <p:nvSpPr>
          <p:cNvPr id="1718" name="Google Shape;1718;p57"/>
          <p:cNvSpPr/>
          <p:nvPr/>
        </p:nvSpPr>
        <p:spPr>
          <a:xfrm>
            <a:off x="3379232" y="1687421"/>
            <a:ext cx="1578500" cy="412203"/>
          </a:xfrm>
          <a:prstGeom prst="roundRect">
            <a:avLst>
              <a:gd name="adj" fmla="val 50000"/>
            </a:avLst>
          </a:prstGeom>
          <a:solidFill>
            <a:srgbClr val="003F65"/>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lt1"/>
              </a:buClr>
              <a:buSzPts val="1400"/>
            </a:pPr>
            <a:endParaRPr sz="1050">
              <a:solidFill>
                <a:srgbClr val="005587"/>
              </a:solidFill>
              <a:latin typeface="Arial"/>
              <a:ea typeface="Arial"/>
              <a:cs typeface="Arial"/>
              <a:sym typeface="Arial"/>
            </a:endParaRPr>
          </a:p>
        </p:txBody>
      </p:sp>
      <p:sp>
        <p:nvSpPr>
          <p:cNvPr id="1719" name="Google Shape;1719;p57"/>
          <p:cNvSpPr/>
          <p:nvPr/>
        </p:nvSpPr>
        <p:spPr>
          <a:xfrm>
            <a:off x="1560404" y="2853203"/>
            <a:ext cx="4114800" cy="412203"/>
          </a:xfrm>
          <a:prstGeom prst="roundRect">
            <a:avLst>
              <a:gd name="adj" fmla="val 50000"/>
            </a:avLst>
          </a:prstGeom>
          <a:solidFill>
            <a:schemeClr val="lt1"/>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dk1"/>
              </a:buClr>
              <a:buSzPts val="2000"/>
            </a:pPr>
            <a:r>
              <a:rPr lang="en-US" sz="1500" b="1">
                <a:solidFill>
                  <a:schemeClr val="dk1"/>
                </a:solidFill>
                <a:latin typeface="Calibri"/>
                <a:ea typeface="Calibri"/>
                <a:cs typeface="Calibri"/>
                <a:sym typeface="Calibri"/>
              </a:rPr>
              <a:t>Myth #3 </a:t>
            </a:r>
            <a:endParaRPr sz="1050">
              <a:solidFill>
                <a:srgbClr val="000000"/>
              </a:solidFill>
              <a:latin typeface="Arial"/>
              <a:ea typeface="Arial"/>
              <a:cs typeface="Arial"/>
              <a:sym typeface="Arial"/>
            </a:endParaRPr>
          </a:p>
          <a:p>
            <a:pPr>
              <a:spcBef>
                <a:spcPts val="225"/>
              </a:spcBef>
              <a:spcAft>
                <a:spcPts val="0"/>
              </a:spcAft>
              <a:buClr>
                <a:srgbClr val="000000"/>
              </a:buClr>
              <a:buSzPts val="1600"/>
            </a:pPr>
            <a:r>
              <a:rPr lang="en-US" sz="1200">
                <a:solidFill>
                  <a:schemeClr val="dk1"/>
                </a:solidFill>
                <a:latin typeface="Calibri"/>
                <a:ea typeface="Calibri"/>
                <a:cs typeface="Calibri"/>
                <a:sym typeface="Calibri"/>
              </a:rPr>
              <a:t>“Loss of Accuracy in Vocab Mapping”</a:t>
            </a:r>
            <a:endParaRPr sz="1200">
              <a:solidFill>
                <a:schemeClr val="dk1"/>
              </a:solidFill>
              <a:latin typeface="Calibri"/>
              <a:ea typeface="Calibri"/>
              <a:cs typeface="Calibri"/>
              <a:sym typeface="Calibri"/>
            </a:endParaRPr>
          </a:p>
        </p:txBody>
      </p:sp>
      <p:sp>
        <p:nvSpPr>
          <p:cNvPr id="1720" name="Google Shape;1720;p57"/>
          <p:cNvSpPr/>
          <p:nvPr/>
        </p:nvSpPr>
        <p:spPr>
          <a:xfrm>
            <a:off x="1570170" y="2860421"/>
            <a:ext cx="428983" cy="398690"/>
          </a:xfrm>
          <a:prstGeom prst="ellipse">
            <a:avLst/>
          </a:prstGeom>
          <a:solidFill>
            <a:schemeClr val="accent6"/>
          </a:solidFill>
          <a:ln>
            <a:noFill/>
          </a:ln>
        </p:spPr>
        <p:txBody>
          <a:bodyPr spcFirstLastPara="1" wrap="square" lIns="68569" tIns="34275" rIns="68569" bIns="34275" anchor="ctr" anchorCtr="0">
            <a:noAutofit/>
          </a:bodyPr>
          <a:lstStyle/>
          <a:p>
            <a:pPr algn="ctr">
              <a:spcBef>
                <a:spcPts val="0"/>
              </a:spcBef>
              <a:spcAft>
                <a:spcPts val="0"/>
              </a:spcAft>
              <a:buClr>
                <a:srgbClr val="FFFFFF"/>
              </a:buClr>
              <a:buSzPts val="3200"/>
            </a:pPr>
            <a:r>
              <a:rPr lang="en-US" b="1">
                <a:solidFill>
                  <a:srgbClr val="FFFFFF"/>
                </a:solidFill>
                <a:latin typeface="Arial"/>
                <a:ea typeface="Arial"/>
                <a:cs typeface="Arial"/>
                <a:sym typeface="Arial"/>
              </a:rPr>
              <a:t>3</a:t>
            </a:r>
            <a:endParaRPr sz="1050">
              <a:solidFill>
                <a:srgbClr val="000000"/>
              </a:solidFill>
              <a:latin typeface="Arial"/>
              <a:ea typeface="Arial"/>
              <a:cs typeface="Arial"/>
              <a:sym typeface="Arial"/>
            </a:endParaRPr>
          </a:p>
        </p:txBody>
      </p:sp>
      <p:sp>
        <p:nvSpPr>
          <p:cNvPr id="1721" name="Google Shape;1721;p57"/>
          <p:cNvSpPr/>
          <p:nvPr/>
        </p:nvSpPr>
        <p:spPr>
          <a:xfrm>
            <a:off x="151057" y="1687421"/>
            <a:ext cx="4114800" cy="411480"/>
          </a:xfrm>
          <a:prstGeom prst="roundRect">
            <a:avLst>
              <a:gd name="adj" fmla="val 50000"/>
            </a:avLst>
          </a:prstGeom>
          <a:solidFill>
            <a:schemeClr val="lt1"/>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dk1"/>
              </a:buClr>
              <a:buSzPts val="2000"/>
            </a:pPr>
            <a:r>
              <a:rPr lang="en-US" sz="1500" b="1">
                <a:solidFill>
                  <a:schemeClr val="dk1"/>
                </a:solidFill>
                <a:latin typeface="Calibri"/>
                <a:ea typeface="Calibri"/>
                <a:cs typeface="Calibri"/>
                <a:sym typeface="Calibri"/>
              </a:rPr>
              <a:t>Myth #1</a:t>
            </a:r>
            <a:endParaRPr sz="1050">
              <a:solidFill>
                <a:srgbClr val="000000"/>
              </a:solidFill>
              <a:latin typeface="Arial"/>
              <a:ea typeface="Arial"/>
              <a:cs typeface="Arial"/>
              <a:sym typeface="Arial"/>
            </a:endParaRPr>
          </a:p>
          <a:p>
            <a:pPr>
              <a:spcBef>
                <a:spcPts val="225"/>
              </a:spcBef>
              <a:spcAft>
                <a:spcPts val="0"/>
              </a:spcAft>
              <a:buClr>
                <a:schemeClr val="dk1"/>
              </a:buClr>
              <a:buSzPts val="1600"/>
            </a:pPr>
            <a:r>
              <a:rPr lang="en-US" sz="1200">
                <a:solidFill>
                  <a:schemeClr val="dk1"/>
                </a:solidFill>
                <a:latin typeface="Calibri"/>
                <a:ea typeface="Calibri"/>
                <a:cs typeface="Calibri"/>
                <a:sym typeface="Calibri"/>
              </a:rPr>
              <a:t>“Loss of Data” </a:t>
            </a:r>
            <a:endParaRPr sz="1200">
              <a:solidFill>
                <a:schemeClr val="dk1"/>
              </a:solidFill>
              <a:latin typeface="Calibri"/>
              <a:ea typeface="Calibri"/>
              <a:cs typeface="Calibri"/>
              <a:sym typeface="Calibri"/>
            </a:endParaRPr>
          </a:p>
        </p:txBody>
      </p:sp>
      <p:sp>
        <p:nvSpPr>
          <p:cNvPr id="1722" name="Google Shape;1722;p57"/>
          <p:cNvSpPr/>
          <p:nvPr/>
        </p:nvSpPr>
        <p:spPr>
          <a:xfrm>
            <a:off x="159850" y="1687916"/>
            <a:ext cx="438827" cy="404985"/>
          </a:xfrm>
          <a:prstGeom prst="ellipse">
            <a:avLst/>
          </a:prstGeom>
          <a:solidFill>
            <a:schemeClr val="accent6"/>
          </a:solidFill>
          <a:ln>
            <a:noFill/>
          </a:ln>
        </p:spPr>
        <p:txBody>
          <a:bodyPr spcFirstLastPara="1" wrap="square" lIns="68569" tIns="34275" rIns="68569" bIns="34275" anchor="ctr" anchorCtr="0">
            <a:noAutofit/>
          </a:bodyPr>
          <a:lstStyle/>
          <a:p>
            <a:pPr algn="ctr">
              <a:spcBef>
                <a:spcPts val="0"/>
              </a:spcBef>
              <a:spcAft>
                <a:spcPts val="0"/>
              </a:spcAft>
              <a:buClr>
                <a:srgbClr val="FFFFFF"/>
              </a:buClr>
              <a:buSzPts val="3200"/>
            </a:pPr>
            <a:r>
              <a:rPr lang="en-US" b="1">
                <a:solidFill>
                  <a:srgbClr val="FFFFFF"/>
                </a:solidFill>
                <a:latin typeface="Arial"/>
                <a:ea typeface="Arial"/>
                <a:cs typeface="Arial"/>
                <a:sym typeface="Arial"/>
              </a:rPr>
              <a:t>1</a:t>
            </a:r>
            <a:endParaRPr sz="1050">
              <a:solidFill>
                <a:srgbClr val="000000"/>
              </a:solidFill>
              <a:latin typeface="Arial"/>
              <a:ea typeface="Arial"/>
              <a:cs typeface="Arial"/>
              <a:sym typeface="Arial"/>
            </a:endParaRPr>
          </a:p>
        </p:txBody>
      </p:sp>
      <p:sp>
        <p:nvSpPr>
          <p:cNvPr id="1723" name="Google Shape;1723;p57"/>
          <p:cNvSpPr/>
          <p:nvPr/>
        </p:nvSpPr>
        <p:spPr>
          <a:xfrm>
            <a:off x="723345" y="2281141"/>
            <a:ext cx="4114800" cy="412203"/>
          </a:xfrm>
          <a:prstGeom prst="roundRect">
            <a:avLst>
              <a:gd name="adj" fmla="val 50000"/>
            </a:avLst>
          </a:prstGeom>
          <a:solidFill>
            <a:schemeClr val="lt1"/>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dk1"/>
              </a:buClr>
              <a:buSzPts val="2000"/>
            </a:pPr>
            <a:r>
              <a:rPr lang="en-US" sz="1500" b="1">
                <a:solidFill>
                  <a:schemeClr val="dk1"/>
                </a:solidFill>
                <a:latin typeface="Calibri"/>
                <a:ea typeface="Calibri"/>
                <a:cs typeface="Calibri"/>
                <a:sym typeface="Calibri"/>
              </a:rPr>
              <a:t>Myth #2 </a:t>
            </a:r>
            <a:endParaRPr sz="1050">
              <a:solidFill>
                <a:srgbClr val="000000"/>
              </a:solidFill>
              <a:latin typeface="Arial"/>
              <a:ea typeface="Arial"/>
              <a:cs typeface="Arial"/>
              <a:sym typeface="Arial"/>
            </a:endParaRPr>
          </a:p>
          <a:p>
            <a:pPr>
              <a:spcBef>
                <a:spcPts val="225"/>
              </a:spcBef>
              <a:spcAft>
                <a:spcPts val="0"/>
              </a:spcAft>
              <a:buClr>
                <a:srgbClr val="000000"/>
              </a:buClr>
              <a:buSzPts val="1600"/>
            </a:pPr>
            <a:r>
              <a:rPr lang="en-US" sz="1200">
                <a:solidFill>
                  <a:schemeClr val="dk1"/>
                </a:solidFill>
                <a:latin typeface="Calibri"/>
                <a:ea typeface="Calibri"/>
                <a:cs typeface="Calibri"/>
                <a:sym typeface="Calibri"/>
              </a:rPr>
              <a:t>“Loss of Accuracy in Conversion”</a:t>
            </a:r>
            <a:endParaRPr sz="1200">
              <a:solidFill>
                <a:schemeClr val="dk1"/>
              </a:solidFill>
              <a:latin typeface="Calibri"/>
              <a:ea typeface="Calibri"/>
              <a:cs typeface="Calibri"/>
              <a:sym typeface="Calibri"/>
            </a:endParaRPr>
          </a:p>
        </p:txBody>
      </p:sp>
      <p:sp>
        <p:nvSpPr>
          <p:cNvPr id="1724" name="Google Shape;1724;p57"/>
          <p:cNvSpPr/>
          <p:nvPr/>
        </p:nvSpPr>
        <p:spPr>
          <a:xfrm>
            <a:off x="738923" y="2278424"/>
            <a:ext cx="443499" cy="411409"/>
          </a:xfrm>
          <a:prstGeom prst="ellipse">
            <a:avLst/>
          </a:prstGeom>
          <a:solidFill>
            <a:schemeClr val="accent6"/>
          </a:solidFill>
          <a:ln>
            <a:noFill/>
          </a:ln>
        </p:spPr>
        <p:txBody>
          <a:bodyPr spcFirstLastPara="1" wrap="square" lIns="68569" tIns="34275" rIns="68569" bIns="34275" anchor="ctr" anchorCtr="0">
            <a:noAutofit/>
          </a:bodyPr>
          <a:lstStyle/>
          <a:p>
            <a:pPr algn="ctr">
              <a:spcBef>
                <a:spcPts val="0"/>
              </a:spcBef>
              <a:spcAft>
                <a:spcPts val="0"/>
              </a:spcAft>
              <a:buClr>
                <a:srgbClr val="FFFFFF"/>
              </a:buClr>
              <a:buSzPts val="3200"/>
            </a:pPr>
            <a:r>
              <a:rPr lang="en-US" b="1">
                <a:solidFill>
                  <a:srgbClr val="FFFFFF"/>
                </a:solidFill>
                <a:latin typeface="Arial"/>
                <a:ea typeface="Arial"/>
                <a:cs typeface="Arial"/>
                <a:sym typeface="Arial"/>
              </a:rPr>
              <a:t>2</a:t>
            </a:r>
            <a:endParaRPr sz="1050">
              <a:solidFill>
                <a:srgbClr val="000000"/>
              </a:solidFill>
              <a:latin typeface="Arial"/>
              <a:ea typeface="Arial"/>
              <a:cs typeface="Arial"/>
              <a:sym typeface="Arial"/>
            </a:endParaRPr>
          </a:p>
        </p:txBody>
      </p:sp>
      <p:sp>
        <p:nvSpPr>
          <p:cNvPr id="1725" name="Google Shape;1725;p57"/>
          <p:cNvSpPr/>
          <p:nvPr/>
        </p:nvSpPr>
        <p:spPr>
          <a:xfrm>
            <a:off x="2398150" y="3425446"/>
            <a:ext cx="4114800" cy="412203"/>
          </a:xfrm>
          <a:prstGeom prst="roundRect">
            <a:avLst>
              <a:gd name="adj" fmla="val 50000"/>
            </a:avLst>
          </a:prstGeom>
          <a:solidFill>
            <a:schemeClr val="lt1"/>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dk1"/>
              </a:buClr>
              <a:buSzPts val="2000"/>
            </a:pPr>
            <a:r>
              <a:rPr lang="en-US" sz="1500" b="1">
                <a:solidFill>
                  <a:schemeClr val="dk1"/>
                </a:solidFill>
                <a:latin typeface="Calibri"/>
                <a:ea typeface="Calibri"/>
                <a:cs typeface="Calibri"/>
                <a:sym typeface="Calibri"/>
              </a:rPr>
              <a:t>Myth #4</a:t>
            </a:r>
            <a:endParaRPr sz="1050">
              <a:solidFill>
                <a:srgbClr val="000000"/>
              </a:solidFill>
              <a:latin typeface="Arial"/>
              <a:ea typeface="Arial"/>
              <a:cs typeface="Arial"/>
              <a:sym typeface="Arial"/>
            </a:endParaRPr>
          </a:p>
          <a:p>
            <a:pPr>
              <a:spcBef>
                <a:spcPts val="225"/>
              </a:spcBef>
              <a:spcAft>
                <a:spcPts val="0"/>
              </a:spcAft>
              <a:buClr>
                <a:srgbClr val="000000"/>
              </a:buClr>
              <a:buSzPts val="1600"/>
            </a:pPr>
            <a:r>
              <a:rPr lang="en-US" sz="1200">
                <a:solidFill>
                  <a:schemeClr val="dk1"/>
                </a:solidFill>
                <a:latin typeface="Calibri"/>
                <a:ea typeface="Calibri"/>
                <a:cs typeface="Calibri"/>
                <a:sym typeface="Calibri"/>
              </a:rPr>
              <a:t>“It Takes Too Much Time”</a:t>
            </a:r>
            <a:endParaRPr sz="1200">
              <a:solidFill>
                <a:schemeClr val="dk1"/>
              </a:solidFill>
              <a:latin typeface="Calibri"/>
              <a:ea typeface="Calibri"/>
              <a:cs typeface="Calibri"/>
              <a:sym typeface="Calibri"/>
            </a:endParaRPr>
          </a:p>
        </p:txBody>
      </p:sp>
      <p:sp>
        <p:nvSpPr>
          <p:cNvPr id="1726" name="Google Shape;1726;p57"/>
          <p:cNvSpPr/>
          <p:nvPr/>
        </p:nvSpPr>
        <p:spPr>
          <a:xfrm>
            <a:off x="2415297" y="3428971"/>
            <a:ext cx="406321" cy="401954"/>
          </a:xfrm>
          <a:prstGeom prst="ellipse">
            <a:avLst/>
          </a:prstGeom>
          <a:solidFill>
            <a:schemeClr val="accent6"/>
          </a:solidFill>
          <a:ln>
            <a:noFill/>
          </a:ln>
        </p:spPr>
        <p:txBody>
          <a:bodyPr spcFirstLastPara="1" wrap="square" lIns="68569" tIns="34275" rIns="68569" bIns="34275" anchor="ctr" anchorCtr="0">
            <a:noAutofit/>
          </a:bodyPr>
          <a:lstStyle/>
          <a:p>
            <a:pPr algn="ctr">
              <a:spcBef>
                <a:spcPts val="0"/>
              </a:spcBef>
              <a:spcAft>
                <a:spcPts val="0"/>
              </a:spcAft>
              <a:buClr>
                <a:srgbClr val="FFFFFF"/>
              </a:buClr>
              <a:buSzPts val="3200"/>
            </a:pPr>
            <a:r>
              <a:rPr lang="en-US" b="1">
                <a:solidFill>
                  <a:srgbClr val="FFFFFF"/>
                </a:solidFill>
                <a:latin typeface="Arial"/>
                <a:ea typeface="Arial"/>
                <a:cs typeface="Arial"/>
                <a:sym typeface="Arial"/>
              </a:rPr>
              <a:t>4</a:t>
            </a:r>
            <a:endParaRPr sz="1050">
              <a:solidFill>
                <a:srgbClr val="000000"/>
              </a:solidFill>
              <a:latin typeface="Arial"/>
              <a:ea typeface="Arial"/>
              <a:cs typeface="Arial"/>
              <a:sym typeface="Arial"/>
            </a:endParaRPr>
          </a:p>
        </p:txBody>
      </p:sp>
      <p:sp>
        <p:nvSpPr>
          <p:cNvPr id="1727" name="Google Shape;1727;p57"/>
          <p:cNvSpPr/>
          <p:nvPr/>
        </p:nvSpPr>
        <p:spPr>
          <a:xfrm>
            <a:off x="6612691" y="3987262"/>
            <a:ext cx="1578500" cy="412203"/>
          </a:xfrm>
          <a:prstGeom prst="roundRect">
            <a:avLst>
              <a:gd name="adj" fmla="val 50000"/>
            </a:avLst>
          </a:prstGeom>
          <a:solidFill>
            <a:srgbClr val="003F65"/>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lt1"/>
              </a:buClr>
              <a:buSzPts val="1400"/>
            </a:pPr>
            <a:endParaRPr sz="1050">
              <a:solidFill>
                <a:srgbClr val="005587"/>
              </a:solidFill>
              <a:latin typeface="Arial"/>
              <a:ea typeface="Arial"/>
              <a:cs typeface="Arial"/>
              <a:sym typeface="Arial"/>
            </a:endParaRPr>
          </a:p>
        </p:txBody>
      </p:sp>
      <p:sp>
        <p:nvSpPr>
          <p:cNvPr id="1728" name="Google Shape;1728;p57"/>
          <p:cNvSpPr/>
          <p:nvPr/>
        </p:nvSpPr>
        <p:spPr>
          <a:xfrm>
            <a:off x="3379232" y="3987262"/>
            <a:ext cx="4114800" cy="412203"/>
          </a:xfrm>
          <a:prstGeom prst="roundRect">
            <a:avLst>
              <a:gd name="adj" fmla="val 50000"/>
            </a:avLst>
          </a:prstGeom>
          <a:solidFill>
            <a:schemeClr val="lt1"/>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dk1"/>
              </a:buClr>
              <a:buSzPts val="2000"/>
            </a:pPr>
            <a:r>
              <a:rPr lang="en-US" sz="1500" b="1">
                <a:solidFill>
                  <a:schemeClr val="dk1"/>
                </a:solidFill>
                <a:latin typeface="Calibri"/>
                <a:ea typeface="Calibri"/>
                <a:cs typeface="Calibri"/>
                <a:sym typeface="Calibri"/>
              </a:rPr>
              <a:t>Myth #5 </a:t>
            </a:r>
            <a:endParaRPr sz="1050">
              <a:solidFill>
                <a:srgbClr val="000000"/>
              </a:solidFill>
              <a:latin typeface="Arial"/>
              <a:ea typeface="Arial"/>
              <a:cs typeface="Arial"/>
              <a:sym typeface="Arial"/>
            </a:endParaRPr>
          </a:p>
          <a:p>
            <a:pPr>
              <a:spcBef>
                <a:spcPts val="225"/>
              </a:spcBef>
              <a:spcAft>
                <a:spcPts val="0"/>
              </a:spcAft>
              <a:buClr>
                <a:srgbClr val="000000"/>
              </a:buClr>
              <a:buSzPts val="1600"/>
            </a:pPr>
            <a:r>
              <a:rPr lang="en-US" sz="1200">
                <a:solidFill>
                  <a:schemeClr val="dk1"/>
                </a:solidFill>
                <a:latin typeface="Calibri"/>
                <a:ea typeface="Calibri"/>
                <a:cs typeface="Calibri"/>
                <a:sym typeface="Calibri"/>
              </a:rPr>
              <a:t>“You Don’t Have My Use Case in OMOP”</a:t>
            </a:r>
            <a:endParaRPr sz="1050">
              <a:solidFill>
                <a:srgbClr val="000000"/>
              </a:solidFill>
              <a:latin typeface="Arial"/>
              <a:ea typeface="Arial"/>
              <a:cs typeface="Arial"/>
              <a:sym typeface="Arial"/>
            </a:endParaRPr>
          </a:p>
        </p:txBody>
      </p:sp>
      <p:sp>
        <p:nvSpPr>
          <p:cNvPr id="1729" name="Google Shape;1729;p57"/>
          <p:cNvSpPr/>
          <p:nvPr/>
        </p:nvSpPr>
        <p:spPr>
          <a:xfrm>
            <a:off x="3394666" y="3997690"/>
            <a:ext cx="409718" cy="395480"/>
          </a:xfrm>
          <a:prstGeom prst="ellipse">
            <a:avLst/>
          </a:prstGeom>
          <a:solidFill>
            <a:schemeClr val="accent6"/>
          </a:solidFill>
          <a:ln>
            <a:noFill/>
          </a:ln>
        </p:spPr>
        <p:txBody>
          <a:bodyPr spcFirstLastPara="1" wrap="square" lIns="68569" tIns="34275" rIns="68569" bIns="34275" anchor="ctr" anchorCtr="0">
            <a:noAutofit/>
          </a:bodyPr>
          <a:lstStyle/>
          <a:p>
            <a:pPr algn="ctr">
              <a:spcBef>
                <a:spcPts val="0"/>
              </a:spcBef>
              <a:spcAft>
                <a:spcPts val="0"/>
              </a:spcAft>
              <a:buClr>
                <a:srgbClr val="FFFFFF"/>
              </a:buClr>
              <a:buSzPts val="3200"/>
            </a:pPr>
            <a:r>
              <a:rPr lang="en-US" b="1">
                <a:solidFill>
                  <a:srgbClr val="FFFFFF"/>
                </a:solidFill>
                <a:latin typeface="Arial"/>
                <a:ea typeface="Arial"/>
                <a:cs typeface="Arial"/>
                <a:sym typeface="Arial"/>
              </a:rPr>
              <a:t>5</a:t>
            </a:r>
            <a:endParaRPr sz="1050">
              <a:solidFill>
                <a:srgbClr val="000000"/>
              </a:solidFill>
              <a:latin typeface="Arial"/>
              <a:ea typeface="Arial"/>
              <a:cs typeface="Arial"/>
              <a:sym typeface="Arial"/>
            </a:endParaRPr>
          </a:p>
        </p:txBody>
      </p:sp>
      <p:sp>
        <p:nvSpPr>
          <p:cNvPr id="1730" name="Google Shape;1730;p57"/>
          <p:cNvSpPr/>
          <p:nvPr/>
        </p:nvSpPr>
        <p:spPr>
          <a:xfrm>
            <a:off x="7474700" y="4542641"/>
            <a:ext cx="1578500" cy="412203"/>
          </a:xfrm>
          <a:prstGeom prst="roundRect">
            <a:avLst>
              <a:gd name="adj" fmla="val 50000"/>
            </a:avLst>
          </a:prstGeom>
          <a:solidFill>
            <a:srgbClr val="003F65"/>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lt1"/>
              </a:buClr>
              <a:buSzPts val="1400"/>
            </a:pPr>
            <a:endParaRPr sz="1050">
              <a:solidFill>
                <a:srgbClr val="005587"/>
              </a:solidFill>
              <a:latin typeface="Arial"/>
              <a:ea typeface="Arial"/>
              <a:cs typeface="Arial"/>
              <a:sym typeface="Arial"/>
            </a:endParaRPr>
          </a:p>
        </p:txBody>
      </p:sp>
      <p:sp>
        <p:nvSpPr>
          <p:cNvPr id="1731" name="Google Shape;1731;p57"/>
          <p:cNvSpPr/>
          <p:nvPr/>
        </p:nvSpPr>
        <p:spPr>
          <a:xfrm>
            <a:off x="4253602" y="4542641"/>
            <a:ext cx="4114800" cy="412203"/>
          </a:xfrm>
          <a:prstGeom prst="roundRect">
            <a:avLst>
              <a:gd name="adj" fmla="val 50000"/>
            </a:avLst>
          </a:prstGeom>
          <a:solidFill>
            <a:schemeClr val="lt1"/>
          </a:solidFill>
          <a:ln w="38100" cap="rnd" cmpd="sng">
            <a:solidFill>
              <a:srgbClr val="003F65"/>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chemeClr val="dk1"/>
              </a:buClr>
              <a:buSzPts val="2000"/>
            </a:pPr>
            <a:r>
              <a:rPr lang="en-US" sz="1500" b="1">
                <a:solidFill>
                  <a:schemeClr val="dk1"/>
                </a:solidFill>
                <a:latin typeface="Calibri"/>
                <a:ea typeface="Calibri"/>
                <a:cs typeface="Calibri"/>
                <a:sym typeface="Calibri"/>
              </a:rPr>
              <a:t>Myth #6 </a:t>
            </a:r>
            <a:endParaRPr sz="1050">
              <a:solidFill>
                <a:srgbClr val="000000"/>
              </a:solidFill>
              <a:latin typeface="Arial"/>
              <a:ea typeface="Arial"/>
              <a:cs typeface="Arial"/>
              <a:sym typeface="Arial"/>
            </a:endParaRPr>
          </a:p>
          <a:p>
            <a:pPr>
              <a:spcBef>
                <a:spcPts val="225"/>
              </a:spcBef>
              <a:spcAft>
                <a:spcPts val="0"/>
              </a:spcAft>
              <a:buClr>
                <a:schemeClr val="dk1"/>
              </a:buClr>
              <a:buSzPts val="1600"/>
            </a:pPr>
            <a:r>
              <a:rPr lang="en-US" sz="1200">
                <a:solidFill>
                  <a:schemeClr val="dk1"/>
                </a:solidFill>
                <a:latin typeface="Calibri"/>
                <a:ea typeface="Calibri"/>
                <a:cs typeface="Calibri"/>
                <a:sym typeface="Calibri"/>
              </a:rPr>
              <a:t>“I Have to Learn New Medical Terminology”</a:t>
            </a:r>
            <a:endParaRPr sz="1050">
              <a:solidFill>
                <a:srgbClr val="000000"/>
              </a:solidFill>
              <a:latin typeface="Arial"/>
              <a:ea typeface="Arial"/>
              <a:cs typeface="Arial"/>
              <a:sym typeface="Arial"/>
            </a:endParaRPr>
          </a:p>
        </p:txBody>
      </p:sp>
      <p:sp>
        <p:nvSpPr>
          <p:cNvPr id="1732" name="Google Shape;1732;p57"/>
          <p:cNvSpPr/>
          <p:nvPr/>
        </p:nvSpPr>
        <p:spPr>
          <a:xfrm>
            <a:off x="4265857" y="4549078"/>
            <a:ext cx="412022" cy="392252"/>
          </a:xfrm>
          <a:prstGeom prst="ellipse">
            <a:avLst/>
          </a:prstGeom>
          <a:solidFill>
            <a:schemeClr val="accent6"/>
          </a:solidFill>
          <a:ln>
            <a:noFill/>
          </a:ln>
        </p:spPr>
        <p:txBody>
          <a:bodyPr spcFirstLastPara="1" wrap="square" lIns="68569" tIns="34275" rIns="68569" bIns="34275" anchor="ctr" anchorCtr="0">
            <a:noAutofit/>
          </a:bodyPr>
          <a:lstStyle/>
          <a:p>
            <a:pPr algn="ctr">
              <a:spcBef>
                <a:spcPts val="0"/>
              </a:spcBef>
              <a:spcAft>
                <a:spcPts val="0"/>
              </a:spcAft>
              <a:buClr>
                <a:srgbClr val="FFFFFF"/>
              </a:buClr>
              <a:buSzPts val="3200"/>
            </a:pPr>
            <a:r>
              <a:rPr lang="en-US" b="1">
                <a:solidFill>
                  <a:srgbClr val="FFFFFF"/>
                </a:solidFill>
                <a:latin typeface="Arial"/>
                <a:ea typeface="Arial"/>
                <a:cs typeface="Arial"/>
                <a:sym typeface="Arial"/>
              </a:rPr>
              <a:t>6</a:t>
            </a:r>
            <a:endParaRPr sz="105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58"/>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OHDSI Standards</a:t>
            </a:r>
            <a:endParaRPr/>
          </a:p>
        </p:txBody>
      </p:sp>
      <p:sp>
        <p:nvSpPr>
          <p:cNvPr id="1738" name="Google Shape;1738;p58"/>
          <p:cNvSpPr txBox="1"/>
          <p:nvPr/>
        </p:nvSpPr>
        <p:spPr>
          <a:xfrm>
            <a:off x="318652" y="1552049"/>
            <a:ext cx="4106434" cy="1090887"/>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2000"/>
            </a:pPr>
            <a:r>
              <a:rPr lang="en-US" sz="1500">
                <a:solidFill>
                  <a:srgbClr val="20425A"/>
                </a:solidFill>
                <a:latin typeface="Calibri"/>
                <a:ea typeface="Calibri"/>
                <a:cs typeface="Calibri"/>
                <a:sym typeface="Calibri"/>
              </a:rPr>
              <a:t>Some believe that converting to a CDM will result in “losing” data because it does not map to the standard. There is skepticism about why the total number of patients in the source data does not match the CDM data.</a:t>
            </a:r>
            <a:endParaRPr sz="1050">
              <a:solidFill>
                <a:srgbClr val="000000"/>
              </a:solidFill>
              <a:latin typeface="Arial"/>
              <a:ea typeface="Arial"/>
              <a:cs typeface="Arial"/>
              <a:sym typeface="Arial"/>
            </a:endParaRPr>
          </a:p>
        </p:txBody>
      </p:sp>
      <p:sp>
        <p:nvSpPr>
          <p:cNvPr id="1739" name="Google Shape;1739;p58"/>
          <p:cNvSpPr txBox="1"/>
          <p:nvPr/>
        </p:nvSpPr>
        <p:spPr>
          <a:xfrm>
            <a:off x="4829589" y="1576112"/>
            <a:ext cx="4106434" cy="746403"/>
          </a:xfrm>
          <a:prstGeom prst="rect">
            <a:avLst/>
          </a:prstGeom>
          <a:noFill/>
          <a:ln>
            <a:noFill/>
          </a:ln>
        </p:spPr>
        <p:txBody>
          <a:bodyPr spcFirstLastPara="1" wrap="square" lIns="68569" tIns="34275" rIns="68569" bIns="34275" anchor="t" anchorCtr="0">
            <a:noAutofit/>
          </a:bodyPr>
          <a:lstStyle/>
          <a:p>
            <a:pPr marL="172641" indent="-96441">
              <a:spcBef>
                <a:spcPts val="0"/>
              </a:spcBef>
              <a:spcAft>
                <a:spcPts val="0"/>
              </a:spcAft>
              <a:buClr>
                <a:srgbClr val="414343"/>
              </a:buClr>
              <a:buSzPts val="1600"/>
            </a:pPr>
            <a:endParaRPr sz="1200">
              <a:solidFill>
                <a:srgbClr val="000000"/>
              </a:solidFill>
              <a:latin typeface="Calibri"/>
              <a:ea typeface="Calibri"/>
              <a:cs typeface="Calibri"/>
              <a:sym typeface="Calibri"/>
            </a:endParaRPr>
          </a:p>
          <a:p>
            <a:pPr marL="172641" indent="-96441">
              <a:spcBef>
                <a:spcPts val="690"/>
              </a:spcBef>
              <a:spcAft>
                <a:spcPts val="0"/>
              </a:spcAft>
              <a:buClr>
                <a:srgbClr val="414343"/>
              </a:buClr>
              <a:buSzPts val="1600"/>
            </a:pPr>
            <a:endParaRPr sz="1200">
              <a:solidFill>
                <a:srgbClr val="000000"/>
              </a:solidFill>
              <a:latin typeface="Calibri"/>
              <a:ea typeface="Calibri"/>
              <a:cs typeface="Calibri"/>
              <a:sym typeface="Calibri"/>
            </a:endParaRPr>
          </a:p>
          <a:p>
            <a:pPr marL="172641" indent="-96441">
              <a:spcBef>
                <a:spcPts val="690"/>
              </a:spcBef>
              <a:spcAft>
                <a:spcPts val="0"/>
              </a:spcAft>
              <a:buClr>
                <a:srgbClr val="414343"/>
              </a:buClr>
              <a:buSzPts val="1600"/>
            </a:pPr>
            <a:endParaRPr sz="1200">
              <a:solidFill>
                <a:srgbClr val="000000"/>
              </a:solidFill>
              <a:latin typeface="Calibri"/>
              <a:ea typeface="Calibri"/>
              <a:cs typeface="Calibri"/>
              <a:sym typeface="Calibri"/>
            </a:endParaRPr>
          </a:p>
          <a:p>
            <a:pPr marL="172641" indent="-96441">
              <a:spcBef>
                <a:spcPts val="690"/>
              </a:spcBef>
              <a:spcAft>
                <a:spcPts val="0"/>
              </a:spcAft>
              <a:buClr>
                <a:srgbClr val="414343"/>
              </a:buClr>
              <a:buSzPts val="1600"/>
            </a:pPr>
            <a:endParaRPr sz="1200">
              <a:solidFill>
                <a:srgbClr val="000000"/>
              </a:solidFill>
              <a:latin typeface="Calibri"/>
              <a:ea typeface="Calibri"/>
              <a:cs typeface="Calibri"/>
              <a:sym typeface="Calibri"/>
            </a:endParaRPr>
          </a:p>
          <a:p>
            <a:pPr marL="172641" indent="-96441">
              <a:spcBef>
                <a:spcPts val="690"/>
              </a:spcBef>
              <a:spcAft>
                <a:spcPts val="0"/>
              </a:spcAft>
              <a:buClr>
                <a:srgbClr val="414343"/>
              </a:buClr>
              <a:buSzPts val="1600"/>
            </a:pPr>
            <a:endParaRPr sz="1200">
              <a:solidFill>
                <a:srgbClr val="000000"/>
              </a:solidFill>
              <a:latin typeface="Calibri"/>
              <a:ea typeface="Calibri"/>
              <a:cs typeface="Calibri"/>
              <a:sym typeface="Calibri"/>
            </a:endParaRPr>
          </a:p>
          <a:p>
            <a:pPr marL="172641" indent="-96441">
              <a:spcBef>
                <a:spcPts val="690"/>
              </a:spcBef>
              <a:spcAft>
                <a:spcPts val="0"/>
              </a:spcAft>
              <a:buClr>
                <a:srgbClr val="414343"/>
              </a:buClr>
              <a:buSzPts val="1600"/>
            </a:pPr>
            <a:endParaRPr sz="1200">
              <a:solidFill>
                <a:srgbClr val="000000"/>
              </a:solidFill>
              <a:latin typeface="Calibri"/>
              <a:ea typeface="Calibri"/>
              <a:cs typeface="Calibri"/>
              <a:sym typeface="Calibri"/>
            </a:endParaRPr>
          </a:p>
          <a:p>
            <a:pPr>
              <a:spcBef>
                <a:spcPts val="690"/>
              </a:spcBef>
              <a:spcAft>
                <a:spcPts val="0"/>
              </a:spcAft>
              <a:buClr>
                <a:srgbClr val="414343"/>
              </a:buClr>
              <a:buSzPts val="1600"/>
            </a:pPr>
            <a:endParaRPr sz="1200">
              <a:solidFill>
                <a:srgbClr val="000000"/>
              </a:solidFill>
              <a:latin typeface="Calibri"/>
              <a:ea typeface="Calibri"/>
              <a:cs typeface="Calibri"/>
              <a:sym typeface="Calibri"/>
            </a:endParaRPr>
          </a:p>
          <a:p>
            <a:pPr>
              <a:spcBef>
                <a:spcPts val="690"/>
              </a:spcBef>
              <a:spcAft>
                <a:spcPts val="0"/>
              </a:spcAft>
              <a:buClr>
                <a:srgbClr val="414343"/>
              </a:buClr>
              <a:buSzPts val="1600"/>
            </a:pPr>
            <a:endParaRPr sz="1200">
              <a:solidFill>
                <a:srgbClr val="000000"/>
              </a:solidFill>
              <a:latin typeface="Calibri"/>
              <a:ea typeface="Calibri"/>
              <a:cs typeface="Calibri"/>
              <a:sym typeface="Calibri"/>
            </a:endParaRPr>
          </a:p>
          <a:p>
            <a:pPr>
              <a:spcBef>
                <a:spcPts val="690"/>
              </a:spcBef>
              <a:spcAft>
                <a:spcPts val="0"/>
              </a:spcAft>
              <a:buClr>
                <a:srgbClr val="414343"/>
              </a:buClr>
              <a:buSzPts val="1600"/>
            </a:pPr>
            <a:endParaRPr sz="1200">
              <a:solidFill>
                <a:srgbClr val="000000"/>
              </a:solidFill>
              <a:latin typeface="Calibri"/>
              <a:ea typeface="Calibri"/>
              <a:cs typeface="Calibri"/>
              <a:sym typeface="Calibri"/>
            </a:endParaRPr>
          </a:p>
          <a:p>
            <a:pPr>
              <a:spcBef>
                <a:spcPts val="690"/>
              </a:spcBef>
              <a:spcAft>
                <a:spcPts val="0"/>
              </a:spcAft>
              <a:buClr>
                <a:srgbClr val="414343"/>
              </a:buClr>
              <a:buSzPts val="1600"/>
            </a:pPr>
            <a:endParaRPr sz="1200">
              <a:solidFill>
                <a:srgbClr val="000000"/>
              </a:solidFill>
              <a:latin typeface="Calibri"/>
              <a:ea typeface="Calibri"/>
              <a:cs typeface="Calibri"/>
              <a:sym typeface="Calibri"/>
            </a:endParaRPr>
          </a:p>
          <a:p>
            <a:pPr>
              <a:spcBef>
                <a:spcPts val="750"/>
              </a:spcBef>
              <a:spcAft>
                <a:spcPts val="0"/>
              </a:spcAft>
              <a:buClr>
                <a:srgbClr val="000000"/>
              </a:buClr>
              <a:buSzPts val="2000"/>
            </a:pPr>
            <a:r>
              <a:rPr lang="en-US" sz="1500">
                <a:solidFill>
                  <a:srgbClr val="000000"/>
                </a:solidFill>
                <a:latin typeface="Calibri"/>
                <a:ea typeface="Calibri"/>
                <a:cs typeface="Calibri"/>
                <a:sym typeface="Calibri"/>
              </a:rPr>
              <a:t>Online documentation: </a:t>
            </a:r>
            <a:br>
              <a:rPr lang="en-US" sz="1500">
                <a:solidFill>
                  <a:srgbClr val="000000"/>
                </a:solidFill>
                <a:latin typeface="Calibri"/>
                <a:ea typeface="Calibri"/>
                <a:cs typeface="Calibri"/>
                <a:sym typeface="Calibri"/>
              </a:rPr>
            </a:br>
            <a:r>
              <a:rPr lang="en-US" sz="1500" u="sng">
                <a:solidFill>
                  <a:srgbClr val="414343"/>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https://ohdsi.github.io/CommonDataModel/</a:t>
            </a:r>
            <a:br>
              <a:rPr lang="en-US" sz="1500">
                <a:solidFill>
                  <a:srgbClr val="414343"/>
                </a:solidFill>
                <a:latin typeface="Calibri"/>
                <a:ea typeface="Calibri"/>
                <a:cs typeface="Calibri"/>
                <a:sym typeface="Calibri"/>
              </a:rPr>
            </a:br>
            <a:endParaRPr sz="1500">
              <a:solidFill>
                <a:srgbClr val="000000"/>
              </a:solidFill>
              <a:latin typeface="Calibri"/>
              <a:ea typeface="Calibri"/>
              <a:cs typeface="Calibri"/>
              <a:sym typeface="Calibri"/>
            </a:endParaRPr>
          </a:p>
          <a:p>
            <a:pPr>
              <a:spcBef>
                <a:spcPts val="690"/>
              </a:spcBef>
              <a:spcAft>
                <a:spcPts val="0"/>
              </a:spcAft>
              <a:buClr>
                <a:srgbClr val="414343"/>
              </a:buClr>
              <a:buSzPts val="1600"/>
            </a:pPr>
            <a:endParaRPr sz="1200">
              <a:solidFill>
                <a:srgbClr val="000000"/>
              </a:solidFill>
              <a:latin typeface="Calibri"/>
              <a:ea typeface="Calibri"/>
              <a:cs typeface="Calibri"/>
              <a:sym typeface="Calibri"/>
            </a:endParaRPr>
          </a:p>
          <a:p>
            <a:pPr>
              <a:spcBef>
                <a:spcPts val="690"/>
              </a:spcBef>
              <a:spcAft>
                <a:spcPts val="0"/>
              </a:spcAft>
              <a:buClr>
                <a:srgbClr val="414343"/>
              </a:buClr>
              <a:buSzPts val="1600"/>
            </a:pPr>
            <a:endParaRPr sz="1200">
              <a:solidFill>
                <a:srgbClr val="000000"/>
              </a:solidFill>
              <a:latin typeface="Calibri"/>
              <a:ea typeface="Calibri"/>
              <a:cs typeface="Calibri"/>
              <a:sym typeface="Calibri"/>
            </a:endParaRPr>
          </a:p>
          <a:p>
            <a:pPr>
              <a:spcBef>
                <a:spcPts val="690"/>
              </a:spcBef>
              <a:spcAft>
                <a:spcPts val="0"/>
              </a:spcAft>
              <a:buClr>
                <a:srgbClr val="414343"/>
              </a:buClr>
              <a:buSzPts val="1600"/>
            </a:pPr>
            <a:endParaRPr sz="1200">
              <a:solidFill>
                <a:srgbClr val="000000"/>
              </a:solidFill>
              <a:latin typeface="Calibri"/>
              <a:ea typeface="Calibri"/>
              <a:cs typeface="Calibri"/>
              <a:sym typeface="Calibri"/>
            </a:endParaRPr>
          </a:p>
        </p:txBody>
      </p:sp>
      <p:sp>
        <p:nvSpPr>
          <p:cNvPr id="1740" name="Google Shape;1740;p58"/>
          <p:cNvSpPr txBox="1"/>
          <p:nvPr/>
        </p:nvSpPr>
        <p:spPr>
          <a:xfrm>
            <a:off x="318652" y="3134022"/>
            <a:ext cx="4106434" cy="2093519"/>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Source data is preserved within the CDM, even if no standard mapping exist</a:t>
            </a:r>
            <a:endParaRPr sz="1500">
              <a:solidFill>
                <a:srgbClr val="20425A"/>
              </a:solidFill>
              <a:latin typeface="Calibri"/>
              <a:ea typeface="Calibri"/>
              <a:cs typeface="Calibri"/>
              <a:sym typeface="Calibri"/>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OHDSI has standard conventions that enforce rules data must follow, including addressing:</a:t>
            </a:r>
            <a:endParaRPr sz="1050">
              <a:solidFill>
                <a:srgbClr val="000000"/>
              </a:solidFill>
              <a:latin typeface="Arial"/>
              <a:ea typeface="Arial"/>
              <a:cs typeface="Arial"/>
              <a:sym typeface="Arial"/>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Patients without transactions</a:t>
            </a:r>
            <a:endParaRPr sz="1050">
              <a:solidFill>
                <a:srgbClr val="000000"/>
              </a:solidFill>
              <a:latin typeface="Arial"/>
              <a:ea typeface="Arial"/>
              <a:cs typeface="Arial"/>
              <a:sym typeface="Arial"/>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Cleaning dirty data</a:t>
            </a:r>
            <a:endParaRPr sz="1050">
              <a:solidFill>
                <a:srgbClr val="000000"/>
              </a:solidFill>
              <a:latin typeface="Arial"/>
              <a:ea typeface="Arial"/>
              <a:cs typeface="Arial"/>
              <a:sym typeface="Arial"/>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Patient IDs reused</a:t>
            </a:r>
            <a:endParaRPr sz="1050">
              <a:solidFill>
                <a:srgbClr val="000000"/>
              </a:solidFill>
              <a:latin typeface="Arial"/>
              <a:ea typeface="Arial"/>
              <a:cs typeface="Arial"/>
              <a:sym typeface="Arial"/>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And more</a:t>
            </a:r>
            <a:endParaRPr sz="1050">
              <a:solidFill>
                <a:srgbClr val="000000"/>
              </a:solidFill>
              <a:latin typeface="Arial"/>
              <a:ea typeface="Arial"/>
              <a:cs typeface="Arial"/>
              <a:sym typeface="Arial"/>
            </a:endParaRPr>
          </a:p>
          <a:p>
            <a:pPr>
              <a:lnSpc>
                <a:spcPct val="60000"/>
              </a:lnSpc>
              <a:spcBef>
                <a:spcPts val="300"/>
              </a:spcBef>
              <a:spcAft>
                <a:spcPts val="0"/>
              </a:spcAft>
              <a:buClr>
                <a:srgbClr val="414343"/>
              </a:buClr>
              <a:buSzPts val="2000"/>
            </a:pPr>
            <a:endParaRPr sz="1500">
              <a:solidFill>
                <a:srgbClr val="20425A"/>
              </a:solidFill>
              <a:latin typeface="Calibri"/>
              <a:ea typeface="Calibri"/>
              <a:cs typeface="Calibri"/>
              <a:sym typeface="Calibri"/>
            </a:endParaRPr>
          </a:p>
        </p:txBody>
      </p:sp>
      <p:sp>
        <p:nvSpPr>
          <p:cNvPr id="1741" name="Google Shape;1741;p58"/>
          <p:cNvSpPr txBox="1"/>
          <p:nvPr/>
        </p:nvSpPr>
        <p:spPr>
          <a:xfrm>
            <a:off x="318652" y="2672849"/>
            <a:ext cx="38321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rgbClr val="1DABFF"/>
              </a:buClr>
              <a:buSzPts val="2800"/>
            </a:pPr>
            <a:r>
              <a:rPr lang="en-US" sz="2100" b="1">
                <a:solidFill>
                  <a:srgbClr val="1DABFF"/>
                </a:solidFill>
                <a:latin typeface="Calibri"/>
                <a:ea typeface="Calibri"/>
                <a:cs typeface="Calibri"/>
                <a:sym typeface="Calibri"/>
              </a:rPr>
              <a:t>Truth</a:t>
            </a:r>
            <a:endParaRPr sz="1050">
              <a:solidFill>
                <a:srgbClr val="000000"/>
              </a:solidFill>
              <a:latin typeface="Arial"/>
              <a:ea typeface="Arial"/>
              <a:cs typeface="Arial"/>
              <a:sym typeface="Arial"/>
            </a:endParaRPr>
          </a:p>
        </p:txBody>
      </p:sp>
      <p:sp>
        <p:nvSpPr>
          <p:cNvPr id="1742" name="Google Shape;1742;p58"/>
          <p:cNvSpPr txBox="1"/>
          <p:nvPr/>
        </p:nvSpPr>
        <p:spPr>
          <a:xfrm>
            <a:off x="318652" y="1109857"/>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Myth</a:t>
            </a:r>
            <a:endParaRPr sz="1050">
              <a:solidFill>
                <a:srgbClr val="000000"/>
              </a:solidFill>
              <a:latin typeface="Arial"/>
              <a:ea typeface="Arial"/>
              <a:cs typeface="Arial"/>
              <a:sym typeface="Arial"/>
            </a:endParaRPr>
          </a:p>
        </p:txBody>
      </p:sp>
      <p:sp>
        <p:nvSpPr>
          <p:cNvPr id="1743" name="Google Shape;1743;p58"/>
          <p:cNvSpPr txBox="1"/>
          <p:nvPr/>
        </p:nvSpPr>
        <p:spPr>
          <a:xfrm>
            <a:off x="4829589" y="1109857"/>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Resources</a:t>
            </a:r>
            <a:endParaRPr sz="1050">
              <a:solidFill>
                <a:srgbClr val="000000"/>
              </a:solidFill>
              <a:latin typeface="Arial"/>
              <a:ea typeface="Arial"/>
              <a:cs typeface="Arial"/>
              <a:sym typeface="Arial"/>
            </a:endParaRPr>
          </a:p>
        </p:txBody>
      </p:sp>
      <p:cxnSp>
        <p:nvCxnSpPr>
          <p:cNvPr id="1744" name="Google Shape;1744;p58"/>
          <p:cNvCxnSpPr/>
          <p:nvPr/>
        </p:nvCxnSpPr>
        <p:spPr>
          <a:xfrm>
            <a:off x="318653" y="1466634"/>
            <a:ext cx="4253346" cy="0"/>
          </a:xfrm>
          <a:prstGeom prst="straightConnector1">
            <a:avLst/>
          </a:prstGeom>
          <a:noFill/>
          <a:ln w="76200" cap="rnd" cmpd="sng">
            <a:solidFill>
              <a:srgbClr val="20425A"/>
            </a:solidFill>
            <a:prstDash val="solid"/>
            <a:round/>
            <a:headEnd type="none" w="sm" len="sm"/>
            <a:tailEnd type="none" w="sm" len="sm"/>
          </a:ln>
        </p:spPr>
      </p:cxnSp>
      <p:cxnSp>
        <p:nvCxnSpPr>
          <p:cNvPr id="1745" name="Google Shape;1745;p58"/>
          <p:cNvCxnSpPr/>
          <p:nvPr/>
        </p:nvCxnSpPr>
        <p:spPr>
          <a:xfrm>
            <a:off x="318653" y="3020531"/>
            <a:ext cx="4253346" cy="0"/>
          </a:xfrm>
          <a:prstGeom prst="straightConnector1">
            <a:avLst/>
          </a:prstGeom>
          <a:noFill/>
          <a:ln w="76200" cap="rnd" cmpd="sng">
            <a:solidFill>
              <a:srgbClr val="1DABFF"/>
            </a:solidFill>
            <a:prstDash val="solid"/>
            <a:round/>
            <a:headEnd type="none" w="sm" len="sm"/>
            <a:tailEnd type="none" w="sm" len="sm"/>
          </a:ln>
        </p:spPr>
      </p:cxnSp>
      <p:cxnSp>
        <p:nvCxnSpPr>
          <p:cNvPr id="1746" name="Google Shape;1746;p58"/>
          <p:cNvCxnSpPr/>
          <p:nvPr/>
        </p:nvCxnSpPr>
        <p:spPr>
          <a:xfrm>
            <a:off x="4847779" y="1468955"/>
            <a:ext cx="4035474" cy="0"/>
          </a:xfrm>
          <a:prstGeom prst="straightConnector1">
            <a:avLst/>
          </a:prstGeom>
          <a:noFill/>
          <a:ln w="76200" cap="rnd" cmpd="sng">
            <a:solidFill>
              <a:schemeClr val="accent6"/>
            </a:solidFill>
            <a:prstDash val="solid"/>
            <a:round/>
            <a:headEnd type="none" w="sm" len="sm"/>
            <a:tailEnd type="none" w="sm" len="sm"/>
          </a:ln>
        </p:spPr>
      </p:cxnSp>
      <p:sp>
        <p:nvSpPr>
          <p:cNvPr id="1747" name="Google Shape;1747;p58"/>
          <p:cNvSpPr/>
          <p:nvPr/>
        </p:nvSpPr>
        <p:spPr>
          <a:xfrm>
            <a:off x="7322604" y="284986"/>
            <a:ext cx="1821397" cy="767795"/>
          </a:xfrm>
          <a:prstGeom prst="rect">
            <a:avLst/>
          </a:prstGeom>
          <a:solidFill>
            <a:srgbClr val="F4F4F4"/>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748" name="Google Shape;1748;p58"/>
          <p:cNvSpPr txBox="1"/>
          <p:nvPr/>
        </p:nvSpPr>
        <p:spPr>
          <a:xfrm>
            <a:off x="7678543" y="400051"/>
            <a:ext cx="1465457" cy="174054"/>
          </a:xfrm>
          <a:prstGeom prst="rect">
            <a:avLst/>
          </a:prstGeom>
          <a:noFill/>
          <a:ln>
            <a:noFill/>
          </a:ln>
        </p:spPr>
        <p:txBody>
          <a:bodyPr spcFirstLastPara="1" wrap="square" lIns="68569" tIns="34275" rIns="68569" bIns="34275" anchor="t" anchorCtr="0">
            <a:noAutofit/>
          </a:bodyPr>
          <a:lstStyle/>
          <a:p>
            <a:pPr algn="r">
              <a:spcBef>
                <a:spcPts val="0"/>
              </a:spcBef>
              <a:spcAft>
                <a:spcPts val="0"/>
              </a:spcAft>
              <a:buClr>
                <a:srgbClr val="2B3A42"/>
              </a:buClr>
              <a:buSzPts val="1400"/>
            </a:pPr>
            <a:r>
              <a:rPr lang="en-US" sz="1050">
                <a:solidFill>
                  <a:srgbClr val="2B3A42"/>
                </a:solidFill>
                <a:latin typeface="Calibri"/>
                <a:ea typeface="Calibri"/>
                <a:cs typeface="Calibri"/>
                <a:sym typeface="Calibri"/>
              </a:rPr>
              <a:t>Myth #1</a:t>
            </a:r>
            <a:endParaRPr sz="1050" b="1">
              <a:solidFill>
                <a:srgbClr val="2B3A42"/>
              </a:solidFill>
              <a:latin typeface="Calibri"/>
              <a:ea typeface="Calibri"/>
              <a:cs typeface="Calibri"/>
              <a:sym typeface="Calibri"/>
            </a:endParaRPr>
          </a:p>
        </p:txBody>
      </p:sp>
      <p:sp>
        <p:nvSpPr>
          <p:cNvPr id="1749" name="Google Shape;1749;p58"/>
          <p:cNvSpPr txBox="1"/>
          <p:nvPr/>
        </p:nvSpPr>
        <p:spPr>
          <a:xfrm>
            <a:off x="7689549" y="687362"/>
            <a:ext cx="1454451" cy="266999"/>
          </a:xfrm>
          <a:prstGeom prst="rect">
            <a:avLst/>
          </a:prstGeom>
          <a:noFill/>
          <a:ln>
            <a:noFill/>
          </a:ln>
        </p:spPr>
        <p:txBody>
          <a:bodyPr spcFirstLastPara="1" wrap="square" lIns="68569" tIns="34275" rIns="68569" bIns="34275" anchor="t" anchorCtr="0">
            <a:noAutofit/>
          </a:bodyPr>
          <a:lstStyle/>
          <a:p>
            <a:pPr algn="r">
              <a:lnSpc>
                <a:spcPct val="90000"/>
              </a:lnSpc>
              <a:spcBef>
                <a:spcPts val="0"/>
              </a:spcBef>
              <a:spcAft>
                <a:spcPts val="0"/>
              </a:spcAft>
              <a:buClr>
                <a:srgbClr val="2B3A42"/>
              </a:buClr>
              <a:buSzPts val="1600"/>
            </a:pPr>
            <a:r>
              <a:rPr lang="en-US" sz="1200" b="1">
                <a:solidFill>
                  <a:srgbClr val="2B3A42"/>
                </a:solidFill>
                <a:latin typeface="Calibri"/>
                <a:ea typeface="Calibri"/>
                <a:cs typeface="Calibri"/>
                <a:sym typeface="Calibri"/>
              </a:rPr>
              <a:t>“Loss of Data”</a:t>
            </a:r>
            <a:endParaRPr sz="1050">
              <a:solidFill>
                <a:srgbClr val="000000"/>
              </a:solidFill>
              <a:latin typeface="Arial"/>
              <a:ea typeface="Arial"/>
              <a:cs typeface="Arial"/>
              <a:sym typeface="Arial"/>
            </a:endParaRPr>
          </a:p>
        </p:txBody>
      </p:sp>
      <p:pic>
        <p:nvPicPr>
          <p:cNvPr id="1750" name="Google Shape;1750;p58"/>
          <p:cNvPicPr preferRelativeResize="0"/>
          <p:nvPr/>
        </p:nvPicPr>
        <p:blipFill rotWithShape="1">
          <a:blip r:embed="rId4">
            <a:alphaModFix/>
          </a:blip>
          <a:srcRect/>
          <a:stretch/>
        </p:blipFill>
        <p:spPr>
          <a:xfrm>
            <a:off x="4938710" y="1606129"/>
            <a:ext cx="1178791" cy="596468"/>
          </a:xfrm>
          <a:prstGeom prst="rect">
            <a:avLst/>
          </a:prstGeom>
          <a:noFill/>
          <a:ln>
            <a:noFill/>
          </a:ln>
        </p:spPr>
      </p:pic>
      <p:pic>
        <p:nvPicPr>
          <p:cNvPr id="1751" name="Google Shape;1751;p58"/>
          <p:cNvPicPr preferRelativeResize="0"/>
          <p:nvPr/>
        </p:nvPicPr>
        <p:blipFill rotWithShape="1">
          <a:blip r:embed="rId5">
            <a:alphaModFix/>
          </a:blip>
          <a:srcRect/>
          <a:stretch/>
        </p:blipFill>
        <p:spPr>
          <a:xfrm>
            <a:off x="6277650" y="1611907"/>
            <a:ext cx="2684255" cy="1278694"/>
          </a:xfrm>
          <a:prstGeom prst="rect">
            <a:avLst/>
          </a:prstGeom>
          <a:noFill/>
          <a:ln>
            <a:noFill/>
          </a:ln>
        </p:spPr>
      </p:pic>
      <p:pic>
        <p:nvPicPr>
          <p:cNvPr id="1752" name="Google Shape;1752;p58"/>
          <p:cNvPicPr preferRelativeResize="0"/>
          <p:nvPr/>
        </p:nvPicPr>
        <p:blipFill rotWithShape="1">
          <a:blip r:embed="rId6">
            <a:alphaModFix/>
          </a:blip>
          <a:srcRect/>
          <a:stretch/>
        </p:blipFill>
        <p:spPr>
          <a:xfrm>
            <a:off x="5532678" y="2665587"/>
            <a:ext cx="2680916" cy="139387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59"/>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Data Quality</a:t>
            </a:r>
            <a:endParaRPr/>
          </a:p>
        </p:txBody>
      </p:sp>
      <p:sp>
        <p:nvSpPr>
          <p:cNvPr id="1758" name="Google Shape;1758;p59"/>
          <p:cNvSpPr txBox="1"/>
          <p:nvPr/>
        </p:nvSpPr>
        <p:spPr>
          <a:xfrm>
            <a:off x="318652" y="1552049"/>
            <a:ext cx="4106434" cy="1090887"/>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2000"/>
            </a:pPr>
            <a:r>
              <a:rPr lang="en-US" sz="1500">
                <a:solidFill>
                  <a:srgbClr val="20425A"/>
                </a:solidFill>
                <a:latin typeface="Calibri"/>
                <a:ea typeface="Calibri"/>
                <a:cs typeface="Calibri"/>
                <a:sym typeface="Calibri"/>
              </a:rPr>
              <a:t>Some believe that converting to a CDM will result in “losing” data because it does not map to the standard. There is skepticism about why the total number of patients in the source data does not match the CDM data.</a:t>
            </a:r>
            <a:endParaRPr sz="1050">
              <a:solidFill>
                <a:srgbClr val="000000"/>
              </a:solidFill>
              <a:latin typeface="Arial"/>
              <a:ea typeface="Arial"/>
              <a:cs typeface="Arial"/>
              <a:sym typeface="Arial"/>
            </a:endParaRPr>
          </a:p>
        </p:txBody>
      </p:sp>
      <p:sp>
        <p:nvSpPr>
          <p:cNvPr id="1759" name="Google Shape;1759;p59"/>
          <p:cNvSpPr txBox="1"/>
          <p:nvPr/>
        </p:nvSpPr>
        <p:spPr>
          <a:xfrm>
            <a:off x="4829589" y="1576112"/>
            <a:ext cx="4106434" cy="746403"/>
          </a:xfrm>
          <a:prstGeom prst="rect">
            <a:avLst/>
          </a:prstGeom>
          <a:noFill/>
          <a:ln>
            <a:noFill/>
          </a:ln>
        </p:spPr>
        <p:txBody>
          <a:bodyPr spcFirstLastPara="1" wrap="square" lIns="68569" tIns="34275" rIns="68569" bIns="34275" anchor="t" anchorCtr="0">
            <a:noAutofit/>
          </a:bodyPr>
          <a:lstStyle/>
          <a:p>
            <a:pPr marL="172641" indent="-96441">
              <a:spcBef>
                <a:spcPts val="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p:txBody>
      </p:sp>
      <p:sp>
        <p:nvSpPr>
          <p:cNvPr id="1760" name="Google Shape;1760;p59"/>
          <p:cNvSpPr txBox="1"/>
          <p:nvPr/>
        </p:nvSpPr>
        <p:spPr>
          <a:xfrm>
            <a:off x="318652" y="3221431"/>
            <a:ext cx="4106434" cy="1386474"/>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After converting data from source to OMOP, have standard quality control including:</a:t>
            </a:r>
            <a:endParaRPr sz="1050">
              <a:solidFill>
                <a:srgbClr val="000000"/>
              </a:solidFill>
              <a:latin typeface="Arial"/>
              <a:ea typeface="Arial"/>
              <a:cs typeface="Arial"/>
              <a:sym typeface="Arial"/>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OHDSI Data Quality Dashboard</a:t>
            </a:r>
            <a:endParaRPr sz="1050">
              <a:solidFill>
                <a:srgbClr val="000000"/>
              </a:solidFill>
              <a:latin typeface="Arial"/>
              <a:ea typeface="Arial"/>
              <a:cs typeface="Arial"/>
              <a:sym typeface="Arial"/>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Achilles checks</a:t>
            </a:r>
            <a:endParaRPr sz="1050">
              <a:solidFill>
                <a:srgbClr val="000000"/>
              </a:solidFill>
              <a:latin typeface="Arial"/>
              <a:ea typeface="Arial"/>
              <a:cs typeface="Arial"/>
              <a:sym typeface="Arial"/>
            </a:endParaRPr>
          </a:p>
        </p:txBody>
      </p:sp>
      <p:sp>
        <p:nvSpPr>
          <p:cNvPr id="1761" name="Google Shape;1761;p59"/>
          <p:cNvSpPr txBox="1"/>
          <p:nvPr/>
        </p:nvSpPr>
        <p:spPr>
          <a:xfrm>
            <a:off x="318652" y="2756999"/>
            <a:ext cx="38321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rgbClr val="1DABFF"/>
              </a:buClr>
              <a:buSzPts val="2800"/>
            </a:pPr>
            <a:r>
              <a:rPr lang="en-US" sz="2100" b="1">
                <a:solidFill>
                  <a:srgbClr val="1DABFF"/>
                </a:solidFill>
                <a:latin typeface="Calibri"/>
                <a:ea typeface="Calibri"/>
                <a:cs typeface="Calibri"/>
                <a:sym typeface="Calibri"/>
              </a:rPr>
              <a:t>Truth</a:t>
            </a:r>
            <a:endParaRPr sz="1050">
              <a:solidFill>
                <a:srgbClr val="000000"/>
              </a:solidFill>
              <a:latin typeface="Arial"/>
              <a:ea typeface="Arial"/>
              <a:cs typeface="Arial"/>
              <a:sym typeface="Arial"/>
            </a:endParaRPr>
          </a:p>
        </p:txBody>
      </p:sp>
      <p:sp>
        <p:nvSpPr>
          <p:cNvPr id="1762" name="Google Shape;1762;p59"/>
          <p:cNvSpPr txBox="1"/>
          <p:nvPr/>
        </p:nvSpPr>
        <p:spPr>
          <a:xfrm>
            <a:off x="318652" y="1107093"/>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Myth</a:t>
            </a:r>
            <a:endParaRPr sz="1050">
              <a:solidFill>
                <a:srgbClr val="000000"/>
              </a:solidFill>
              <a:latin typeface="Arial"/>
              <a:ea typeface="Arial"/>
              <a:cs typeface="Arial"/>
              <a:sym typeface="Arial"/>
            </a:endParaRPr>
          </a:p>
        </p:txBody>
      </p:sp>
      <p:sp>
        <p:nvSpPr>
          <p:cNvPr id="1763" name="Google Shape;1763;p59"/>
          <p:cNvSpPr txBox="1"/>
          <p:nvPr/>
        </p:nvSpPr>
        <p:spPr>
          <a:xfrm>
            <a:off x="4829589" y="1107093"/>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Resources</a:t>
            </a:r>
            <a:endParaRPr sz="1050">
              <a:solidFill>
                <a:srgbClr val="000000"/>
              </a:solidFill>
              <a:latin typeface="Arial"/>
              <a:ea typeface="Arial"/>
              <a:cs typeface="Arial"/>
              <a:sym typeface="Arial"/>
            </a:endParaRPr>
          </a:p>
        </p:txBody>
      </p:sp>
      <p:cxnSp>
        <p:nvCxnSpPr>
          <p:cNvPr id="1764" name="Google Shape;1764;p59"/>
          <p:cNvCxnSpPr/>
          <p:nvPr/>
        </p:nvCxnSpPr>
        <p:spPr>
          <a:xfrm>
            <a:off x="318653" y="1466634"/>
            <a:ext cx="4253346" cy="0"/>
          </a:xfrm>
          <a:prstGeom prst="straightConnector1">
            <a:avLst/>
          </a:prstGeom>
          <a:noFill/>
          <a:ln w="76200" cap="rnd" cmpd="sng">
            <a:solidFill>
              <a:srgbClr val="20425A"/>
            </a:solidFill>
            <a:prstDash val="solid"/>
            <a:round/>
            <a:headEnd type="none" w="sm" len="sm"/>
            <a:tailEnd type="none" w="sm" len="sm"/>
          </a:ln>
        </p:spPr>
      </p:cxnSp>
      <p:cxnSp>
        <p:nvCxnSpPr>
          <p:cNvPr id="1765" name="Google Shape;1765;p59"/>
          <p:cNvCxnSpPr/>
          <p:nvPr/>
        </p:nvCxnSpPr>
        <p:spPr>
          <a:xfrm>
            <a:off x="318653" y="3107939"/>
            <a:ext cx="4253346" cy="0"/>
          </a:xfrm>
          <a:prstGeom prst="straightConnector1">
            <a:avLst/>
          </a:prstGeom>
          <a:noFill/>
          <a:ln w="76200" cap="rnd" cmpd="sng">
            <a:solidFill>
              <a:srgbClr val="1DABFF"/>
            </a:solidFill>
            <a:prstDash val="solid"/>
            <a:round/>
            <a:headEnd type="none" w="sm" len="sm"/>
            <a:tailEnd type="none" w="sm" len="sm"/>
          </a:ln>
        </p:spPr>
      </p:cxnSp>
      <p:cxnSp>
        <p:nvCxnSpPr>
          <p:cNvPr id="1766" name="Google Shape;1766;p59"/>
          <p:cNvCxnSpPr/>
          <p:nvPr/>
        </p:nvCxnSpPr>
        <p:spPr>
          <a:xfrm>
            <a:off x="4847779" y="1468955"/>
            <a:ext cx="4035474" cy="0"/>
          </a:xfrm>
          <a:prstGeom prst="straightConnector1">
            <a:avLst/>
          </a:prstGeom>
          <a:noFill/>
          <a:ln w="76200" cap="rnd" cmpd="sng">
            <a:solidFill>
              <a:schemeClr val="accent6"/>
            </a:solidFill>
            <a:prstDash val="solid"/>
            <a:round/>
            <a:headEnd type="none" w="sm" len="sm"/>
            <a:tailEnd type="none" w="sm" len="sm"/>
          </a:ln>
        </p:spPr>
      </p:cxnSp>
      <p:sp>
        <p:nvSpPr>
          <p:cNvPr id="1767" name="Google Shape;1767;p59"/>
          <p:cNvSpPr/>
          <p:nvPr/>
        </p:nvSpPr>
        <p:spPr>
          <a:xfrm>
            <a:off x="7322604" y="284986"/>
            <a:ext cx="1821397" cy="767795"/>
          </a:xfrm>
          <a:prstGeom prst="rect">
            <a:avLst/>
          </a:prstGeom>
          <a:solidFill>
            <a:srgbClr val="F4F4F4"/>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768" name="Google Shape;1768;p59"/>
          <p:cNvSpPr txBox="1"/>
          <p:nvPr/>
        </p:nvSpPr>
        <p:spPr>
          <a:xfrm>
            <a:off x="7678543" y="400051"/>
            <a:ext cx="1465457" cy="174054"/>
          </a:xfrm>
          <a:prstGeom prst="rect">
            <a:avLst/>
          </a:prstGeom>
          <a:noFill/>
          <a:ln>
            <a:noFill/>
          </a:ln>
        </p:spPr>
        <p:txBody>
          <a:bodyPr spcFirstLastPara="1" wrap="square" lIns="68569" tIns="34275" rIns="68569" bIns="34275" anchor="t" anchorCtr="0">
            <a:noAutofit/>
          </a:bodyPr>
          <a:lstStyle/>
          <a:p>
            <a:pPr algn="r">
              <a:spcBef>
                <a:spcPts val="0"/>
              </a:spcBef>
              <a:spcAft>
                <a:spcPts val="0"/>
              </a:spcAft>
              <a:buClr>
                <a:srgbClr val="20425A"/>
              </a:buClr>
              <a:buSzPts val="1400"/>
            </a:pPr>
            <a:r>
              <a:rPr lang="en-US" sz="1050">
                <a:solidFill>
                  <a:srgbClr val="20425A"/>
                </a:solidFill>
                <a:latin typeface="Calibri"/>
                <a:ea typeface="Calibri"/>
                <a:cs typeface="Calibri"/>
                <a:sym typeface="Calibri"/>
              </a:rPr>
              <a:t>Myth #1</a:t>
            </a:r>
            <a:endParaRPr sz="1500" b="1">
              <a:solidFill>
                <a:srgbClr val="20425A"/>
              </a:solidFill>
              <a:latin typeface="Calibri"/>
              <a:ea typeface="Calibri"/>
              <a:cs typeface="Calibri"/>
              <a:sym typeface="Calibri"/>
            </a:endParaRPr>
          </a:p>
        </p:txBody>
      </p:sp>
      <p:sp>
        <p:nvSpPr>
          <p:cNvPr id="1769" name="Google Shape;1769;p59"/>
          <p:cNvSpPr txBox="1"/>
          <p:nvPr/>
        </p:nvSpPr>
        <p:spPr>
          <a:xfrm>
            <a:off x="7689549" y="699954"/>
            <a:ext cx="1454451" cy="266999"/>
          </a:xfrm>
          <a:prstGeom prst="rect">
            <a:avLst/>
          </a:prstGeom>
          <a:noFill/>
          <a:ln>
            <a:noFill/>
          </a:ln>
        </p:spPr>
        <p:txBody>
          <a:bodyPr spcFirstLastPara="1" wrap="square" lIns="68569" tIns="34275" rIns="68569" bIns="34275" anchor="t" anchorCtr="0">
            <a:noAutofit/>
          </a:bodyPr>
          <a:lstStyle/>
          <a:p>
            <a:pPr algn="r">
              <a:lnSpc>
                <a:spcPct val="90000"/>
              </a:lnSpc>
              <a:spcBef>
                <a:spcPts val="0"/>
              </a:spcBef>
              <a:spcAft>
                <a:spcPts val="0"/>
              </a:spcAft>
              <a:buClr>
                <a:srgbClr val="20425A"/>
              </a:buClr>
              <a:buSzPts val="1600"/>
            </a:pPr>
            <a:r>
              <a:rPr lang="en-US" sz="1200" b="1">
                <a:solidFill>
                  <a:srgbClr val="20425A"/>
                </a:solidFill>
                <a:latin typeface="Calibri"/>
                <a:ea typeface="Calibri"/>
                <a:cs typeface="Calibri"/>
                <a:sym typeface="Calibri"/>
              </a:rPr>
              <a:t>“Loss of Data”</a:t>
            </a:r>
            <a:endParaRPr sz="1050">
              <a:solidFill>
                <a:srgbClr val="000000"/>
              </a:solidFill>
              <a:latin typeface="Arial"/>
              <a:ea typeface="Arial"/>
              <a:cs typeface="Arial"/>
              <a:sym typeface="Arial"/>
            </a:endParaRPr>
          </a:p>
        </p:txBody>
      </p:sp>
      <p:pic>
        <p:nvPicPr>
          <p:cNvPr id="1770" name="Google Shape;1770;p59"/>
          <p:cNvPicPr preferRelativeResize="0"/>
          <p:nvPr/>
        </p:nvPicPr>
        <p:blipFill rotWithShape="1">
          <a:blip r:embed="rId3">
            <a:alphaModFix/>
          </a:blip>
          <a:srcRect/>
          <a:stretch/>
        </p:blipFill>
        <p:spPr>
          <a:xfrm>
            <a:off x="4856620" y="1685162"/>
            <a:ext cx="3685964" cy="128327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60"/>
          <p:cNvSpPr txBox="1">
            <a:spLocks noGrp="1"/>
          </p:cNvSpPr>
          <p:nvPr>
            <p:ph type="title"/>
          </p:nvPr>
        </p:nvSpPr>
        <p:spPr>
          <a:xfrm>
            <a:off x="1143000" y="398177"/>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Retaining the Accuracy of Source Data</a:t>
            </a:r>
            <a:endParaRPr/>
          </a:p>
        </p:txBody>
      </p:sp>
      <p:sp>
        <p:nvSpPr>
          <p:cNvPr id="1776" name="Google Shape;1776;p60"/>
          <p:cNvSpPr txBox="1"/>
          <p:nvPr/>
        </p:nvSpPr>
        <p:spPr>
          <a:xfrm>
            <a:off x="318652" y="1552049"/>
            <a:ext cx="4106434" cy="1090887"/>
          </a:xfrm>
          <a:prstGeom prst="rect">
            <a:avLst/>
          </a:prstGeom>
          <a:noFill/>
          <a:ln>
            <a:noFill/>
          </a:ln>
        </p:spPr>
        <p:txBody>
          <a:bodyPr spcFirstLastPara="1" wrap="square" lIns="68569" tIns="34275" rIns="68569" bIns="34275" anchor="t" anchorCtr="0">
            <a:normAutofit/>
          </a:bodyPr>
          <a:lstStyle/>
          <a:p>
            <a:pPr>
              <a:spcBef>
                <a:spcPts val="0"/>
              </a:spcBef>
              <a:spcAft>
                <a:spcPts val="0"/>
              </a:spcAft>
              <a:buClr>
                <a:srgbClr val="20425A"/>
              </a:buClr>
              <a:buSzPts val="2000"/>
            </a:pPr>
            <a:r>
              <a:rPr lang="en-US" sz="1500">
                <a:solidFill>
                  <a:srgbClr val="20425A"/>
                </a:solidFill>
                <a:latin typeface="Calibri"/>
                <a:ea typeface="Calibri"/>
                <a:cs typeface="Calibri"/>
                <a:sym typeface="Calibri"/>
              </a:rPr>
              <a:t>Some believe that using OMOP standards can degrade the accuracy of the data. There could be issues in the conversions ability to accurately reflect a data set.</a:t>
            </a:r>
            <a:endParaRPr sz="1050">
              <a:solidFill>
                <a:srgbClr val="000000"/>
              </a:solidFill>
              <a:latin typeface="Arial"/>
              <a:ea typeface="Arial"/>
              <a:cs typeface="Arial"/>
              <a:sym typeface="Arial"/>
            </a:endParaRPr>
          </a:p>
        </p:txBody>
      </p:sp>
      <p:sp>
        <p:nvSpPr>
          <p:cNvPr id="1777" name="Google Shape;1777;p60"/>
          <p:cNvSpPr txBox="1"/>
          <p:nvPr/>
        </p:nvSpPr>
        <p:spPr>
          <a:xfrm>
            <a:off x="4829589" y="1576112"/>
            <a:ext cx="4106434" cy="746403"/>
          </a:xfrm>
          <a:prstGeom prst="rect">
            <a:avLst/>
          </a:prstGeom>
          <a:noFill/>
          <a:ln>
            <a:noFill/>
          </a:ln>
        </p:spPr>
        <p:txBody>
          <a:bodyPr spcFirstLastPara="1" wrap="square" lIns="68569" tIns="34275" rIns="68569" bIns="34275" anchor="t" anchorCtr="0">
            <a:noAutofit/>
          </a:bodyPr>
          <a:lstStyle/>
          <a:p>
            <a:pPr marL="172641" indent="-96441">
              <a:spcBef>
                <a:spcPts val="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p:txBody>
      </p:sp>
      <p:sp>
        <p:nvSpPr>
          <p:cNvPr id="1778" name="Google Shape;1778;p60"/>
          <p:cNvSpPr txBox="1"/>
          <p:nvPr/>
        </p:nvSpPr>
        <p:spPr>
          <a:xfrm>
            <a:off x="318652" y="3221431"/>
            <a:ext cx="4106434" cy="1544185"/>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Validation studies have found minimal differences in the source to OMOP data</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DA France / LPD France validation study found consistency between native and OMOP data sets</a:t>
            </a:r>
            <a:endParaRPr sz="1050">
              <a:solidFill>
                <a:srgbClr val="000000"/>
              </a:solidFill>
              <a:latin typeface="Arial"/>
              <a:ea typeface="Arial"/>
              <a:cs typeface="Arial"/>
              <a:sym typeface="Arial"/>
            </a:endParaRPr>
          </a:p>
          <a:p>
            <a:pPr marL="172641" indent="-77391">
              <a:spcBef>
                <a:spcPts val="0"/>
              </a:spcBef>
              <a:spcAft>
                <a:spcPts val="0"/>
              </a:spcAft>
              <a:buClr>
                <a:srgbClr val="414343"/>
              </a:buClr>
              <a:buSzPts val="2000"/>
            </a:pPr>
            <a:endParaRPr sz="1500">
              <a:solidFill>
                <a:srgbClr val="20425A"/>
              </a:solidFill>
              <a:latin typeface="Calibri"/>
              <a:ea typeface="Calibri"/>
              <a:cs typeface="Calibri"/>
              <a:sym typeface="Calibri"/>
            </a:endParaRPr>
          </a:p>
        </p:txBody>
      </p:sp>
      <p:sp>
        <p:nvSpPr>
          <p:cNvPr id="1779" name="Google Shape;1779;p60"/>
          <p:cNvSpPr txBox="1"/>
          <p:nvPr/>
        </p:nvSpPr>
        <p:spPr>
          <a:xfrm>
            <a:off x="318652" y="2763723"/>
            <a:ext cx="38321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rgbClr val="1DABFF"/>
              </a:buClr>
              <a:buSzPts val="2800"/>
            </a:pPr>
            <a:r>
              <a:rPr lang="en-US" sz="2100" b="1">
                <a:solidFill>
                  <a:srgbClr val="1DABFF"/>
                </a:solidFill>
                <a:latin typeface="Calibri"/>
                <a:ea typeface="Calibri"/>
                <a:cs typeface="Calibri"/>
                <a:sym typeface="Calibri"/>
              </a:rPr>
              <a:t>Truth</a:t>
            </a:r>
            <a:endParaRPr sz="1050">
              <a:solidFill>
                <a:srgbClr val="000000"/>
              </a:solidFill>
              <a:latin typeface="Arial"/>
              <a:ea typeface="Arial"/>
              <a:cs typeface="Arial"/>
              <a:sym typeface="Arial"/>
            </a:endParaRPr>
          </a:p>
        </p:txBody>
      </p:sp>
      <p:sp>
        <p:nvSpPr>
          <p:cNvPr id="1780" name="Google Shape;1780;p60"/>
          <p:cNvSpPr txBox="1"/>
          <p:nvPr/>
        </p:nvSpPr>
        <p:spPr>
          <a:xfrm>
            <a:off x="318652" y="1113817"/>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Myth</a:t>
            </a:r>
            <a:endParaRPr sz="1050">
              <a:solidFill>
                <a:srgbClr val="000000"/>
              </a:solidFill>
              <a:latin typeface="Arial"/>
              <a:ea typeface="Arial"/>
              <a:cs typeface="Arial"/>
              <a:sym typeface="Arial"/>
            </a:endParaRPr>
          </a:p>
        </p:txBody>
      </p:sp>
      <p:sp>
        <p:nvSpPr>
          <p:cNvPr id="1781" name="Google Shape;1781;p60"/>
          <p:cNvSpPr txBox="1"/>
          <p:nvPr/>
        </p:nvSpPr>
        <p:spPr>
          <a:xfrm>
            <a:off x="4829589" y="1113817"/>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Examples</a:t>
            </a:r>
            <a:endParaRPr sz="1050">
              <a:solidFill>
                <a:srgbClr val="000000"/>
              </a:solidFill>
              <a:latin typeface="Arial"/>
              <a:ea typeface="Arial"/>
              <a:cs typeface="Arial"/>
              <a:sym typeface="Arial"/>
            </a:endParaRPr>
          </a:p>
        </p:txBody>
      </p:sp>
      <p:cxnSp>
        <p:nvCxnSpPr>
          <p:cNvPr id="1782" name="Google Shape;1782;p60"/>
          <p:cNvCxnSpPr/>
          <p:nvPr/>
        </p:nvCxnSpPr>
        <p:spPr>
          <a:xfrm>
            <a:off x="318653" y="1466634"/>
            <a:ext cx="4253346" cy="0"/>
          </a:xfrm>
          <a:prstGeom prst="straightConnector1">
            <a:avLst/>
          </a:prstGeom>
          <a:noFill/>
          <a:ln w="76200" cap="rnd" cmpd="sng">
            <a:solidFill>
              <a:srgbClr val="20425A"/>
            </a:solidFill>
            <a:prstDash val="solid"/>
            <a:round/>
            <a:headEnd type="none" w="sm" len="sm"/>
            <a:tailEnd type="none" w="sm" len="sm"/>
          </a:ln>
        </p:spPr>
      </p:cxnSp>
      <p:cxnSp>
        <p:nvCxnSpPr>
          <p:cNvPr id="1783" name="Google Shape;1783;p60"/>
          <p:cNvCxnSpPr/>
          <p:nvPr/>
        </p:nvCxnSpPr>
        <p:spPr>
          <a:xfrm>
            <a:off x="318653" y="3107939"/>
            <a:ext cx="4253346" cy="0"/>
          </a:xfrm>
          <a:prstGeom prst="straightConnector1">
            <a:avLst/>
          </a:prstGeom>
          <a:noFill/>
          <a:ln w="76200" cap="rnd" cmpd="sng">
            <a:solidFill>
              <a:srgbClr val="1DABFF"/>
            </a:solidFill>
            <a:prstDash val="solid"/>
            <a:round/>
            <a:headEnd type="none" w="sm" len="sm"/>
            <a:tailEnd type="none" w="sm" len="sm"/>
          </a:ln>
        </p:spPr>
      </p:cxnSp>
      <p:cxnSp>
        <p:nvCxnSpPr>
          <p:cNvPr id="1784" name="Google Shape;1784;p60"/>
          <p:cNvCxnSpPr/>
          <p:nvPr/>
        </p:nvCxnSpPr>
        <p:spPr>
          <a:xfrm>
            <a:off x="4847779" y="1468955"/>
            <a:ext cx="4035474" cy="0"/>
          </a:xfrm>
          <a:prstGeom prst="straightConnector1">
            <a:avLst/>
          </a:prstGeom>
          <a:noFill/>
          <a:ln w="76200" cap="rnd" cmpd="sng">
            <a:solidFill>
              <a:schemeClr val="accent6"/>
            </a:solidFill>
            <a:prstDash val="solid"/>
            <a:round/>
            <a:headEnd type="none" w="sm" len="sm"/>
            <a:tailEnd type="none" w="sm" len="sm"/>
          </a:ln>
        </p:spPr>
      </p:cxnSp>
      <p:sp>
        <p:nvSpPr>
          <p:cNvPr id="1785" name="Google Shape;1785;p60"/>
          <p:cNvSpPr/>
          <p:nvPr/>
        </p:nvSpPr>
        <p:spPr>
          <a:xfrm>
            <a:off x="7322604" y="284986"/>
            <a:ext cx="1821397" cy="767795"/>
          </a:xfrm>
          <a:prstGeom prst="rect">
            <a:avLst/>
          </a:prstGeom>
          <a:solidFill>
            <a:srgbClr val="F4F4F4"/>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786" name="Google Shape;1786;p60"/>
          <p:cNvSpPr txBox="1"/>
          <p:nvPr/>
        </p:nvSpPr>
        <p:spPr>
          <a:xfrm>
            <a:off x="7640227" y="398177"/>
            <a:ext cx="1465457" cy="174054"/>
          </a:xfrm>
          <a:prstGeom prst="rect">
            <a:avLst/>
          </a:prstGeom>
          <a:noFill/>
          <a:ln>
            <a:noFill/>
          </a:ln>
        </p:spPr>
        <p:txBody>
          <a:bodyPr spcFirstLastPara="1" wrap="square" lIns="68569" tIns="34275" rIns="68569" bIns="34275" anchor="t" anchorCtr="0">
            <a:noAutofit/>
          </a:bodyPr>
          <a:lstStyle/>
          <a:p>
            <a:pPr algn="r">
              <a:spcBef>
                <a:spcPts val="0"/>
              </a:spcBef>
              <a:spcAft>
                <a:spcPts val="0"/>
              </a:spcAft>
              <a:buClr>
                <a:srgbClr val="20425A"/>
              </a:buClr>
              <a:buSzPts val="1400"/>
            </a:pPr>
            <a:r>
              <a:rPr lang="en-US" sz="1050">
                <a:solidFill>
                  <a:srgbClr val="20425A"/>
                </a:solidFill>
                <a:latin typeface="Calibri"/>
                <a:ea typeface="Calibri"/>
                <a:cs typeface="Calibri"/>
                <a:sym typeface="Calibri"/>
              </a:rPr>
              <a:t>Myth #2</a:t>
            </a:r>
            <a:endParaRPr sz="1500" b="1">
              <a:solidFill>
                <a:srgbClr val="20425A"/>
              </a:solidFill>
              <a:latin typeface="Calibri"/>
              <a:ea typeface="Calibri"/>
              <a:cs typeface="Calibri"/>
              <a:sym typeface="Calibri"/>
            </a:endParaRPr>
          </a:p>
        </p:txBody>
      </p:sp>
      <p:sp>
        <p:nvSpPr>
          <p:cNvPr id="1787" name="Google Shape;1787;p60"/>
          <p:cNvSpPr txBox="1"/>
          <p:nvPr/>
        </p:nvSpPr>
        <p:spPr>
          <a:xfrm>
            <a:off x="7322603" y="604665"/>
            <a:ext cx="1783080" cy="285882"/>
          </a:xfrm>
          <a:prstGeom prst="rect">
            <a:avLst/>
          </a:prstGeom>
          <a:noFill/>
          <a:ln>
            <a:noFill/>
          </a:ln>
        </p:spPr>
        <p:txBody>
          <a:bodyPr spcFirstLastPara="1" wrap="square" lIns="68569" tIns="34275" rIns="68569" bIns="34275" anchor="t" anchorCtr="0">
            <a:noAutofit/>
          </a:bodyPr>
          <a:lstStyle/>
          <a:p>
            <a:pPr algn="r">
              <a:lnSpc>
                <a:spcPct val="90000"/>
              </a:lnSpc>
              <a:spcBef>
                <a:spcPts val="0"/>
              </a:spcBef>
              <a:spcAft>
                <a:spcPts val="0"/>
              </a:spcAft>
              <a:buClr>
                <a:srgbClr val="20425A"/>
              </a:buClr>
              <a:buSzPts val="1600"/>
            </a:pPr>
            <a:r>
              <a:rPr lang="en-US" sz="1200" b="1">
                <a:solidFill>
                  <a:srgbClr val="20425A"/>
                </a:solidFill>
                <a:latin typeface="Calibri"/>
                <a:ea typeface="Calibri"/>
                <a:cs typeface="Calibri"/>
                <a:sym typeface="Calibri"/>
              </a:rPr>
              <a:t>“Loss of Accuracy in Conversion”</a:t>
            </a:r>
            <a:endParaRPr sz="1050">
              <a:solidFill>
                <a:srgbClr val="000000"/>
              </a:solidFill>
              <a:latin typeface="Arial"/>
              <a:ea typeface="Arial"/>
              <a:cs typeface="Arial"/>
              <a:sym typeface="Arial"/>
            </a:endParaRPr>
          </a:p>
        </p:txBody>
      </p:sp>
      <p:pic>
        <p:nvPicPr>
          <p:cNvPr id="1788" name="Google Shape;1788;p60"/>
          <p:cNvPicPr preferRelativeResize="0"/>
          <p:nvPr/>
        </p:nvPicPr>
        <p:blipFill rotWithShape="1">
          <a:blip r:embed="rId3">
            <a:alphaModFix/>
          </a:blip>
          <a:srcRect b="66079"/>
          <a:stretch/>
        </p:blipFill>
        <p:spPr>
          <a:xfrm>
            <a:off x="5011093" y="1602178"/>
            <a:ext cx="3801808" cy="642381"/>
          </a:xfrm>
          <a:prstGeom prst="rect">
            <a:avLst/>
          </a:prstGeom>
          <a:solidFill>
            <a:srgbClr val="DADADA"/>
          </a:solidFill>
          <a:ln>
            <a:noFill/>
          </a:ln>
        </p:spPr>
      </p:pic>
      <p:sp>
        <p:nvSpPr>
          <p:cNvPr id="1789" name="Google Shape;1789;p60"/>
          <p:cNvSpPr/>
          <p:nvPr/>
        </p:nvSpPr>
        <p:spPr>
          <a:xfrm>
            <a:off x="6891534" y="2322515"/>
            <a:ext cx="1900904" cy="1348867"/>
          </a:xfrm>
          <a:prstGeom prst="rect">
            <a:avLst/>
          </a:prstGeom>
          <a:solidFill>
            <a:schemeClr val="lt1"/>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pic>
        <p:nvPicPr>
          <p:cNvPr id="1790" name="Google Shape;1790;p60"/>
          <p:cNvPicPr preferRelativeResize="0"/>
          <p:nvPr/>
        </p:nvPicPr>
        <p:blipFill rotWithShape="1">
          <a:blip r:embed="rId4">
            <a:alphaModFix/>
          </a:blip>
          <a:srcRect/>
          <a:stretch/>
        </p:blipFill>
        <p:spPr>
          <a:xfrm>
            <a:off x="5416804" y="2214079"/>
            <a:ext cx="3137506" cy="28420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61"/>
          <p:cNvSpPr txBox="1">
            <a:spLocks noGrp="1"/>
          </p:cNvSpPr>
          <p:nvPr>
            <p:ph type="title"/>
          </p:nvPr>
        </p:nvSpPr>
        <p:spPr>
          <a:xfrm>
            <a:off x="1143000" y="384157"/>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Evaluating the Accuracy of Vocabulary </a:t>
            </a:r>
            <a:br>
              <a:rPr lang="en-US"/>
            </a:br>
            <a:r>
              <a:rPr lang="en-US"/>
              <a:t>Mapping</a:t>
            </a:r>
            <a:endParaRPr/>
          </a:p>
        </p:txBody>
      </p:sp>
      <p:sp>
        <p:nvSpPr>
          <p:cNvPr id="1796" name="Google Shape;1796;p61"/>
          <p:cNvSpPr txBox="1"/>
          <p:nvPr/>
        </p:nvSpPr>
        <p:spPr>
          <a:xfrm>
            <a:off x="318652" y="1559669"/>
            <a:ext cx="4106434" cy="1090887"/>
          </a:xfrm>
          <a:prstGeom prst="rect">
            <a:avLst/>
          </a:prstGeom>
          <a:noFill/>
          <a:ln>
            <a:noFill/>
          </a:ln>
        </p:spPr>
        <p:txBody>
          <a:bodyPr spcFirstLastPara="1" wrap="square" lIns="68569" tIns="34275" rIns="68569" bIns="34275" anchor="t" anchorCtr="0">
            <a:normAutofit/>
          </a:bodyPr>
          <a:lstStyle/>
          <a:p>
            <a:pPr>
              <a:spcBef>
                <a:spcPts val="0"/>
              </a:spcBef>
              <a:spcAft>
                <a:spcPts val="0"/>
              </a:spcAft>
              <a:buClr>
                <a:srgbClr val="20425A"/>
              </a:buClr>
              <a:buSzPts val="2000"/>
            </a:pPr>
            <a:r>
              <a:rPr lang="en-US" sz="1500">
                <a:solidFill>
                  <a:srgbClr val="20425A"/>
                </a:solidFill>
                <a:latin typeface="Calibri"/>
                <a:ea typeface="Calibri"/>
                <a:cs typeface="Calibri"/>
                <a:sym typeface="Calibri"/>
              </a:rPr>
              <a:t>Some believe that using OMOP vocabulary mappings are incorrect. There could be issues in the preservation of source information as it is translated to standard concepts.</a:t>
            </a:r>
            <a:endParaRPr sz="1050">
              <a:solidFill>
                <a:srgbClr val="000000"/>
              </a:solidFill>
              <a:latin typeface="Arial"/>
              <a:ea typeface="Arial"/>
              <a:cs typeface="Arial"/>
              <a:sym typeface="Arial"/>
            </a:endParaRPr>
          </a:p>
        </p:txBody>
      </p:sp>
      <p:sp>
        <p:nvSpPr>
          <p:cNvPr id="1797" name="Google Shape;1797;p61"/>
          <p:cNvSpPr txBox="1"/>
          <p:nvPr/>
        </p:nvSpPr>
        <p:spPr>
          <a:xfrm>
            <a:off x="4829589" y="1576112"/>
            <a:ext cx="4106434" cy="746403"/>
          </a:xfrm>
          <a:prstGeom prst="rect">
            <a:avLst/>
          </a:prstGeom>
          <a:noFill/>
          <a:ln>
            <a:noFill/>
          </a:ln>
        </p:spPr>
        <p:txBody>
          <a:bodyPr spcFirstLastPara="1" wrap="square" lIns="68569" tIns="34275" rIns="68569" bIns="34275" anchor="t" anchorCtr="0">
            <a:noAutofit/>
          </a:bodyPr>
          <a:lstStyle/>
          <a:p>
            <a:pPr marL="172641" indent="-96441">
              <a:spcBef>
                <a:spcPts val="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p:txBody>
      </p:sp>
      <p:sp>
        <p:nvSpPr>
          <p:cNvPr id="1798" name="Google Shape;1798;p61"/>
          <p:cNvSpPr txBox="1"/>
          <p:nvPr/>
        </p:nvSpPr>
        <p:spPr>
          <a:xfrm>
            <a:off x="318652" y="3221431"/>
            <a:ext cx="4106434" cy="1544185"/>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Validation studies have found minimal differences in the source to OMOP data</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EMA Validation study of IQVIA IMRD UK found consistency between source and OMOP CDM data</a:t>
            </a:r>
            <a:endParaRPr sz="1050">
              <a:solidFill>
                <a:srgbClr val="000000"/>
              </a:solidFill>
              <a:latin typeface="Arial"/>
              <a:ea typeface="Arial"/>
              <a:cs typeface="Arial"/>
              <a:sym typeface="Arial"/>
            </a:endParaRPr>
          </a:p>
          <a:p>
            <a:pPr marL="172641" indent="-77391">
              <a:spcBef>
                <a:spcPts val="0"/>
              </a:spcBef>
              <a:spcAft>
                <a:spcPts val="0"/>
              </a:spcAft>
              <a:buClr>
                <a:srgbClr val="414343"/>
              </a:buClr>
              <a:buSzPts val="2000"/>
            </a:pPr>
            <a:endParaRPr sz="1500">
              <a:solidFill>
                <a:srgbClr val="20425A"/>
              </a:solidFill>
              <a:latin typeface="Calibri"/>
              <a:ea typeface="Calibri"/>
              <a:cs typeface="Calibri"/>
              <a:sym typeface="Calibri"/>
            </a:endParaRPr>
          </a:p>
          <a:p>
            <a:pPr marL="172641" indent="-77391">
              <a:spcBef>
                <a:spcPts val="0"/>
              </a:spcBef>
              <a:spcAft>
                <a:spcPts val="0"/>
              </a:spcAft>
              <a:buClr>
                <a:srgbClr val="414343"/>
              </a:buClr>
              <a:buSzPts val="2000"/>
            </a:pPr>
            <a:endParaRPr sz="1500">
              <a:solidFill>
                <a:srgbClr val="20425A"/>
              </a:solidFill>
              <a:latin typeface="Calibri"/>
              <a:ea typeface="Calibri"/>
              <a:cs typeface="Calibri"/>
              <a:sym typeface="Calibri"/>
            </a:endParaRPr>
          </a:p>
        </p:txBody>
      </p:sp>
      <p:sp>
        <p:nvSpPr>
          <p:cNvPr id="1799" name="Google Shape;1799;p61"/>
          <p:cNvSpPr txBox="1"/>
          <p:nvPr/>
        </p:nvSpPr>
        <p:spPr>
          <a:xfrm>
            <a:off x="318652" y="2756999"/>
            <a:ext cx="38321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1"/>
              </a:buClr>
              <a:buSzPts val="2800"/>
            </a:pPr>
            <a:r>
              <a:rPr lang="en-US" sz="2100" b="1">
                <a:solidFill>
                  <a:schemeClr val="accent1"/>
                </a:solidFill>
                <a:latin typeface="Calibri"/>
                <a:ea typeface="Calibri"/>
                <a:cs typeface="Calibri"/>
                <a:sym typeface="Calibri"/>
              </a:rPr>
              <a:t>Truth</a:t>
            </a:r>
            <a:endParaRPr sz="1050">
              <a:solidFill>
                <a:srgbClr val="000000"/>
              </a:solidFill>
              <a:latin typeface="Arial"/>
              <a:ea typeface="Arial"/>
              <a:cs typeface="Arial"/>
              <a:sym typeface="Arial"/>
            </a:endParaRPr>
          </a:p>
        </p:txBody>
      </p:sp>
      <p:sp>
        <p:nvSpPr>
          <p:cNvPr id="1800" name="Google Shape;1800;p61"/>
          <p:cNvSpPr txBox="1"/>
          <p:nvPr/>
        </p:nvSpPr>
        <p:spPr>
          <a:xfrm>
            <a:off x="318652" y="1107093"/>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Myth</a:t>
            </a:r>
            <a:endParaRPr sz="1050">
              <a:solidFill>
                <a:srgbClr val="000000"/>
              </a:solidFill>
              <a:latin typeface="Arial"/>
              <a:ea typeface="Arial"/>
              <a:cs typeface="Arial"/>
              <a:sym typeface="Arial"/>
            </a:endParaRPr>
          </a:p>
        </p:txBody>
      </p:sp>
      <p:sp>
        <p:nvSpPr>
          <p:cNvPr id="1801" name="Google Shape;1801;p61"/>
          <p:cNvSpPr txBox="1"/>
          <p:nvPr/>
        </p:nvSpPr>
        <p:spPr>
          <a:xfrm>
            <a:off x="4829589" y="1107093"/>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Examples</a:t>
            </a:r>
            <a:endParaRPr sz="1050">
              <a:solidFill>
                <a:srgbClr val="000000"/>
              </a:solidFill>
              <a:latin typeface="Arial"/>
              <a:ea typeface="Arial"/>
              <a:cs typeface="Arial"/>
              <a:sym typeface="Arial"/>
            </a:endParaRPr>
          </a:p>
        </p:txBody>
      </p:sp>
      <p:cxnSp>
        <p:nvCxnSpPr>
          <p:cNvPr id="1802" name="Google Shape;1802;p61"/>
          <p:cNvCxnSpPr/>
          <p:nvPr/>
        </p:nvCxnSpPr>
        <p:spPr>
          <a:xfrm>
            <a:off x="318653" y="1466634"/>
            <a:ext cx="4253346" cy="0"/>
          </a:xfrm>
          <a:prstGeom prst="straightConnector1">
            <a:avLst/>
          </a:prstGeom>
          <a:noFill/>
          <a:ln w="76200" cap="rnd" cmpd="sng">
            <a:solidFill>
              <a:srgbClr val="20425A"/>
            </a:solidFill>
            <a:prstDash val="solid"/>
            <a:round/>
            <a:headEnd type="none" w="sm" len="sm"/>
            <a:tailEnd type="none" w="sm" len="sm"/>
          </a:ln>
        </p:spPr>
      </p:cxnSp>
      <p:cxnSp>
        <p:nvCxnSpPr>
          <p:cNvPr id="1803" name="Google Shape;1803;p61"/>
          <p:cNvCxnSpPr/>
          <p:nvPr/>
        </p:nvCxnSpPr>
        <p:spPr>
          <a:xfrm>
            <a:off x="318653" y="3107939"/>
            <a:ext cx="4253346" cy="0"/>
          </a:xfrm>
          <a:prstGeom prst="straightConnector1">
            <a:avLst/>
          </a:prstGeom>
          <a:noFill/>
          <a:ln w="76200" cap="rnd" cmpd="sng">
            <a:solidFill>
              <a:schemeClr val="accent1"/>
            </a:solidFill>
            <a:prstDash val="solid"/>
            <a:round/>
            <a:headEnd type="none" w="sm" len="sm"/>
            <a:tailEnd type="none" w="sm" len="sm"/>
          </a:ln>
        </p:spPr>
      </p:cxnSp>
      <p:cxnSp>
        <p:nvCxnSpPr>
          <p:cNvPr id="1804" name="Google Shape;1804;p61"/>
          <p:cNvCxnSpPr/>
          <p:nvPr/>
        </p:nvCxnSpPr>
        <p:spPr>
          <a:xfrm>
            <a:off x="4847779" y="1468955"/>
            <a:ext cx="4035474" cy="0"/>
          </a:xfrm>
          <a:prstGeom prst="straightConnector1">
            <a:avLst/>
          </a:prstGeom>
          <a:noFill/>
          <a:ln w="76200" cap="rnd" cmpd="sng">
            <a:solidFill>
              <a:schemeClr val="accent6"/>
            </a:solidFill>
            <a:prstDash val="solid"/>
            <a:round/>
            <a:headEnd type="none" w="sm" len="sm"/>
            <a:tailEnd type="none" w="sm" len="sm"/>
          </a:ln>
        </p:spPr>
      </p:cxnSp>
      <p:sp>
        <p:nvSpPr>
          <p:cNvPr id="1805" name="Google Shape;1805;p61"/>
          <p:cNvSpPr/>
          <p:nvPr/>
        </p:nvSpPr>
        <p:spPr>
          <a:xfrm>
            <a:off x="7322604" y="284986"/>
            <a:ext cx="1821397" cy="767795"/>
          </a:xfrm>
          <a:prstGeom prst="rect">
            <a:avLst/>
          </a:prstGeom>
          <a:solidFill>
            <a:srgbClr val="F4F4F4"/>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806" name="Google Shape;1806;p61"/>
          <p:cNvSpPr txBox="1"/>
          <p:nvPr/>
        </p:nvSpPr>
        <p:spPr>
          <a:xfrm>
            <a:off x="7678543" y="384156"/>
            <a:ext cx="1465457" cy="174054"/>
          </a:xfrm>
          <a:prstGeom prst="rect">
            <a:avLst/>
          </a:prstGeom>
          <a:noFill/>
          <a:ln>
            <a:noFill/>
          </a:ln>
        </p:spPr>
        <p:txBody>
          <a:bodyPr spcFirstLastPara="1" wrap="square" lIns="68569" tIns="34275" rIns="68569" bIns="34275" anchor="t" anchorCtr="0">
            <a:noAutofit/>
          </a:bodyPr>
          <a:lstStyle/>
          <a:p>
            <a:pPr algn="r">
              <a:spcBef>
                <a:spcPts val="0"/>
              </a:spcBef>
              <a:spcAft>
                <a:spcPts val="0"/>
              </a:spcAft>
              <a:buClr>
                <a:srgbClr val="20425A"/>
              </a:buClr>
              <a:buSzPts val="1400"/>
            </a:pPr>
            <a:r>
              <a:rPr lang="en-US" sz="1050">
                <a:solidFill>
                  <a:srgbClr val="20425A"/>
                </a:solidFill>
                <a:latin typeface="Arial"/>
                <a:ea typeface="Arial"/>
                <a:cs typeface="Arial"/>
                <a:sym typeface="Arial"/>
              </a:rPr>
              <a:t>Myth #3</a:t>
            </a:r>
            <a:endParaRPr sz="1500" b="1">
              <a:solidFill>
                <a:srgbClr val="20425A"/>
              </a:solidFill>
              <a:latin typeface="Arial"/>
              <a:ea typeface="Arial"/>
              <a:cs typeface="Arial"/>
              <a:sym typeface="Arial"/>
            </a:endParaRPr>
          </a:p>
        </p:txBody>
      </p:sp>
      <p:sp>
        <p:nvSpPr>
          <p:cNvPr id="1807" name="Google Shape;1807;p61"/>
          <p:cNvSpPr txBox="1"/>
          <p:nvPr/>
        </p:nvSpPr>
        <p:spPr>
          <a:xfrm>
            <a:off x="7292340" y="598653"/>
            <a:ext cx="1851660" cy="285882"/>
          </a:xfrm>
          <a:prstGeom prst="rect">
            <a:avLst/>
          </a:prstGeom>
          <a:noFill/>
          <a:ln>
            <a:noFill/>
          </a:ln>
        </p:spPr>
        <p:txBody>
          <a:bodyPr spcFirstLastPara="1" wrap="square" lIns="68569" tIns="34275" rIns="68569" bIns="34275" anchor="t" anchorCtr="0">
            <a:noAutofit/>
          </a:bodyPr>
          <a:lstStyle/>
          <a:p>
            <a:pPr algn="r">
              <a:lnSpc>
                <a:spcPct val="90000"/>
              </a:lnSpc>
              <a:spcBef>
                <a:spcPts val="0"/>
              </a:spcBef>
              <a:spcAft>
                <a:spcPts val="0"/>
              </a:spcAft>
              <a:buClr>
                <a:srgbClr val="20425A"/>
              </a:buClr>
              <a:buSzPts val="1600"/>
            </a:pPr>
            <a:r>
              <a:rPr lang="en-US" sz="1200" b="1">
                <a:solidFill>
                  <a:srgbClr val="20425A"/>
                </a:solidFill>
                <a:latin typeface="Arial"/>
                <a:ea typeface="Arial"/>
                <a:cs typeface="Arial"/>
                <a:sym typeface="Arial"/>
              </a:rPr>
              <a:t>“Loss of Accuracy in Vocab Mapping”</a:t>
            </a:r>
            <a:endParaRPr sz="1050">
              <a:solidFill>
                <a:srgbClr val="000000"/>
              </a:solidFill>
              <a:latin typeface="Arial"/>
              <a:ea typeface="Arial"/>
              <a:cs typeface="Arial"/>
              <a:sym typeface="Arial"/>
            </a:endParaRPr>
          </a:p>
        </p:txBody>
      </p:sp>
      <p:pic>
        <p:nvPicPr>
          <p:cNvPr id="1808" name="Google Shape;1808;p61"/>
          <p:cNvPicPr preferRelativeResize="0"/>
          <p:nvPr/>
        </p:nvPicPr>
        <p:blipFill rotWithShape="1">
          <a:blip r:embed="rId3">
            <a:alphaModFix/>
          </a:blip>
          <a:srcRect b="37179"/>
          <a:stretch/>
        </p:blipFill>
        <p:spPr>
          <a:xfrm>
            <a:off x="5159809" y="1618305"/>
            <a:ext cx="3338600" cy="1345418"/>
          </a:xfrm>
          <a:prstGeom prst="rect">
            <a:avLst/>
          </a:prstGeom>
          <a:noFill/>
          <a:ln w="19050" cap="flat" cmpd="sng">
            <a:solidFill>
              <a:schemeClr val="accent1"/>
            </a:solidFill>
            <a:prstDash val="solid"/>
            <a:round/>
            <a:headEnd type="none" w="sm" len="sm"/>
            <a:tailEnd type="none" w="sm" len="sm"/>
          </a:ln>
        </p:spPr>
      </p:pic>
      <p:pic>
        <p:nvPicPr>
          <p:cNvPr id="1809" name="Google Shape;1809;p61"/>
          <p:cNvPicPr preferRelativeResize="0"/>
          <p:nvPr/>
        </p:nvPicPr>
        <p:blipFill rotWithShape="1">
          <a:blip r:embed="rId4">
            <a:alphaModFix/>
          </a:blip>
          <a:srcRect b="49439"/>
          <a:stretch/>
        </p:blipFill>
        <p:spPr>
          <a:xfrm>
            <a:off x="4554006" y="3198790"/>
            <a:ext cx="2092384" cy="1048176"/>
          </a:xfrm>
          <a:prstGeom prst="rect">
            <a:avLst/>
          </a:prstGeom>
          <a:noFill/>
          <a:ln>
            <a:noFill/>
          </a:ln>
        </p:spPr>
      </p:pic>
      <p:pic>
        <p:nvPicPr>
          <p:cNvPr id="1810" name="Google Shape;1810;p61"/>
          <p:cNvPicPr preferRelativeResize="0"/>
          <p:nvPr/>
        </p:nvPicPr>
        <p:blipFill rotWithShape="1">
          <a:blip r:embed="rId4">
            <a:alphaModFix/>
          </a:blip>
          <a:srcRect t="49124"/>
          <a:stretch/>
        </p:blipFill>
        <p:spPr>
          <a:xfrm>
            <a:off x="6704370" y="3142793"/>
            <a:ext cx="2301623" cy="1160169"/>
          </a:xfrm>
          <a:prstGeom prst="rect">
            <a:avLst/>
          </a:prstGeom>
          <a:noFill/>
          <a:ln>
            <a:noFill/>
          </a:ln>
        </p:spPr>
      </p:pic>
      <p:sp>
        <p:nvSpPr>
          <p:cNvPr id="1811" name="Google Shape;1811;p61"/>
          <p:cNvSpPr txBox="1"/>
          <p:nvPr/>
        </p:nvSpPr>
        <p:spPr>
          <a:xfrm>
            <a:off x="5288881" y="4355430"/>
            <a:ext cx="3154680" cy="438551"/>
          </a:xfrm>
          <a:prstGeom prst="rect">
            <a:avLst/>
          </a:prstGeom>
          <a:solidFill>
            <a:schemeClr val="lt1"/>
          </a:solidFill>
          <a:ln>
            <a:noFill/>
          </a:ln>
        </p:spPr>
        <p:txBody>
          <a:bodyPr spcFirstLastPara="1" wrap="square" lIns="68569" tIns="34275" rIns="68569" bIns="34275" anchor="t" anchorCtr="0">
            <a:spAutoFit/>
          </a:bodyPr>
          <a:lstStyle/>
          <a:p>
            <a:pPr>
              <a:spcBef>
                <a:spcPts val="0"/>
              </a:spcBef>
              <a:spcAft>
                <a:spcPts val="0"/>
              </a:spcAft>
              <a:buClr>
                <a:srgbClr val="20425A"/>
              </a:buClr>
              <a:buSzPts val="1600"/>
            </a:pPr>
            <a:r>
              <a:rPr lang="en-US" sz="1200">
                <a:solidFill>
                  <a:srgbClr val="20425A"/>
                </a:solidFill>
                <a:latin typeface="Calibri"/>
                <a:ea typeface="Calibri"/>
                <a:cs typeface="Calibri"/>
                <a:sym typeface="Calibri"/>
              </a:rPr>
              <a:t>Figure 1-2: Six-monthly prevalence (per 10,000) of codeine prescribing for pain in 0–17 years</a:t>
            </a:r>
            <a:endParaRPr sz="1050">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62"/>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OMOP Conversion Overview</a:t>
            </a:r>
            <a:endParaRPr/>
          </a:p>
        </p:txBody>
      </p:sp>
      <p:sp>
        <p:nvSpPr>
          <p:cNvPr id="1817" name="Google Shape;1817;p62"/>
          <p:cNvSpPr txBox="1"/>
          <p:nvPr/>
        </p:nvSpPr>
        <p:spPr>
          <a:xfrm>
            <a:off x="318652" y="1552049"/>
            <a:ext cx="4106434" cy="1090887"/>
          </a:xfrm>
          <a:prstGeom prst="rect">
            <a:avLst/>
          </a:prstGeom>
          <a:noFill/>
          <a:ln>
            <a:noFill/>
          </a:ln>
        </p:spPr>
        <p:txBody>
          <a:bodyPr spcFirstLastPara="1" wrap="square" lIns="68569" tIns="34275" rIns="68569" bIns="34275" anchor="t" anchorCtr="0">
            <a:normAutofit/>
          </a:bodyPr>
          <a:lstStyle/>
          <a:p>
            <a:pPr>
              <a:spcBef>
                <a:spcPts val="0"/>
              </a:spcBef>
              <a:spcAft>
                <a:spcPts val="0"/>
              </a:spcAft>
              <a:buClr>
                <a:srgbClr val="20425A"/>
              </a:buClr>
              <a:buSzPts val="2000"/>
            </a:pPr>
            <a:r>
              <a:rPr lang="en-US" sz="1500">
                <a:solidFill>
                  <a:srgbClr val="20425A"/>
                </a:solidFill>
                <a:latin typeface="Calibri"/>
                <a:ea typeface="Calibri"/>
                <a:cs typeface="Calibri"/>
                <a:sym typeface="Calibri"/>
              </a:rPr>
              <a:t>Taking data from source format to OMOP common data model is tedious and time consuming. </a:t>
            </a:r>
            <a:endParaRPr sz="1050">
              <a:solidFill>
                <a:srgbClr val="000000"/>
              </a:solidFill>
              <a:latin typeface="Arial"/>
              <a:ea typeface="Arial"/>
              <a:cs typeface="Arial"/>
              <a:sym typeface="Arial"/>
            </a:endParaRPr>
          </a:p>
        </p:txBody>
      </p:sp>
      <p:sp>
        <p:nvSpPr>
          <p:cNvPr id="1818" name="Google Shape;1818;p62"/>
          <p:cNvSpPr txBox="1"/>
          <p:nvPr/>
        </p:nvSpPr>
        <p:spPr>
          <a:xfrm>
            <a:off x="4829589" y="1576112"/>
            <a:ext cx="4106434" cy="746403"/>
          </a:xfrm>
          <a:prstGeom prst="rect">
            <a:avLst/>
          </a:prstGeom>
          <a:noFill/>
          <a:ln>
            <a:noFill/>
          </a:ln>
        </p:spPr>
        <p:txBody>
          <a:bodyPr spcFirstLastPara="1" wrap="square" lIns="68569" tIns="34275" rIns="68569" bIns="34275" anchor="t" anchorCtr="0">
            <a:noAutofit/>
          </a:bodyPr>
          <a:lstStyle/>
          <a:p>
            <a:pPr marL="172641" indent="-96441">
              <a:spcBef>
                <a:spcPts val="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p:txBody>
      </p:sp>
      <p:sp>
        <p:nvSpPr>
          <p:cNvPr id="1819" name="Google Shape;1819;p62"/>
          <p:cNvSpPr txBox="1"/>
          <p:nvPr/>
        </p:nvSpPr>
        <p:spPr>
          <a:xfrm>
            <a:off x="318652" y="1102638"/>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Myth</a:t>
            </a:r>
            <a:endParaRPr sz="1050">
              <a:solidFill>
                <a:srgbClr val="000000"/>
              </a:solidFill>
              <a:latin typeface="Arial"/>
              <a:ea typeface="Arial"/>
              <a:cs typeface="Arial"/>
              <a:sym typeface="Arial"/>
            </a:endParaRPr>
          </a:p>
        </p:txBody>
      </p:sp>
      <p:sp>
        <p:nvSpPr>
          <p:cNvPr id="1820" name="Google Shape;1820;p62"/>
          <p:cNvSpPr txBox="1"/>
          <p:nvPr/>
        </p:nvSpPr>
        <p:spPr>
          <a:xfrm>
            <a:off x="4829589" y="1102638"/>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Examples</a:t>
            </a:r>
            <a:endParaRPr sz="1050">
              <a:solidFill>
                <a:srgbClr val="000000"/>
              </a:solidFill>
              <a:latin typeface="Arial"/>
              <a:ea typeface="Arial"/>
              <a:cs typeface="Arial"/>
              <a:sym typeface="Arial"/>
            </a:endParaRPr>
          </a:p>
        </p:txBody>
      </p:sp>
      <p:cxnSp>
        <p:nvCxnSpPr>
          <p:cNvPr id="1821" name="Google Shape;1821;p62"/>
          <p:cNvCxnSpPr/>
          <p:nvPr/>
        </p:nvCxnSpPr>
        <p:spPr>
          <a:xfrm>
            <a:off x="318653" y="1466634"/>
            <a:ext cx="4253346" cy="0"/>
          </a:xfrm>
          <a:prstGeom prst="straightConnector1">
            <a:avLst/>
          </a:prstGeom>
          <a:noFill/>
          <a:ln w="76200" cap="rnd" cmpd="sng">
            <a:solidFill>
              <a:srgbClr val="20425A"/>
            </a:solidFill>
            <a:prstDash val="solid"/>
            <a:round/>
            <a:headEnd type="none" w="sm" len="sm"/>
            <a:tailEnd type="none" w="sm" len="sm"/>
          </a:ln>
        </p:spPr>
      </p:cxnSp>
      <p:grpSp>
        <p:nvGrpSpPr>
          <p:cNvPr id="1822" name="Google Shape;1822;p62"/>
          <p:cNvGrpSpPr/>
          <p:nvPr/>
        </p:nvGrpSpPr>
        <p:grpSpPr>
          <a:xfrm>
            <a:off x="318652" y="2642936"/>
            <a:ext cx="4320540" cy="2341025"/>
            <a:chOff x="424868" y="3289058"/>
            <a:chExt cx="5760720" cy="3121366"/>
          </a:xfrm>
        </p:grpSpPr>
        <p:sp>
          <p:nvSpPr>
            <p:cNvPr id="1823" name="Google Shape;1823;p62"/>
            <p:cNvSpPr txBox="1"/>
            <p:nvPr/>
          </p:nvSpPr>
          <p:spPr>
            <a:xfrm>
              <a:off x="424868" y="3914241"/>
              <a:ext cx="5760720" cy="2496183"/>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It’s true, it takes time to convert data into the OMOP CDM.</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We spend time cleaning the data and removing data that cannot contribute to analytical use cases.</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We push down common business rules into the ETL process.</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Studies execute faster due to standardization and common model.</a:t>
              </a:r>
              <a:endParaRPr sz="1500">
                <a:solidFill>
                  <a:srgbClr val="20425A"/>
                </a:solidFill>
                <a:latin typeface="Calibri"/>
                <a:ea typeface="Calibri"/>
                <a:cs typeface="Calibri"/>
                <a:sym typeface="Calibri"/>
              </a:endParaRPr>
            </a:p>
            <a:p>
              <a:pPr>
                <a:spcBef>
                  <a:spcPts val="0"/>
                </a:spcBef>
                <a:spcAft>
                  <a:spcPts val="0"/>
                </a:spcAft>
                <a:buClr>
                  <a:srgbClr val="414343"/>
                </a:buClr>
                <a:buSzPts val="2000"/>
              </a:pPr>
              <a:endParaRPr sz="1500">
                <a:solidFill>
                  <a:srgbClr val="20425A"/>
                </a:solidFill>
                <a:latin typeface="Calibri"/>
                <a:ea typeface="Calibri"/>
                <a:cs typeface="Calibri"/>
                <a:sym typeface="Calibri"/>
              </a:endParaRPr>
            </a:p>
          </p:txBody>
        </p:sp>
        <p:sp>
          <p:nvSpPr>
            <p:cNvPr id="1824" name="Google Shape;1824;p62"/>
            <p:cNvSpPr txBox="1"/>
            <p:nvPr/>
          </p:nvSpPr>
          <p:spPr>
            <a:xfrm>
              <a:off x="424869" y="3289058"/>
              <a:ext cx="5109495" cy="486273"/>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rgbClr val="1DABFF"/>
                </a:buClr>
                <a:buSzPts val="2800"/>
              </a:pPr>
              <a:r>
                <a:rPr lang="en-US" sz="2100" b="1">
                  <a:solidFill>
                    <a:srgbClr val="1DABFF"/>
                  </a:solidFill>
                  <a:latin typeface="Calibri"/>
                  <a:ea typeface="Calibri"/>
                  <a:cs typeface="Calibri"/>
                  <a:sym typeface="Calibri"/>
                </a:rPr>
                <a:t>Truth</a:t>
              </a:r>
              <a:endParaRPr sz="1050">
                <a:solidFill>
                  <a:srgbClr val="000000"/>
                </a:solidFill>
                <a:latin typeface="Arial"/>
                <a:ea typeface="Arial"/>
                <a:cs typeface="Arial"/>
                <a:sym typeface="Arial"/>
              </a:endParaRPr>
            </a:p>
          </p:txBody>
        </p:sp>
        <p:cxnSp>
          <p:nvCxnSpPr>
            <p:cNvPr id="1825" name="Google Shape;1825;p62"/>
            <p:cNvCxnSpPr/>
            <p:nvPr/>
          </p:nvCxnSpPr>
          <p:spPr>
            <a:xfrm>
              <a:off x="424870" y="3762919"/>
              <a:ext cx="5671128" cy="0"/>
            </a:xfrm>
            <a:prstGeom prst="straightConnector1">
              <a:avLst/>
            </a:prstGeom>
            <a:noFill/>
            <a:ln w="76200" cap="rnd" cmpd="sng">
              <a:solidFill>
                <a:srgbClr val="1DABFF"/>
              </a:solidFill>
              <a:prstDash val="solid"/>
              <a:round/>
              <a:headEnd type="none" w="sm" len="sm"/>
              <a:tailEnd type="none" w="sm" len="sm"/>
            </a:ln>
          </p:spPr>
        </p:cxnSp>
      </p:grpSp>
      <p:cxnSp>
        <p:nvCxnSpPr>
          <p:cNvPr id="1826" name="Google Shape;1826;p62"/>
          <p:cNvCxnSpPr/>
          <p:nvPr/>
        </p:nvCxnSpPr>
        <p:spPr>
          <a:xfrm>
            <a:off x="4847779" y="1468955"/>
            <a:ext cx="4035474" cy="0"/>
          </a:xfrm>
          <a:prstGeom prst="straightConnector1">
            <a:avLst/>
          </a:prstGeom>
          <a:noFill/>
          <a:ln w="76200" cap="rnd" cmpd="sng">
            <a:solidFill>
              <a:schemeClr val="accent6"/>
            </a:solidFill>
            <a:prstDash val="solid"/>
            <a:round/>
            <a:headEnd type="none" w="sm" len="sm"/>
            <a:tailEnd type="none" w="sm" len="sm"/>
          </a:ln>
        </p:spPr>
      </p:cxnSp>
      <p:sp>
        <p:nvSpPr>
          <p:cNvPr id="1827" name="Google Shape;1827;p62"/>
          <p:cNvSpPr/>
          <p:nvPr/>
        </p:nvSpPr>
        <p:spPr>
          <a:xfrm>
            <a:off x="7322604" y="284986"/>
            <a:ext cx="1821397" cy="767795"/>
          </a:xfrm>
          <a:prstGeom prst="rect">
            <a:avLst/>
          </a:prstGeom>
          <a:solidFill>
            <a:srgbClr val="F4F4F4"/>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828" name="Google Shape;1828;p62"/>
          <p:cNvSpPr txBox="1"/>
          <p:nvPr/>
        </p:nvSpPr>
        <p:spPr>
          <a:xfrm>
            <a:off x="7678543" y="400051"/>
            <a:ext cx="1465457" cy="174054"/>
          </a:xfrm>
          <a:prstGeom prst="rect">
            <a:avLst/>
          </a:prstGeom>
          <a:noFill/>
          <a:ln>
            <a:noFill/>
          </a:ln>
        </p:spPr>
        <p:txBody>
          <a:bodyPr spcFirstLastPara="1" wrap="square" lIns="68569" tIns="34275" rIns="68569" bIns="34275" anchor="t" anchorCtr="0">
            <a:noAutofit/>
          </a:bodyPr>
          <a:lstStyle/>
          <a:p>
            <a:pPr algn="r">
              <a:spcBef>
                <a:spcPts val="0"/>
              </a:spcBef>
              <a:spcAft>
                <a:spcPts val="0"/>
              </a:spcAft>
              <a:buClr>
                <a:srgbClr val="20425A"/>
              </a:buClr>
              <a:buSzPts val="1400"/>
            </a:pPr>
            <a:r>
              <a:rPr lang="en-US" sz="1050">
                <a:solidFill>
                  <a:srgbClr val="20425A"/>
                </a:solidFill>
                <a:latin typeface="Calibri"/>
                <a:ea typeface="Calibri"/>
                <a:cs typeface="Calibri"/>
                <a:sym typeface="Calibri"/>
              </a:rPr>
              <a:t>Myth #4</a:t>
            </a:r>
            <a:endParaRPr sz="1500" b="1">
              <a:solidFill>
                <a:srgbClr val="20425A"/>
              </a:solidFill>
              <a:latin typeface="Calibri"/>
              <a:ea typeface="Calibri"/>
              <a:cs typeface="Calibri"/>
              <a:sym typeface="Calibri"/>
            </a:endParaRPr>
          </a:p>
        </p:txBody>
      </p:sp>
      <p:sp>
        <p:nvSpPr>
          <p:cNvPr id="1829" name="Google Shape;1829;p62"/>
          <p:cNvSpPr txBox="1"/>
          <p:nvPr/>
        </p:nvSpPr>
        <p:spPr>
          <a:xfrm>
            <a:off x="7322604" y="581842"/>
            <a:ext cx="1821397" cy="285882"/>
          </a:xfrm>
          <a:prstGeom prst="rect">
            <a:avLst/>
          </a:prstGeom>
          <a:noFill/>
          <a:ln>
            <a:noFill/>
          </a:ln>
        </p:spPr>
        <p:txBody>
          <a:bodyPr spcFirstLastPara="1" wrap="square" lIns="68569" tIns="34275" rIns="68569" bIns="34275" anchor="t" anchorCtr="0">
            <a:noAutofit/>
          </a:bodyPr>
          <a:lstStyle/>
          <a:p>
            <a:pPr algn="r">
              <a:lnSpc>
                <a:spcPct val="90000"/>
              </a:lnSpc>
              <a:spcBef>
                <a:spcPts val="0"/>
              </a:spcBef>
              <a:spcAft>
                <a:spcPts val="0"/>
              </a:spcAft>
              <a:buClr>
                <a:srgbClr val="20425A"/>
              </a:buClr>
              <a:buSzPts val="1600"/>
            </a:pPr>
            <a:r>
              <a:rPr lang="en-US" sz="1200" b="1">
                <a:solidFill>
                  <a:srgbClr val="20425A"/>
                </a:solidFill>
                <a:latin typeface="Calibri"/>
                <a:ea typeface="Calibri"/>
                <a:cs typeface="Calibri"/>
                <a:sym typeface="Calibri"/>
              </a:rPr>
              <a:t>“It Takes Too Much Time”</a:t>
            </a:r>
            <a:endParaRPr sz="1050">
              <a:solidFill>
                <a:srgbClr val="000000"/>
              </a:solidFill>
              <a:latin typeface="Arial"/>
              <a:ea typeface="Arial"/>
              <a:cs typeface="Arial"/>
              <a:sym typeface="Arial"/>
            </a:endParaRPr>
          </a:p>
        </p:txBody>
      </p:sp>
      <p:pic>
        <p:nvPicPr>
          <p:cNvPr id="1830" name="Google Shape;1830;p62"/>
          <p:cNvPicPr preferRelativeResize="0"/>
          <p:nvPr/>
        </p:nvPicPr>
        <p:blipFill rotWithShape="1">
          <a:blip r:embed="rId3">
            <a:alphaModFix/>
          </a:blip>
          <a:srcRect/>
          <a:stretch/>
        </p:blipFill>
        <p:spPr>
          <a:xfrm>
            <a:off x="4976502" y="1677025"/>
            <a:ext cx="1508891" cy="1471481"/>
          </a:xfrm>
          <a:prstGeom prst="rect">
            <a:avLst/>
          </a:prstGeom>
          <a:noFill/>
          <a:ln>
            <a:noFill/>
          </a:ln>
        </p:spPr>
      </p:pic>
      <p:pic>
        <p:nvPicPr>
          <p:cNvPr id="1831" name="Google Shape;1831;p62"/>
          <p:cNvPicPr preferRelativeResize="0"/>
          <p:nvPr/>
        </p:nvPicPr>
        <p:blipFill rotWithShape="1">
          <a:blip r:embed="rId4">
            <a:alphaModFix/>
          </a:blip>
          <a:srcRect/>
          <a:stretch/>
        </p:blipFill>
        <p:spPr>
          <a:xfrm>
            <a:off x="6889896" y="1760058"/>
            <a:ext cx="1805098" cy="1305418"/>
          </a:xfrm>
          <a:prstGeom prst="rect">
            <a:avLst/>
          </a:prstGeom>
          <a:noFill/>
          <a:ln>
            <a:noFill/>
          </a:ln>
        </p:spPr>
      </p:pic>
      <p:pic>
        <p:nvPicPr>
          <p:cNvPr id="1832" name="Google Shape;1832;p62"/>
          <p:cNvPicPr preferRelativeResize="0"/>
          <p:nvPr/>
        </p:nvPicPr>
        <p:blipFill rotWithShape="1">
          <a:blip r:embed="rId5">
            <a:alphaModFix/>
          </a:blip>
          <a:srcRect/>
          <a:stretch/>
        </p:blipFill>
        <p:spPr>
          <a:xfrm>
            <a:off x="4773903" y="3394033"/>
            <a:ext cx="4162119" cy="106466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63"/>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OMOP Evolves to Meet Analytical Needs</a:t>
            </a:r>
            <a:endParaRPr/>
          </a:p>
        </p:txBody>
      </p:sp>
      <p:sp>
        <p:nvSpPr>
          <p:cNvPr id="1838" name="Google Shape;1838;p63"/>
          <p:cNvSpPr txBox="1"/>
          <p:nvPr/>
        </p:nvSpPr>
        <p:spPr>
          <a:xfrm>
            <a:off x="318652" y="1552049"/>
            <a:ext cx="4106434" cy="1090887"/>
          </a:xfrm>
          <a:prstGeom prst="rect">
            <a:avLst/>
          </a:prstGeom>
          <a:noFill/>
          <a:ln>
            <a:noFill/>
          </a:ln>
        </p:spPr>
        <p:txBody>
          <a:bodyPr spcFirstLastPara="1" wrap="square" lIns="68569" tIns="34275" rIns="68569" bIns="34275" anchor="t" anchorCtr="0">
            <a:normAutofit/>
          </a:bodyPr>
          <a:lstStyle/>
          <a:p>
            <a:pPr>
              <a:spcBef>
                <a:spcPts val="0"/>
              </a:spcBef>
              <a:spcAft>
                <a:spcPts val="0"/>
              </a:spcAft>
              <a:buClr>
                <a:srgbClr val="20425A"/>
              </a:buClr>
              <a:buSzPts val="2000"/>
            </a:pPr>
            <a:r>
              <a:rPr lang="en-US" sz="1500">
                <a:solidFill>
                  <a:srgbClr val="20425A"/>
                </a:solidFill>
                <a:latin typeface="Calibri"/>
                <a:ea typeface="Calibri"/>
                <a:cs typeface="Calibri"/>
                <a:sym typeface="Calibri"/>
              </a:rPr>
              <a:t>OMOP is not good enough for my analytical use case </a:t>
            </a:r>
            <a:r>
              <a:rPr lang="en-US" sz="1500" b="1" u="sng">
                <a:solidFill>
                  <a:srgbClr val="20425A"/>
                </a:solidFill>
                <a:latin typeface="Calibri"/>
                <a:ea typeface="Calibri"/>
                <a:cs typeface="Calibri"/>
                <a:sym typeface="Calibri"/>
              </a:rPr>
              <a:t>or</a:t>
            </a:r>
            <a:r>
              <a:rPr lang="en-US" sz="1500">
                <a:solidFill>
                  <a:srgbClr val="20425A"/>
                </a:solidFill>
                <a:latin typeface="Calibri"/>
                <a:ea typeface="Calibri"/>
                <a:cs typeface="Calibri"/>
                <a:sym typeface="Calibri"/>
              </a:rPr>
              <a:t> covers the therapeutic area that I want to study. </a:t>
            </a:r>
            <a:endParaRPr sz="1050">
              <a:solidFill>
                <a:srgbClr val="000000"/>
              </a:solidFill>
              <a:latin typeface="Arial"/>
              <a:ea typeface="Arial"/>
              <a:cs typeface="Arial"/>
              <a:sym typeface="Arial"/>
            </a:endParaRPr>
          </a:p>
        </p:txBody>
      </p:sp>
      <p:sp>
        <p:nvSpPr>
          <p:cNvPr id="1839" name="Google Shape;1839;p63"/>
          <p:cNvSpPr txBox="1"/>
          <p:nvPr/>
        </p:nvSpPr>
        <p:spPr>
          <a:xfrm>
            <a:off x="4829589" y="1576112"/>
            <a:ext cx="4106434" cy="746403"/>
          </a:xfrm>
          <a:prstGeom prst="rect">
            <a:avLst/>
          </a:prstGeom>
          <a:noFill/>
          <a:ln>
            <a:noFill/>
          </a:ln>
        </p:spPr>
        <p:txBody>
          <a:bodyPr spcFirstLastPara="1" wrap="square" lIns="68569" tIns="34275" rIns="68569" bIns="34275" anchor="t" anchorCtr="0">
            <a:noAutofit/>
          </a:bodyPr>
          <a:lstStyle/>
          <a:p>
            <a:pPr marL="172641" indent="-96441">
              <a:spcBef>
                <a:spcPts val="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p:txBody>
      </p:sp>
      <p:sp>
        <p:nvSpPr>
          <p:cNvPr id="1840" name="Google Shape;1840;p63"/>
          <p:cNvSpPr txBox="1"/>
          <p:nvPr/>
        </p:nvSpPr>
        <p:spPr>
          <a:xfrm>
            <a:off x="318652" y="3221431"/>
            <a:ext cx="4106434" cy="1544185"/>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It’s true, OMOP was not built for every use case, but it has evolved over the years to support a variety of analytic needs.</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If you have a use case, bring it up on the CDM working group. If there’s enough of a common need, OMOP will evolve to support additional use cases.</a:t>
            </a:r>
            <a:endParaRPr sz="1050">
              <a:solidFill>
                <a:srgbClr val="000000"/>
              </a:solidFill>
              <a:latin typeface="Arial"/>
              <a:ea typeface="Arial"/>
              <a:cs typeface="Arial"/>
              <a:sym typeface="Arial"/>
            </a:endParaRPr>
          </a:p>
        </p:txBody>
      </p:sp>
      <p:sp>
        <p:nvSpPr>
          <p:cNvPr id="1841" name="Google Shape;1841;p63"/>
          <p:cNvSpPr txBox="1"/>
          <p:nvPr/>
        </p:nvSpPr>
        <p:spPr>
          <a:xfrm>
            <a:off x="318652" y="2752544"/>
            <a:ext cx="38321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rgbClr val="1DABFF"/>
              </a:buClr>
              <a:buSzPts val="2800"/>
            </a:pPr>
            <a:r>
              <a:rPr lang="en-US" sz="2100" b="1">
                <a:solidFill>
                  <a:srgbClr val="1DABFF"/>
                </a:solidFill>
                <a:latin typeface="Calibri"/>
                <a:ea typeface="Calibri"/>
                <a:cs typeface="Calibri"/>
                <a:sym typeface="Calibri"/>
              </a:rPr>
              <a:t>Truth</a:t>
            </a:r>
            <a:endParaRPr sz="1050">
              <a:solidFill>
                <a:srgbClr val="000000"/>
              </a:solidFill>
              <a:latin typeface="Arial"/>
              <a:ea typeface="Arial"/>
              <a:cs typeface="Arial"/>
              <a:sym typeface="Arial"/>
            </a:endParaRPr>
          </a:p>
        </p:txBody>
      </p:sp>
      <p:sp>
        <p:nvSpPr>
          <p:cNvPr id="1842" name="Google Shape;1842;p63"/>
          <p:cNvSpPr txBox="1"/>
          <p:nvPr/>
        </p:nvSpPr>
        <p:spPr>
          <a:xfrm>
            <a:off x="318652" y="1124294"/>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chemeClr val="accent2"/>
              </a:buClr>
              <a:buSzPts val="2800"/>
            </a:pPr>
            <a:r>
              <a:rPr lang="en-US" sz="2100" b="1">
                <a:solidFill>
                  <a:schemeClr val="accent2"/>
                </a:solidFill>
                <a:latin typeface="Calibri"/>
                <a:ea typeface="Calibri"/>
                <a:cs typeface="Calibri"/>
                <a:sym typeface="Calibri"/>
              </a:rPr>
              <a:t>Myth</a:t>
            </a:r>
            <a:endParaRPr sz="1050">
              <a:solidFill>
                <a:srgbClr val="000000"/>
              </a:solidFill>
              <a:latin typeface="Arial"/>
              <a:ea typeface="Arial"/>
              <a:cs typeface="Arial"/>
              <a:sym typeface="Arial"/>
            </a:endParaRPr>
          </a:p>
        </p:txBody>
      </p:sp>
      <p:sp>
        <p:nvSpPr>
          <p:cNvPr id="1843" name="Google Shape;1843;p63"/>
          <p:cNvSpPr txBox="1"/>
          <p:nvPr/>
        </p:nvSpPr>
        <p:spPr>
          <a:xfrm>
            <a:off x="4829589" y="1124294"/>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Examples</a:t>
            </a:r>
            <a:endParaRPr sz="1050">
              <a:solidFill>
                <a:srgbClr val="000000"/>
              </a:solidFill>
              <a:latin typeface="Arial"/>
              <a:ea typeface="Arial"/>
              <a:cs typeface="Arial"/>
              <a:sym typeface="Arial"/>
            </a:endParaRPr>
          </a:p>
        </p:txBody>
      </p:sp>
      <p:cxnSp>
        <p:nvCxnSpPr>
          <p:cNvPr id="1844" name="Google Shape;1844;p63"/>
          <p:cNvCxnSpPr/>
          <p:nvPr/>
        </p:nvCxnSpPr>
        <p:spPr>
          <a:xfrm>
            <a:off x="318653" y="1466634"/>
            <a:ext cx="4253346" cy="0"/>
          </a:xfrm>
          <a:prstGeom prst="straightConnector1">
            <a:avLst/>
          </a:prstGeom>
          <a:noFill/>
          <a:ln w="76200" cap="rnd" cmpd="sng">
            <a:solidFill>
              <a:schemeClr val="accent2"/>
            </a:solidFill>
            <a:prstDash val="solid"/>
            <a:round/>
            <a:headEnd type="none" w="sm" len="sm"/>
            <a:tailEnd type="none" w="sm" len="sm"/>
          </a:ln>
        </p:spPr>
      </p:cxnSp>
      <p:cxnSp>
        <p:nvCxnSpPr>
          <p:cNvPr id="1845" name="Google Shape;1845;p63"/>
          <p:cNvCxnSpPr/>
          <p:nvPr/>
        </p:nvCxnSpPr>
        <p:spPr>
          <a:xfrm>
            <a:off x="318653" y="3107939"/>
            <a:ext cx="4253346" cy="0"/>
          </a:xfrm>
          <a:prstGeom prst="straightConnector1">
            <a:avLst/>
          </a:prstGeom>
          <a:noFill/>
          <a:ln w="76200" cap="rnd" cmpd="sng">
            <a:solidFill>
              <a:srgbClr val="1DABFF"/>
            </a:solidFill>
            <a:prstDash val="solid"/>
            <a:round/>
            <a:headEnd type="none" w="sm" len="sm"/>
            <a:tailEnd type="none" w="sm" len="sm"/>
          </a:ln>
        </p:spPr>
      </p:cxnSp>
      <p:cxnSp>
        <p:nvCxnSpPr>
          <p:cNvPr id="1846" name="Google Shape;1846;p63"/>
          <p:cNvCxnSpPr/>
          <p:nvPr/>
        </p:nvCxnSpPr>
        <p:spPr>
          <a:xfrm>
            <a:off x="4847779" y="1468955"/>
            <a:ext cx="4035474" cy="0"/>
          </a:xfrm>
          <a:prstGeom prst="straightConnector1">
            <a:avLst/>
          </a:prstGeom>
          <a:noFill/>
          <a:ln w="76200" cap="rnd" cmpd="sng">
            <a:solidFill>
              <a:schemeClr val="accent6"/>
            </a:solidFill>
            <a:prstDash val="solid"/>
            <a:round/>
            <a:headEnd type="none" w="sm" len="sm"/>
            <a:tailEnd type="none" w="sm" len="sm"/>
          </a:ln>
        </p:spPr>
      </p:cxnSp>
      <p:sp>
        <p:nvSpPr>
          <p:cNvPr id="1847" name="Google Shape;1847;p63"/>
          <p:cNvSpPr/>
          <p:nvPr/>
        </p:nvSpPr>
        <p:spPr>
          <a:xfrm>
            <a:off x="7437120" y="284986"/>
            <a:ext cx="1706880" cy="767795"/>
          </a:xfrm>
          <a:prstGeom prst="rect">
            <a:avLst/>
          </a:prstGeom>
          <a:solidFill>
            <a:srgbClr val="F4F4F4"/>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848" name="Google Shape;1848;p63"/>
          <p:cNvSpPr txBox="1"/>
          <p:nvPr/>
        </p:nvSpPr>
        <p:spPr>
          <a:xfrm>
            <a:off x="7496448" y="400051"/>
            <a:ext cx="1465457" cy="174054"/>
          </a:xfrm>
          <a:prstGeom prst="rect">
            <a:avLst/>
          </a:prstGeom>
          <a:noFill/>
          <a:ln>
            <a:noFill/>
          </a:ln>
        </p:spPr>
        <p:txBody>
          <a:bodyPr spcFirstLastPara="1" wrap="square" lIns="68569" tIns="34275" rIns="68569" bIns="34275" anchor="t" anchorCtr="0">
            <a:noAutofit/>
          </a:bodyPr>
          <a:lstStyle/>
          <a:p>
            <a:pPr algn="r">
              <a:spcBef>
                <a:spcPts val="0"/>
              </a:spcBef>
              <a:spcAft>
                <a:spcPts val="0"/>
              </a:spcAft>
              <a:buClr>
                <a:srgbClr val="20425A"/>
              </a:buClr>
              <a:buSzPts val="1400"/>
            </a:pPr>
            <a:r>
              <a:rPr lang="en-US" sz="1050">
                <a:solidFill>
                  <a:srgbClr val="20425A"/>
                </a:solidFill>
                <a:latin typeface="Calibri"/>
                <a:ea typeface="Calibri"/>
                <a:cs typeface="Calibri"/>
                <a:sym typeface="Calibri"/>
              </a:rPr>
              <a:t>Myth #5</a:t>
            </a:r>
            <a:endParaRPr sz="1500" b="1">
              <a:solidFill>
                <a:srgbClr val="20425A"/>
              </a:solidFill>
              <a:latin typeface="Calibri"/>
              <a:ea typeface="Calibri"/>
              <a:cs typeface="Calibri"/>
              <a:sym typeface="Calibri"/>
            </a:endParaRPr>
          </a:p>
        </p:txBody>
      </p:sp>
      <p:sp>
        <p:nvSpPr>
          <p:cNvPr id="1849" name="Google Shape;1849;p63"/>
          <p:cNvSpPr txBox="1"/>
          <p:nvPr/>
        </p:nvSpPr>
        <p:spPr>
          <a:xfrm>
            <a:off x="7333609" y="619774"/>
            <a:ext cx="1628296" cy="285882"/>
          </a:xfrm>
          <a:prstGeom prst="rect">
            <a:avLst/>
          </a:prstGeom>
          <a:noFill/>
          <a:ln>
            <a:noFill/>
          </a:ln>
        </p:spPr>
        <p:txBody>
          <a:bodyPr spcFirstLastPara="1" wrap="square" lIns="68569" tIns="34275" rIns="68569" bIns="34275" anchor="t" anchorCtr="0">
            <a:noAutofit/>
          </a:bodyPr>
          <a:lstStyle/>
          <a:p>
            <a:pPr algn="r">
              <a:lnSpc>
                <a:spcPct val="90000"/>
              </a:lnSpc>
              <a:spcBef>
                <a:spcPts val="0"/>
              </a:spcBef>
              <a:spcAft>
                <a:spcPts val="0"/>
              </a:spcAft>
              <a:buClr>
                <a:srgbClr val="20425A"/>
              </a:buClr>
              <a:buSzPts val="1600"/>
            </a:pPr>
            <a:r>
              <a:rPr lang="en-US" sz="1200" b="1">
                <a:solidFill>
                  <a:srgbClr val="20425A"/>
                </a:solidFill>
                <a:latin typeface="Calibri"/>
                <a:ea typeface="Calibri"/>
                <a:cs typeface="Calibri"/>
                <a:sym typeface="Calibri"/>
              </a:rPr>
              <a:t>“You Don’t Have My Use Case in OMOP” </a:t>
            </a:r>
            <a:endParaRPr sz="1050">
              <a:solidFill>
                <a:srgbClr val="000000"/>
              </a:solidFill>
              <a:latin typeface="Arial"/>
              <a:ea typeface="Arial"/>
              <a:cs typeface="Arial"/>
              <a:sym typeface="Arial"/>
            </a:endParaRPr>
          </a:p>
        </p:txBody>
      </p:sp>
      <p:pic>
        <p:nvPicPr>
          <p:cNvPr id="1850" name="Google Shape;1850;p63"/>
          <p:cNvPicPr preferRelativeResize="0"/>
          <p:nvPr/>
        </p:nvPicPr>
        <p:blipFill rotWithShape="1">
          <a:blip r:embed="rId3">
            <a:alphaModFix/>
          </a:blip>
          <a:srcRect/>
          <a:stretch/>
        </p:blipFill>
        <p:spPr>
          <a:xfrm>
            <a:off x="4765192" y="1617754"/>
            <a:ext cx="2027739" cy="1553848"/>
          </a:xfrm>
          <a:prstGeom prst="rect">
            <a:avLst/>
          </a:prstGeom>
          <a:noFill/>
          <a:ln>
            <a:noFill/>
          </a:ln>
        </p:spPr>
      </p:pic>
      <p:pic>
        <p:nvPicPr>
          <p:cNvPr id="1851" name="Google Shape;1851;p63"/>
          <p:cNvPicPr preferRelativeResize="0"/>
          <p:nvPr/>
        </p:nvPicPr>
        <p:blipFill rotWithShape="1">
          <a:blip r:embed="rId4">
            <a:alphaModFix/>
          </a:blip>
          <a:srcRect/>
          <a:stretch/>
        </p:blipFill>
        <p:spPr>
          <a:xfrm>
            <a:off x="6842232" y="1576112"/>
            <a:ext cx="2170636" cy="1679659"/>
          </a:xfrm>
          <a:prstGeom prst="rect">
            <a:avLst/>
          </a:prstGeom>
          <a:noFill/>
          <a:ln>
            <a:noFill/>
          </a:ln>
        </p:spPr>
      </p:pic>
      <p:pic>
        <p:nvPicPr>
          <p:cNvPr id="1852" name="Google Shape;1852;p63"/>
          <p:cNvPicPr preferRelativeResize="0"/>
          <p:nvPr/>
        </p:nvPicPr>
        <p:blipFill rotWithShape="1">
          <a:blip r:embed="rId5">
            <a:alphaModFix/>
          </a:blip>
          <a:srcRect/>
          <a:stretch/>
        </p:blipFill>
        <p:spPr>
          <a:xfrm>
            <a:off x="4832446" y="3365609"/>
            <a:ext cx="1876644" cy="1323020"/>
          </a:xfrm>
          <a:prstGeom prst="rect">
            <a:avLst/>
          </a:prstGeom>
          <a:noFill/>
          <a:ln>
            <a:noFill/>
          </a:ln>
        </p:spPr>
      </p:pic>
      <p:pic>
        <p:nvPicPr>
          <p:cNvPr id="1853" name="Google Shape;1853;p63"/>
          <p:cNvPicPr preferRelativeResize="0"/>
          <p:nvPr/>
        </p:nvPicPr>
        <p:blipFill rotWithShape="1">
          <a:blip r:embed="rId6">
            <a:alphaModFix/>
          </a:blip>
          <a:srcRect/>
          <a:stretch/>
        </p:blipFill>
        <p:spPr>
          <a:xfrm>
            <a:off x="6886194" y="3394653"/>
            <a:ext cx="2049829" cy="127475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64"/>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OMOP Oncology Extension</a:t>
            </a:r>
            <a:endParaRPr/>
          </a:p>
        </p:txBody>
      </p:sp>
      <p:sp>
        <p:nvSpPr>
          <p:cNvPr id="1859" name="Google Shape;1859;p64"/>
          <p:cNvSpPr txBox="1"/>
          <p:nvPr/>
        </p:nvSpPr>
        <p:spPr>
          <a:xfrm>
            <a:off x="318652" y="1552049"/>
            <a:ext cx="4106434" cy="1090887"/>
          </a:xfrm>
          <a:prstGeom prst="rect">
            <a:avLst/>
          </a:prstGeom>
          <a:noFill/>
          <a:ln>
            <a:noFill/>
          </a:ln>
        </p:spPr>
        <p:txBody>
          <a:bodyPr spcFirstLastPara="1" wrap="square" lIns="68569" tIns="34275" rIns="68569" bIns="34275" anchor="t" anchorCtr="0">
            <a:normAutofit/>
          </a:bodyPr>
          <a:lstStyle/>
          <a:p>
            <a:pPr>
              <a:spcBef>
                <a:spcPts val="0"/>
              </a:spcBef>
              <a:spcAft>
                <a:spcPts val="0"/>
              </a:spcAft>
              <a:buClr>
                <a:srgbClr val="20425A"/>
              </a:buClr>
              <a:buSzPts val="2000"/>
            </a:pPr>
            <a:r>
              <a:rPr lang="en-US" sz="1500">
                <a:solidFill>
                  <a:srgbClr val="20425A"/>
                </a:solidFill>
                <a:latin typeface="Calibri"/>
                <a:ea typeface="Calibri"/>
                <a:cs typeface="Calibri"/>
                <a:sym typeface="Calibri"/>
              </a:rPr>
              <a:t>OMOP cannot support oncology data.</a:t>
            </a:r>
            <a:endParaRPr sz="1050">
              <a:solidFill>
                <a:srgbClr val="000000"/>
              </a:solidFill>
              <a:latin typeface="Arial"/>
              <a:ea typeface="Arial"/>
              <a:cs typeface="Arial"/>
              <a:sym typeface="Arial"/>
            </a:endParaRPr>
          </a:p>
        </p:txBody>
      </p:sp>
      <p:sp>
        <p:nvSpPr>
          <p:cNvPr id="1860" name="Google Shape;1860;p64"/>
          <p:cNvSpPr txBox="1"/>
          <p:nvPr/>
        </p:nvSpPr>
        <p:spPr>
          <a:xfrm>
            <a:off x="4829589" y="1576112"/>
            <a:ext cx="4106434" cy="746403"/>
          </a:xfrm>
          <a:prstGeom prst="rect">
            <a:avLst/>
          </a:prstGeom>
          <a:noFill/>
          <a:ln>
            <a:noFill/>
          </a:ln>
        </p:spPr>
        <p:txBody>
          <a:bodyPr spcFirstLastPara="1" wrap="square" lIns="68569" tIns="34275" rIns="68569" bIns="34275" anchor="t" anchorCtr="0">
            <a:noAutofit/>
          </a:bodyPr>
          <a:lstStyle/>
          <a:p>
            <a:pPr marL="172641" indent="-96441">
              <a:spcBef>
                <a:spcPts val="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p:txBody>
      </p:sp>
      <p:sp>
        <p:nvSpPr>
          <p:cNvPr id="1861" name="Google Shape;1861;p64"/>
          <p:cNvSpPr txBox="1"/>
          <p:nvPr/>
        </p:nvSpPr>
        <p:spPr>
          <a:xfrm>
            <a:off x="318652" y="3221431"/>
            <a:ext cx="4106434" cy="1544185"/>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OMOP Oncology experts created an Oncology working group.</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The Oncology working group designed an Oncology extension to house oncology-specific information in the OMOP CDM.</a:t>
            </a:r>
            <a:endParaRPr sz="1050">
              <a:solidFill>
                <a:srgbClr val="000000"/>
              </a:solidFill>
              <a:latin typeface="Arial"/>
              <a:ea typeface="Arial"/>
              <a:cs typeface="Arial"/>
              <a:sym typeface="Arial"/>
            </a:endParaRPr>
          </a:p>
        </p:txBody>
      </p:sp>
      <p:sp>
        <p:nvSpPr>
          <p:cNvPr id="1862" name="Google Shape;1862;p64"/>
          <p:cNvSpPr txBox="1"/>
          <p:nvPr/>
        </p:nvSpPr>
        <p:spPr>
          <a:xfrm>
            <a:off x="318652" y="2759763"/>
            <a:ext cx="38321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rgbClr val="1DABFF"/>
              </a:buClr>
              <a:buSzPts val="2800"/>
            </a:pPr>
            <a:r>
              <a:rPr lang="en-US" sz="2100" b="1">
                <a:solidFill>
                  <a:srgbClr val="1DABFF"/>
                </a:solidFill>
                <a:latin typeface="Calibri"/>
                <a:ea typeface="Calibri"/>
                <a:cs typeface="Calibri"/>
                <a:sym typeface="Calibri"/>
              </a:rPr>
              <a:t>Truth</a:t>
            </a:r>
            <a:endParaRPr sz="1050">
              <a:solidFill>
                <a:srgbClr val="000000"/>
              </a:solidFill>
              <a:latin typeface="Arial"/>
              <a:ea typeface="Arial"/>
              <a:cs typeface="Arial"/>
              <a:sym typeface="Arial"/>
            </a:endParaRPr>
          </a:p>
        </p:txBody>
      </p:sp>
      <p:sp>
        <p:nvSpPr>
          <p:cNvPr id="1863" name="Google Shape;1863;p64"/>
          <p:cNvSpPr txBox="1"/>
          <p:nvPr/>
        </p:nvSpPr>
        <p:spPr>
          <a:xfrm>
            <a:off x="318652" y="1109857"/>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chemeClr val="accent2"/>
              </a:buClr>
              <a:buSzPts val="2800"/>
            </a:pPr>
            <a:r>
              <a:rPr lang="en-US" sz="2100" b="1">
                <a:solidFill>
                  <a:schemeClr val="accent2"/>
                </a:solidFill>
                <a:latin typeface="Calibri"/>
                <a:ea typeface="Calibri"/>
                <a:cs typeface="Calibri"/>
                <a:sym typeface="Calibri"/>
              </a:rPr>
              <a:t>Myth</a:t>
            </a:r>
            <a:endParaRPr sz="1050">
              <a:solidFill>
                <a:srgbClr val="000000"/>
              </a:solidFill>
              <a:latin typeface="Arial"/>
              <a:ea typeface="Arial"/>
              <a:cs typeface="Arial"/>
              <a:sym typeface="Arial"/>
            </a:endParaRPr>
          </a:p>
        </p:txBody>
      </p:sp>
      <p:sp>
        <p:nvSpPr>
          <p:cNvPr id="1864" name="Google Shape;1864;p64"/>
          <p:cNvSpPr txBox="1"/>
          <p:nvPr/>
        </p:nvSpPr>
        <p:spPr>
          <a:xfrm>
            <a:off x="4829589" y="1109857"/>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Examples</a:t>
            </a:r>
            <a:endParaRPr sz="1050">
              <a:solidFill>
                <a:srgbClr val="000000"/>
              </a:solidFill>
              <a:latin typeface="Arial"/>
              <a:ea typeface="Arial"/>
              <a:cs typeface="Arial"/>
              <a:sym typeface="Arial"/>
            </a:endParaRPr>
          </a:p>
        </p:txBody>
      </p:sp>
      <p:cxnSp>
        <p:nvCxnSpPr>
          <p:cNvPr id="1865" name="Google Shape;1865;p64"/>
          <p:cNvCxnSpPr/>
          <p:nvPr/>
        </p:nvCxnSpPr>
        <p:spPr>
          <a:xfrm>
            <a:off x="318653" y="1466634"/>
            <a:ext cx="4253346" cy="0"/>
          </a:xfrm>
          <a:prstGeom prst="straightConnector1">
            <a:avLst/>
          </a:prstGeom>
          <a:noFill/>
          <a:ln w="76200" cap="rnd" cmpd="sng">
            <a:solidFill>
              <a:schemeClr val="accent2"/>
            </a:solidFill>
            <a:prstDash val="solid"/>
            <a:round/>
            <a:headEnd type="none" w="sm" len="sm"/>
            <a:tailEnd type="none" w="sm" len="sm"/>
          </a:ln>
        </p:spPr>
      </p:cxnSp>
      <p:cxnSp>
        <p:nvCxnSpPr>
          <p:cNvPr id="1866" name="Google Shape;1866;p64"/>
          <p:cNvCxnSpPr/>
          <p:nvPr/>
        </p:nvCxnSpPr>
        <p:spPr>
          <a:xfrm>
            <a:off x="318653" y="3107939"/>
            <a:ext cx="4253346" cy="0"/>
          </a:xfrm>
          <a:prstGeom prst="straightConnector1">
            <a:avLst/>
          </a:prstGeom>
          <a:noFill/>
          <a:ln w="76200" cap="rnd" cmpd="sng">
            <a:solidFill>
              <a:srgbClr val="1DABFF"/>
            </a:solidFill>
            <a:prstDash val="solid"/>
            <a:round/>
            <a:headEnd type="none" w="sm" len="sm"/>
            <a:tailEnd type="none" w="sm" len="sm"/>
          </a:ln>
        </p:spPr>
      </p:cxnSp>
      <p:cxnSp>
        <p:nvCxnSpPr>
          <p:cNvPr id="1867" name="Google Shape;1867;p64"/>
          <p:cNvCxnSpPr/>
          <p:nvPr/>
        </p:nvCxnSpPr>
        <p:spPr>
          <a:xfrm>
            <a:off x="4847779" y="1468955"/>
            <a:ext cx="4035474" cy="0"/>
          </a:xfrm>
          <a:prstGeom prst="straightConnector1">
            <a:avLst/>
          </a:prstGeom>
          <a:noFill/>
          <a:ln w="76200" cap="rnd" cmpd="sng">
            <a:solidFill>
              <a:schemeClr val="accent6"/>
            </a:solidFill>
            <a:prstDash val="solid"/>
            <a:round/>
            <a:headEnd type="none" w="sm" len="sm"/>
            <a:tailEnd type="none" w="sm" len="sm"/>
          </a:ln>
        </p:spPr>
      </p:cxnSp>
      <p:sp>
        <p:nvSpPr>
          <p:cNvPr id="1868" name="Google Shape;1868;p64"/>
          <p:cNvSpPr/>
          <p:nvPr/>
        </p:nvSpPr>
        <p:spPr>
          <a:xfrm>
            <a:off x="7322604" y="284986"/>
            <a:ext cx="1821397" cy="767795"/>
          </a:xfrm>
          <a:prstGeom prst="rect">
            <a:avLst/>
          </a:prstGeom>
          <a:solidFill>
            <a:srgbClr val="F4F4F4"/>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869" name="Google Shape;1869;p64"/>
          <p:cNvSpPr txBox="1"/>
          <p:nvPr/>
        </p:nvSpPr>
        <p:spPr>
          <a:xfrm>
            <a:off x="7490112" y="400051"/>
            <a:ext cx="1465457" cy="174054"/>
          </a:xfrm>
          <a:prstGeom prst="rect">
            <a:avLst/>
          </a:prstGeom>
          <a:noFill/>
          <a:ln>
            <a:noFill/>
          </a:ln>
        </p:spPr>
        <p:txBody>
          <a:bodyPr spcFirstLastPara="1" wrap="square" lIns="68569" tIns="34275" rIns="68569" bIns="34275" anchor="t" anchorCtr="0">
            <a:noAutofit/>
          </a:bodyPr>
          <a:lstStyle/>
          <a:p>
            <a:pPr algn="r">
              <a:spcBef>
                <a:spcPts val="0"/>
              </a:spcBef>
              <a:spcAft>
                <a:spcPts val="0"/>
              </a:spcAft>
              <a:buClr>
                <a:srgbClr val="20425A"/>
              </a:buClr>
              <a:buSzPts val="1400"/>
            </a:pPr>
            <a:r>
              <a:rPr lang="en-US" sz="1050">
                <a:solidFill>
                  <a:srgbClr val="20425A"/>
                </a:solidFill>
                <a:latin typeface="Calibri"/>
                <a:ea typeface="Calibri"/>
                <a:cs typeface="Calibri"/>
                <a:sym typeface="Calibri"/>
              </a:rPr>
              <a:t>Myth #5</a:t>
            </a:r>
            <a:endParaRPr sz="1500" b="1">
              <a:solidFill>
                <a:srgbClr val="20425A"/>
              </a:solidFill>
              <a:latin typeface="Calibri"/>
              <a:ea typeface="Calibri"/>
              <a:cs typeface="Calibri"/>
              <a:sym typeface="Calibri"/>
            </a:endParaRPr>
          </a:p>
        </p:txBody>
      </p:sp>
      <p:sp>
        <p:nvSpPr>
          <p:cNvPr id="1870" name="Google Shape;1870;p64"/>
          <p:cNvSpPr txBox="1"/>
          <p:nvPr/>
        </p:nvSpPr>
        <p:spPr>
          <a:xfrm>
            <a:off x="7327273" y="604534"/>
            <a:ext cx="1628296" cy="285882"/>
          </a:xfrm>
          <a:prstGeom prst="rect">
            <a:avLst/>
          </a:prstGeom>
          <a:noFill/>
          <a:ln>
            <a:noFill/>
          </a:ln>
        </p:spPr>
        <p:txBody>
          <a:bodyPr spcFirstLastPara="1" wrap="square" lIns="68569" tIns="34275" rIns="68569" bIns="34275" anchor="t" anchorCtr="0">
            <a:noAutofit/>
          </a:bodyPr>
          <a:lstStyle/>
          <a:p>
            <a:pPr algn="r">
              <a:lnSpc>
                <a:spcPct val="90000"/>
              </a:lnSpc>
              <a:spcBef>
                <a:spcPts val="0"/>
              </a:spcBef>
              <a:spcAft>
                <a:spcPts val="0"/>
              </a:spcAft>
              <a:buClr>
                <a:srgbClr val="20425A"/>
              </a:buClr>
              <a:buSzPts val="1600"/>
            </a:pPr>
            <a:r>
              <a:rPr lang="en-US" sz="1200" b="1">
                <a:solidFill>
                  <a:srgbClr val="20425A"/>
                </a:solidFill>
                <a:latin typeface="Calibri"/>
                <a:ea typeface="Calibri"/>
                <a:cs typeface="Calibri"/>
                <a:sym typeface="Calibri"/>
              </a:rPr>
              <a:t>“You Don’t Have My Use Case in OMOP” </a:t>
            </a:r>
            <a:endParaRPr sz="1050">
              <a:solidFill>
                <a:srgbClr val="000000"/>
              </a:solidFill>
              <a:latin typeface="Arial"/>
              <a:ea typeface="Arial"/>
              <a:cs typeface="Arial"/>
              <a:sym typeface="Arial"/>
            </a:endParaRPr>
          </a:p>
        </p:txBody>
      </p:sp>
      <p:pic>
        <p:nvPicPr>
          <p:cNvPr id="1871" name="Google Shape;1871;p64"/>
          <p:cNvPicPr preferRelativeResize="0"/>
          <p:nvPr/>
        </p:nvPicPr>
        <p:blipFill rotWithShape="1">
          <a:blip r:embed="rId3">
            <a:alphaModFix/>
          </a:blip>
          <a:srcRect/>
          <a:stretch/>
        </p:blipFill>
        <p:spPr>
          <a:xfrm>
            <a:off x="4751527" y="1510312"/>
            <a:ext cx="2031137" cy="1724921"/>
          </a:xfrm>
          <a:prstGeom prst="rect">
            <a:avLst/>
          </a:prstGeom>
          <a:noFill/>
          <a:ln>
            <a:noFill/>
          </a:ln>
        </p:spPr>
      </p:pic>
      <p:pic>
        <p:nvPicPr>
          <p:cNvPr id="1872" name="Google Shape;1872;p64"/>
          <p:cNvPicPr preferRelativeResize="0"/>
          <p:nvPr/>
        </p:nvPicPr>
        <p:blipFill rotWithShape="1">
          <a:blip r:embed="rId4">
            <a:alphaModFix/>
          </a:blip>
          <a:srcRect/>
          <a:stretch/>
        </p:blipFill>
        <p:spPr>
          <a:xfrm>
            <a:off x="6503050" y="2845846"/>
            <a:ext cx="2583580" cy="2317736"/>
          </a:xfrm>
          <a:prstGeom prst="rect">
            <a:avLst/>
          </a:prstGeom>
          <a:noFill/>
          <a:ln>
            <a:noFill/>
          </a:ln>
        </p:spPr>
      </p:pic>
      <p:sp>
        <p:nvSpPr>
          <p:cNvPr id="1873" name="Google Shape;1873;p64"/>
          <p:cNvSpPr/>
          <p:nvPr/>
        </p:nvSpPr>
        <p:spPr>
          <a:xfrm rot="3006836">
            <a:off x="6225983" y="2866671"/>
            <a:ext cx="320040" cy="289847"/>
          </a:xfrm>
          <a:prstGeom prst="rightArrow">
            <a:avLst>
              <a:gd name="adj1" fmla="val 50000"/>
              <a:gd name="adj2" fmla="val 50000"/>
            </a:avLst>
          </a:prstGeom>
          <a:solidFill>
            <a:srgbClr val="1DABFF"/>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874" name="Google Shape;1874;p64"/>
          <p:cNvSpPr/>
          <p:nvPr/>
        </p:nvSpPr>
        <p:spPr>
          <a:xfrm>
            <a:off x="1350785" y="4488617"/>
            <a:ext cx="4740625" cy="300052"/>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2000"/>
            </a:pPr>
            <a:r>
              <a:rPr lang="en-US" sz="15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https://ohdsi.github.io/CommonDataModel/oncology.html</a:t>
            </a:r>
            <a:endParaRPr sz="1500">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65"/>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OMOP Vocabulary Hierarchy</a:t>
            </a:r>
            <a:endParaRPr/>
          </a:p>
        </p:txBody>
      </p:sp>
      <p:sp>
        <p:nvSpPr>
          <p:cNvPr id="1880" name="Google Shape;1880;p65"/>
          <p:cNvSpPr txBox="1"/>
          <p:nvPr/>
        </p:nvSpPr>
        <p:spPr>
          <a:xfrm>
            <a:off x="318652" y="1552049"/>
            <a:ext cx="4106434" cy="1090887"/>
          </a:xfrm>
          <a:prstGeom prst="rect">
            <a:avLst/>
          </a:prstGeom>
          <a:noFill/>
          <a:ln>
            <a:noFill/>
          </a:ln>
        </p:spPr>
        <p:txBody>
          <a:bodyPr spcFirstLastPara="1" wrap="square" lIns="68569" tIns="34275" rIns="68569" bIns="34275" anchor="t" anchorCtr="0">
            <a:normAutofit/>
          </a:bodyPr>
          <a:lstStyle/>
          <a:p>
            <a:pPr>
              <a:spcBef>
                <a:spcPts val="0"/>
              </a:spcBef>
              <a:spcAft>
                <a:spcPts val="0"/>
              </a:spcAft>
              <a:buClr>
                <a:srgbClr val="20425A"/>
              </a:buClr>
              <a:buSzPts val="2000"/>
            </a:pPr>
            <a:r>
              <a:rPr lang="en-US" sz="1500">
                <a:solidFill>
                  <a:srgbClr val="20425A"/>
                </a:solidFill>
                <a:latin typeface="Calibri"/>
                <a:ea typeface="Calibri"/>
                <a:cs typeface="Calibri"/>
                <a:sym typeface="Calibri"/>
              </a:rPr>
              <a:t>OMOP is forcing me to speak in SNOMED, RxNorm and LOINC codes.</a:t>
            </a:r>
            <a:endParaRPr sz="1050">
              <a:solidFill>
                <a:srgbClr val="000000"/>
              </a:solidFill>
              <a:latin typeface="Arial"/>
              <a:ea typeface="Arial"/>
              <a:cs typeface="Arial"/>
              <a:sym typeface="Arial"/>
            </a:endParaRPr>
          </a:p>
        </p:txBody>
      </p:sp>
      <p:sp>
        <p:nvSpPr>
          <p:cNvPr id="1881" name="Google Shape;1881;p65"/>
          <p:cNvSpPr txBox="1"/>
          <p:nvPr/>
        </p:nvSpPr>
        <p:spPr>
          <a:xfrm>
            <a:off x="4829589" y="1576112"/>
            <a:ext cx="4106434" cy="746403"/>
          </a:xfrm>
          <a:prstGeom prst="rect">
            <a:avLst/>
          </a:prstGeom>
          <a:noFill/>
          <a:ln>
            <a:noFill/>
          </a:ln>
        </p:spPr>
        <p:txBody>
          <a:bodyPr spcFirstLastPara="1" wrap="square" lIns="68569" tIns="34275" rIns="68569" bIns="34275" anchor="t" anchorCtr="0">
            <a:noAutofit/>
          </a:bodyPr>
          <a:lstStyle/>
          <a:p>
            <a:pPr marL="172641" indent="-96441">
              <a:spcBef>
                <a:spcPts val="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marL="172641" indent="-96441">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a:p>
            <a:pPr>
              <a:spcBef>
                <a:spcPts val="690"/>
              </a:spcBef>
              <a:spcAft>
                <a:spcPts val="0"/>
              </a:spcAft>
              <a:buClr>
                <a:srgbClr val="414343"/>
              </a:buClr>
              <a:buSzPts val="1600"/>
            </a:pPr>
            <a:endParaRPr sz="1200">
              <a:solidFill>
                <a:srgbClr val="000000"/>
              </a:solidFill>
              <a:latin typeface="Arial"/>
              <a:ea typeface="Arial"/>
              <a:cs typeface="Arial"/>
              <a:sym typeface="Arial"/>
            </a:endParaRPr>
          </a:p>
        </p:txBody>
      </p:sp>
      <p:sp>
        <p:nvSpPr>
          <p:cNvPr id="1882" name="Google Shape;1882;p65"/>
          <p:cNvSpPr txBox="1"/>
          <p:nvPr/>
        </p:nvSpPr>
        <p:spPr>
          <a:xfrm>
            <a:off x="318652" y="1124294"/>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chemeClr val="accent2"/>
              </a:buClr>
              <a:buSzPts val="2800"/>
            </a:pPr>
            <a:r>
              <a:rPr lang="en-US" sz="2100" b="1">
                <a:solidFill>
                  <a:schemeClr val="accent2"/>
                </a:solidFill>
                <a:latin typeface="Calibri"/>
                <a:ea typeface="Calibri"/>
                <a:cs typeface="Calibri"/>
                <a:sym typeface="Calibri"/>
              </a:rPr>
              <a:t>Myth</a:t>
            </a:r>
            <a:endParaRPr sz="1050">
              <a:solidFill>
                <a:srgbClr val="000000"/>
              </a:solidFill>
              <a:latin typeface="Arial"/>
              <a:ea typeface="Arial"/>
              <a:cs typeface="Arial"/>
              <a:sym typeface="Arial"/>
            </a:endParaRPr>
          </a:p>
        </p:txBody>
      </p:sp>
      <p:sp>
        <p:nvSpPr>
          <p:cNvPr id="1883" name="Google Shape;1883;p65"/>
          <p:cNvSpPr txBox="1"/>
          <p:nvPr/>
        </p:nvSpPr>
        <p:spPr>
          <a:xfrm>
            <a:off x="4829589" y="1124294"/>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Examples</a:t>
            </a:r>
            <a:endParaRPr sz="1050">
              <a:solidFill>
                <a:srgbClr val="000000"/>
              </a:solidFill>
              <a:latin typeface="Arial"/>
              <a:ea typeface="Arial"/>
              <a:cs typeface="Arial"/>
              <a:sym typeface="Arial"/>
            </a:endParaRPr>
          </a:p>
        </p:txBody>
      </p:sp>
      <p:cxnSp>
        <p:nvCxnSpPr>
          <p:cNvPr id="1884" name="Google Shape;1884;p65"/>
          <p:cNvCxnSpPr/>
          <p:nvPr/>
        </p:nvCxnSpPr>
        <p:spPr>
          <a:xfrm>
            <a:off x="318653" y="1466634"/>
            <a:ext cx="4253346" cy="0"/>
          </a:xfrm>
          <a:prstGeom prst="straightConnector1">
            <a:avLst/>
          </a:prstGeom>
          <a:noFill/>
          <a:ln w="76200" cap="rnd" cmpd="sng">
            <a:solidFill>
              <a:schemeClr val="accent2"/>
            </a:solidFill>
            <a:prstDash val="solid"/>
            <a:round/>
            <a:headEnd type="none" w="sm" len="sm"/>
            <a:tailEnd type="none" w="sm" len="sm"/>
          </a:ln>
        </p:spPr>
      </p:cxnSp>
      <p:sp>
        <p:nvSpPr>
          <p:cNvPr id="1885" name="Google Shape;1885;p65"/>
          <p:cNvSpPr txBox="1"/>
          <p:nvPr/>
        </p:nvSpPr>
        <p:spPr>
          <a:xfrm>
            <a:off x="318652" y="2729879"/>
            <a:ext cx="4106434" cy="1544185"/>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OMOP CDM preserves the source codes from the native data and creates a map to a standard concept that is interoperable across all data assets</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You can always start with source codes (e.g. ICD-9/ICD-10) and use the maps to relationships to find standards.</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The hierarchy structure in the standard vocabulary is easily navigated using ancestors and descendants.</a:t>
            </a:r>
            <a:endParaRPr sz="1050">
              <a:solidFill>
                <a:srgbClr val="000000"/>
              </a:solidFill>
              <a:latin typeface="Arial"/>
              <a:ea typeface="Arial"/>
              <a:cs typeface="Arial"/>
              <a:sym typeface="Arial"/>
            </a:endParaRPr>
          </a:p>
        </p:txBody>
      </p:sp>
      <p:sp>
        <p:nvSpPr>
          <p:cNvPr id="1886" name="Google Shape;1886;p65"/>
          <p:cNvSpPr txBox="1"/>
          <p:nvPr/>
        </p:nvSpPr>
        <p:spPr>
          <a:xfrm>
            <a:off x="318652" y="2282648"/>
            <a:ext cx="38321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rgbClr val="1DABFF"/>
              </a:buClr>
              <a:buSzPts val="2800"/>
            </a:pPr>
            <a:r>
              <a:rPr lang="en-US" sz="2100" b="1">
                <a:solidFill>
                  <a:srgbClr val="1DABFF"/>
                </a:solidFill>
                <a:latin typeface="Calibri"/>
                <a:ea typeface="Calibri"/>
                <a:cs typeface="Calibri"/>
                <a:sym typeface="Calibri"/>
              </a:rPr>
              <a:t>Truth</a:t>
            </a:r>
            <a:endParaRPr sz="1050">
              <a:solidFill>
                <a:srgbClr val="000000"/>
              </a:solidFill>
              <a:latin typeface="Arial"/>
              <a:ea typeface="Arial"/>
              <a:cs typeface="Arial"/>
              <a:sym typeface="Arial"/>
            </a:endParaRPr>
          </a:p>
        </p:txBody>
      </p:sp>
      <p:cxnSp>
        <p:nvCxnSpPr>
          <p:cNvPr id="1887" name="Google Shape;1887;p65"/>
          <p:cNvCxnSpPr/>
          <p:nvPr/>
        </p:nvCxnSpPr>
        <p:spPr>
          <a:xfrm>
            <a:off x="318653" y="2616387"/>
            <a:ext cx="4253346" cy="0"/>
          </a:xfrm>
          <a:prstGeom prst="straightConnector1">
            <a:avLst/>
          </a:prstGeom>
          <a:noFill/>
          <a:ln w="76200" cap="rnd" cmpd="sng">
            <a:solidFill>
              <a:srgbClr val="1DABFF"/>
            </a:solidFill>
            <a:prstDash val="solid"/>
            <a:round/>
            <a:headEnd type="none" w="sm" len="sm"/>
            <a:tailEnd type="none" w="sm" len="sm"/>
          </a:ln>
        </p:spPr>
      </p:cxnSp>
      <p:cxnSp>
        <p:nvCxnSpPr>
          <p:cNvPr id="1888" name="Google Shape;1888;p65"/>
          <p:cNvCxnSpPr/>
          <p:nvPr/>
        </p:nvCxnSpPr>
        <p:spPr>
          <a:xfrm>
            <a:off x="4847779" y="1468955"/>
            <a:ext cx="4035474" cy="0"/>
          </a:xfrm>
          <a:prstGeom prst="straightConnector1">
            <a:avLst/>
          </a:prstGeom>
          <a:noFill/>
          <a:ln w="76200" cap="rnd" cmpd="sng">
            <a:solidFill>
              <a:schemeClr val="accent6"/>
            </a:solidFill>
            <a:prstDash val="solid"/>
            <a:round/>
            <a:headEnd type="none" w="sm" len="sm"/>
            <a:tailEnd type="none" w="sm" len="sm"/>
          </a:ln>
        </p:spPr>
      </p:cxnSp>
      <p:sp>
        <p:nvSpPr>
          <p:cNvPr id="1889" name="Google Shape;1889;p65"/>
          <p:cNvSpPr/>
          <p:nvPr/>
        </p:nvSpPr>
        <p:spPr>
          <a:xfrm>
            <a:off x="7322604" y="284986"/>
            <a:ext cx="1821397" cy="767795"/>
          </a:xfrm>
          <a:prstGeom prst="rect">
            <a:avLst/>
          </a:prstGeom>
          <a:solidFill>
            <a:srgbClr val="F4F4F4"/>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890" name="Google Shape;1890;p65"/>
          <p:cNvSpPr txBox="1"/>
          <p:nvPr/>
        </p:nvSpPr>
        <p:spPr>
          <a:xfrm>
            <a:off x="7496448" y="400051"/>
            <a:ext cx="1465457" cy="174054"/>
          </a:xfrm>
          <a:prstGeom prst="rect">
            <a:avLst/>
          </a:prstGeom>
          <a:noFill/>
          <a:ln>
            <a:noFill/>
          </a:ln>
        </p:spPr>
        <p:txBody>
          <a:bodyPr spcFirstLastPara="1" wrap="square" lIns="68569" tIns="34275" rIns="68569" bIns="34275" anchor="t" anchorCtr="0">
            <a:noAutofit/>
          </a:bodyPr>
          <a:lstStyle/>
          <a:p>
            <a:pPr algn="r">
              <a:spcBef>
                <a:spcPts val="0"/>
              </a:spcBef>
              <a:spcAft>
                <a:spcPts val="0"/>
              </a:spcAft>
              <a:buClr>
                <a:srgbClr val="20425A"/>
              </a:buClr>
              <a:buSzPts val="1400"/>
            </a:pPr>
            <a:r>
              <a:rPr lang="en-US" sz="1050">
                <a:solidFill>
                  <a:srgbClr val="20425A"/>
                </a:solidFill>
                <a:latin typeface="Calibri"/>
                <a:ea typeface="Calibri"/>
                <a:cs typeface="Calibri"/>
                <a:sym typeface="Calibri"/>
              </a:rPr>
              <a:t>Myth #6</a:t>
            </a:r>
            <a:endParaRPr sz="1500" b="1">
              <a:solidFill>
                <a:srgbClr val="20425A"/>
              </a:solidFill>
              <a:latin typeface="Calibri"/>
              <a:ea typeface="Calibri"/>
              <a:cs typeface="Calibri"/>
              <a:sym typeface="Calibri"/>
            </a:endParaRPr>
          </a:p>
        </p:txBody>
      </p:sp>
      <p:sp>
        <p:nvSpPr>
          <p:cNvPr id="1891" name="Google Shape;1891;p65"/>
          <p:cNvSpPr txBox="1"/>
          <p:nvPr/>
        </p:nvSpPr>
        <p:spPr>
          <a:xfrm>
            <a:off x="7196666" y="612154"/>
            <a:ext cx="1765239" cy="252017"/>
          </a:xfrm>
          <a:prstGeom prst="rect">
            <a:avLst/>
          </a:prstGeom>
          <a:noFill/>
          <a:ln>
            <a:noFill/>
          </a:ln>
        </p:spPr>
        <p:txBody>
          <a:bodyPr spcFirstLastPara="1" wrap="square" lIns="68569" tIns="34275" rIns="68569" bIns="34275" anchor="t" anchorCtr="0">
            <a:noAutofit/>
          </a:bodyPr>
          <a:lstStyle/>
          <a:p>
            <a:pPr algn="r">
              <a:lnSpc>
                <a:spcPct val="90000"/>
              </a:lnSpc>
              <a:spcBef>
                <a:spcPts val="0"/>
              </a:spcBef>
              <a:spcAft>
                <a:spcPts val="0"/>
              </a:spcAft>
              <a:buClr>
                <a:srgbClr val="20425A"/>
              </a:buClr>
              <a:buSzPts val="1600"/>
            </a:pPr>
            <a:r>
              <a:rPr lang="en-US" sz="1200" b="1">
                <a:solidFill>
                  <a:srgbClr val="20425A"/>
                </a:solidFill>
                <a:latin typeface="Calibri"/>
                <a:ea typeface="Calibri"/>
                <a:cs typeface="Calibri"/>
                <a:sym typeface="Calibri"/>
              </a:rPr>
              <a:t>“I Have to Learn New Medical Terms”</a:t>
            </a:r>
            <a:endParaRPr sz="1050">
              <a:solidFill>
                <a:srgbClr val="000000"/>
              </a:solidFill>
              <a:latin typeface="Arial"/>
              <a:ea typeface="Arial"/>
              <a:cs typeface="Arial"/>
              <a:sym typeface="Arial"/>
            </a:endParaRPr>
          </a:p>
          <a:p>
            <a:pPr algn="r">
              <a:lnSpc>
                <a:spcPct val="90000"/>
              </a:lnSpc>
              <a:spcBef>
                <a:spcPts val="750"/>
              </a:spcBef>
              <a:spcAft>
                <a:spcPts val="0"/>
              </a:spcAft>
              <a:buClr>
                <a:schemeClr val="dk2"/>
              </a:buClr>
              <a:buSzPts val="1600"/>
            </a:pPr>
            <a:endParaRPr sz="1200" b="1">
              <a:solidFill>
                <a:srgbClr val="20425A"/>
              </a:solidFill>
              <a:latin typeface="Calibri"/>
              <a:ea typeface="Calibri"/>
              <a:cs typeface="Calibri"/>
              <a:sym typeface="Calibri"/>
            </a:endParaRPr>
          </a:p>
        </p:txBody>
      </p:sp>
      <p:pic>
        <p:nvPicPr>
          <p:cNvPr id="1892" name="Google Shape;1892;p65"/>
          <p:cNvPicPr preferRelativeResize="0"/>
          <p:nvPr/>
        </p:nvPicPr>
        <p:blipFill rotWithShape="1">
          <a:blip r:embed="rId3">
            <a:alphaModFix/>
          </a:blip>
          <a:srcRect/>
          <a:stretch/>
        </p:blipFill>
        <p:spPr>
          <a:xfrm>
            <a:off x="4571999" y="1936117"/>
            <a:ext cx="4437795" cy="2539006"/>
          </a:xfrm>
          <a:prstGeom prst="rect">
            <a:avLst/>
          </a:prstGeom>
          <a:noFill/>
          <a:ln>
            <a:noFill/>
          </a:ln>
        </p:spPr>
      </p:pic>
      <p:sp>
        <p:nvSpPr>
          <p:cNvPr id="1893" name="Google Shape;1893;p65"/>
          <p:cNvSpPr/>
          <p:nvPr/>
        </p:nvSpPr>
        <p:spPr>
          <a:xfrm>
            <a:off x="5514051" y="1669863"/>
            <a:ext cx="1933222" cy="300052"/>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43B02A"/>
              </a:buClr>
              <a:buSzPts val="2000"/>
            </a:pPr>
            <a:r>
              <a:rPr lang="en-US" sz="1500" b="1" i="1">
                <a:solidFill>
                  <a:srgbClr val="43B02A"/>
                </a:solidFill>
                <a:latin typeface="Calibri"/>
                <a:ea typeface="Calibri"/>
                <a:cs typeface="Calibri"/>
                <a:sym typeface="Calibri"/>
              </a:rPr>
              <a:t>Ancestry Relationships</a:t>
            </a:r>
            <a:endParaRPr sz="105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8127" y="1630484"/>
            <a:ext cx="5710460" cy="2555671"/>
          </a:xfrm>
          <a:noFill/>
        </p:spPr>
        <p:txBody>
          <a:bodyPr rtlCol="0" anchor="t">
            <a:noAutofit/>
          </a:bodyPr>
          <a:lstStyle/>
          <a:p>
            <a:pPr hangingPunct="0"/>
            <a:r>
              <a:rPr lang="en-US" sz="3600" b="1" dirty="0">
                <a:solidFill>
                  <a:schemeClr val="tx2">
                    <a:lumMod val="50000"/>
                  </a:schemeClr>
                </a:solidFill>
                <a:latin typeface="Arial" pitchFamily="34" charset="0"/>
                <a:cs typeface="Arial" pitchFamily="34" charset="0"/>
              </a:rPr>
              <a:t>OMOP Cancer Extension</a:t>
            </a:r>
            <a:br>
              <a:rPr lang="en-US" sz="3600" b="1" dirty="0">
                <a:solidFill>
                  <a:schemeClr val="tx2">
                    <a:lumMod val="50000"/>
                  </a:schemeClr>
                </a:solidFill>
                <a:latin typeface="Arial" pitchFamily="34" charset="0"/>
                <a:cs typeface="Arial" pitchFamily="34" charset="0"/>
              </a:rPr>
            </a:br>
            <a:br>
              <a:rPr lang="en-US" sz="3600" b="1" dirty="0">
                <a:solidFill>
                  <a:schemeClr val="tx2">
                    <a:lumMod val="50000"/>
                  </a:schemeClr>
                </a:solidFill>
                <a:latin typeface="Arial" pitchFamily="34" charset="0"/>
                <a:cs typeface="Arial" pitchFamily="34" charset="0"/>
              </a:rPr>
            </a:br>
            <a:r>
              <a:rPr lang="en-US" sz="3600" b="1" dirty="0">
                <a:solidFill>
                  <a:schemeClr val="tx2">
                    <a:lumMod val="50000"/>
                  </a:schemeClr>
                </a:solidFill>
                <a:latin typeface="Arial" pitchFamily="34" charset="0"/>
                <a:cs typeface="Arial" pitchFamily="34" charset="0"/>
              </a:rPr>
              <a:t>Introduction</a:t>
            </a:r>
            <a:endParaRPr lang="en-US" sz="2800" b="1" dirty="0">
              <a:solidFill>
                <a:schemeClr val="tx2">
                  <a:lumMod val="50000"/>
                </a:schemeClr>
              </a:solidFill>
              <a:latin typeface="Arial" pitchFamily="34" charset="0"/>
              <a:cs typeface="Arial" pitchFamily="34" charset="0"/>
            </a:endParaRPr>
          </a:p>
        </p:txBody>
      </p:sp>
      <p:sp>
        <p:nvSpPr>
          <p:cNvPr id="11266" name="Subtitle 2"/>
          <p:cNvSpPr>
            <a:spLocks noGrp="1"/>
          </p:cNvSpPr>
          <p:nvPr>
            <p:ph type="subTitle" idx="1"/>
          </p:nvPr>
        </p:nvSpPr>
        <p:spPr>
          <a:xfrm>
            <a:off x="2513087" y="3627826"/>
            <a:ext cx="6091962" cy="859118"/>
          </a:xfrm>
        </p:spPr>
        <p:txBody>
          <a:bodyPr>
            <a:noAutofit/>
          </a:bodyPr>
          <a:lstStyle/>
          <a:p>
            <a:endParaRPr lang="en-US" sz="1800" b="1" dirty="0">
              <a:latin typeface="Corbel" charset="0"/>
            </a:endParaRPr>
          </a:p>
        </p:txBody>
      </p:sp>
    </p:spTree>
    <p:extLst>
      <p:ext uri="{BB962C8B-B14F-4D97-AF65-F5344CB8AC3E}">
        <p14:creationId xmlns:p14="http://schemas.microsoft.com/office/powerpoint/2010/main" val="25800151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66"/>
          <p:cNvSpPr txBox="1">
            <a:spLocks noGrp="1"/>
          </p:cNvSpPr>
          <p:nvPr>
            <p:ph type="ctrTitle"/>
          </p:nvPr>
        </p:nvSpPr>
        <p:spPr>
          <a:xfrm>
            <a:off x="2362200" y="2553266"/>
            <a:ext cx="6240780" cy="608469"/>
          </a:xfrm>
          <a:prstGeom prst="rect">
            <a:avLst/>
          </a:prstGeom>
          <a:noFill/>
          <a:ln>
            <a:noFill/>
          </a:ln>
        </p:spPr>
        <p:txBody>
          <a:bodyPr spcFirstLastPara="1" vert="horz" wrap="square" lIns="68569" tIns="34275" rIns="68569" bIns="34275" rtlCol="0" anchor="t" anchorCtr="0">
            <a:normAutofit/>
          </a:bodyPr>
          <a:lstStyle/>
          <a:p>
            <a:pPr algn="l">
              <a:lnSpc>
                <a:spcPct val="90000"/>
              </a:lnSpc>
              <a:spcBef>
                <a:spcPts val="0"/>
              </a:spcBef>
              <a:buClr>
                <a:srgbClr val="20425A"/>
              </a:buClr>
              <a:buSzPts val="4000"/>
            </a:pPr>
            <a:r>
              <a:rPr lang="en-US" sz="3000" b="1">
                <a:latin typeface="Calibri"/>
                <a:ea typeface="Calibri"/>
                <a:cs typeface="Calibri"/>
                <a:sym typeface="Calibri"/>
              </a:rPr>
              <a:t>Common Issues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67"/>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Common OMOP CDM issues</a:t>
            </a:r>
            <a:endParaRPr/>
          </a:p>
        </p:txBody>
      </p:sp>
      <p:sp>
        <p:nvSpPr>
          <p:cNvPr id="1905" name="Google Shape;1905;p67"/>
          <p:cNvSpPr txBox="1">
            <a:spLocks noGrp="1"/>
          </p:cNvSpPr>
          <p:nvPr>
            <p:ph type="sldNum" idx="12"/>
          </p:nvPr>
        </p:nvSpPr>
        <p:spPr>
          <a:xfrm>
            <a:off x="9347201" y="6492876"/>
            <a:ext cx="2844799"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9pPr>
          </a:lstStyle>
          <a:p>
            <a:pPr algn="r">
              <a:spcBef>
                <a:spcPts val="0"/>
              </a:spcBef>
              <a:spcAft>
                <a:spcPts val="0"/>
              </a:spcAft>
              <a:buSzPts val="1200"/>
            </a:pPr>
            <a:fld id="{00000000-1234-1234-1234-123412341234}" type="slidenum">
              <a:rPr lang="en-US" smtClean="0"/>
              <a:pPr algn="r">
                <a:spcBef>
                  <a:spcPts val="0"/>
                </a:spcBef>
                <a:spcAft>
                  <a:spcPts val="0"/>
                </a:spcAft>
                <a:buSzPts val="1200"/>
              </a:pPr>
              <a:t>111</a:t>
            </a:fld>
            <a:endParaRPr sz="900">
              <a:solidFill>
                <a:srgbClr val="20425A"/>
              </a:solidFill>
              <a:latin typeface="Calibri"/>
              <a:ea typeface="Calibri"/>
              <a:cs typeface="Calibri"/>
              <a:sym typeface="Calibri"/>
            </a:endParaRPr>
          </a:p>
        </p:txBody>
      </p:sp>
      <p:sp>
        <p:nvSpPr>
          <p:cNvPr id="1906" name="Google Shape;1906;p67"/>
          <p:cNvSpPr txBox="1"/>
          <p:nvPr/>
        </p:nvSpPr>
        <p:spPr>
          <a:xfrm>
            <a:off x="1332071" y="1259980"/>
            <a:ext cx="1972057" cy="889742"/>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1600"/>
            </a:pPr>
            <a:r>
              <a:rPr lang="en-US" sz="1200" b="1">
                <a:solidFill>
                  <a:srgbClr val="20425A"/>
                </a:solidFill>
                <a:latin typeface="Calibri"/>
                <a:ea typeface="Calibri"/>
                <a:cs typeface="Calibri"/>
                <a:sym typeface="Calibri"/>
              </a:rPr>
              <a:t>Non-standard Vocabulary</a:t>
            </a:r>
            <a:endParaRPr sz="1050">
              <a:solidFill>
                <a:srgbClr val="000000"/>
              </a:solidFill>
              <a:latin typeface="Arial"/>
              <a:ea typeface="Arial"/>
              <a:cs typeface="Arial"/>
              <a:sym typeface="Arial"/>
            </a:endParaRPr>
          </a:p>
          <a:p>
            <a:pPr>
              <a:spcBef>
                <a:spcPts val="225"/>
              </a:spcBef>
              <a:spcAft>
                <a:spcPts val="0"/>
              </a:spcAft>
              <a:buClr>
                <a:srgbClr val="20425A"/>
              </a:buClr>
              <a:buSzPts val="1200"/>
            </a:pPr>
            <a:r>
              <a:rPr lang="en-US" sz="1050">
                <a:solidFill>
                  <a:srgbClr val="20425A"/>
                </a:solidFill>
                <a:latin typeface="Calibri"/>
                <a:ea typeface="Calibri"/>
                <a:cs typeface="Calibri"/>
                <a:sym typeface="Calibri"/>
              </a:rPr>
              <a:t>Codes mapped to OMOP vocabulary aren’t mapped to a ‘Standard’</a:t>
            </a:r>
            <a:endParaRPr sz="1050">
              <a:solidFill>
                <a:srgbClr val="000000"/>
              </a:solidFill>
              <a:latin typeface="Arial"/>
              <a:ea typeface="Arial"/>
              <a:cs typeface="Arial"/>
              <a:sym typeface="Arial"/>
            </a:endParaRPr>
          </a:p>
        </p:txBody>
      </p:sp>
      <p:grpSp>
        <p:nvGrpSpPr>
          <p:cNvPr id="1907" name="Google Shape;1907;p67"/>
          <p:cNvGrpSpPr/>
          <p:nvPr/>
        </p:nvGrpSpPr>
        <p:grpSpPr>
          <a:xfrm>
            <a:off x="799719" y="1240421"/>
            <a:ext cx="505280" cy="496012"/>
            <a:chOff x="1958261" y="1272894"/>
            <a:chExt cx="673707" cy="661349"/>
          </a:xfrm>
        </p:grpSpPr>
        <p:pic>
          <p:nvPicPr>
            <p:cNvPr id="1908" name="Google Shape;1908;p67"/>
            <p:cNvPicPr preferRelativeResize="0"/>
            <p:nvPr/>
          </p:nvPicPr>
          <p:blipFill rotWithShape="1">
            <a:blip r:embed="rId3">
              <a:alphaModFix/>
            </a:blip>
            <a:srcRect/>
            <a:stretch/>
          </p:blipFill>
          <p:spPr>
            <a:xfrm>
              <a:off x="2034986" y="1316662"/>
              <a:ext cx="520256" cy="573812"/>
            </a:xfrm>
            <a:prstGeom prst="rect">
              <a:avLst/>
            </a:prstGeom>
            <a:noFill/>
            <a:ln>
              <a:noFill/>
            </a:ln>
          </p:spPr>
        </p:pic>
        <p:sp>
          <p:nvSpPr>
            <p:cNvPr id="1909" name="Google Shape;1909;p67"/>
            <p:cNvSpPr/>
            <p:nvPr/>
          </p:nvSpPr>
          <p:spPr>
            <a:xfrm>
              <a:off x="1958261" y="1272894"/>
              <a:ext cx="673707" cy="661349"/>
            </a:xfrm>
            <a:prstGeom prst="ellipse">
              <a:avLst/>
            </a:prstGeom>
            <a:noFill/>
            <a:ln w="28575" cap="flat" cmpd="sng">
              <a:solidFill>
                <a:schemeClr val="accent6"/>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600"/>
              </a:pPr>
              <a:endParaRPr sz="1200">
                <a:solidFill>
                  <a:schemeClr val="lt1"/>
                </a:solidFill>
                <a:latin typeface="Arial"/>
                <a:ea typeface="Arial"/>
                <a:cs typeface="Arial"/>
                <a:sym typeface="Arial"/>
              </a:endParaRPr>
            </a:p>
          </p:txBody>
        </p:sp>
      </p:grpSp>
      <p:sp>
        <p:nvSpPr>
          <p:cNvPr id="1910" name="Google Shape;1910;p67"/>
          <p:cNvSpPr txBox="1"/>
          <p:nvPr/>
        </p:nvSpPr>
        <p:spPr>
          <a:xfrm>
            <a:off x="1332071" y="4014826"/>
            <a:ext cx="1972056" cy="889742"/>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1600"/>
            </a:pPr>
            <a:r>
              <a:rPr lang="en-US" sz="1200" b="1">
                <a:solidFill>
                  <a:srgbClr val="20425A"/>
                </a:solidFill>
                <a:latin typeface="Calibri"/>
                <a:ea typeface="Calibri"/>
                <a:cs typeface="Calibri"/>
                <a:sym typeface="Calibri"/>
              </a:rPr>
              <a:t>Wrong type_concept_id</a:t>
            </a:r>
            <a:endParaRPr sz="1200" b="1">
              <a:solidFill>
                <a:srgbClr val="20425A"/>
              </a:solidFill>
              <a:latin typeface="Calibri"/>
              <a:ea typeface="Calibri"/>
              <a:cs typeface="Calibri"/>
              <a:sym typeface="Calibri"/>
            </a:endParaRPr>
          </a:p>
          <a:p>
            <a:pPr>
              <a:spcBef>
                <a:spcPts val="225"/>
              </a:spcBef>
              <a:spcAft>
                <a:spcPts val="0"/>
              </a:spcAft>
              <a:buClr>
                <a:srgbClr val="20425A"/>
              </a:buClr>
              <a:buSzPts val="1200"/>
            </a:pPr>
            <a:r>
              <a:rPr lang="en-US" sz="1050">
                <a:solidFill>
                  <a:srgbClr val="20425A"/>
                </a:solidFill>
                <a:latin typeface="Calibri"/>
                <a:ea typeface="Calibri"/>
                <a:cs typeface="Calibri"/>
                <a:sym typeface="Calibri"/>
              </a:rPr>
              <a:t>Use of the wrong type_concept_id or misunderstanding the definition of this field</a:t>
            </a:r>
            <a:endParaRPr sz="1050">
              <a:solidFill>
                <a:srgbClr val="000000"/>
              </a:solidFill>
              <a:latin typeface="Arial"/>
              <a:ea typeface="Arial"/>
              <a:cs typeface="Arial"/>
              <a:sym typeface="Arial"/>
            </a:endParaRPr>
          </a:p>
          <a:p>
            <a:pPr>
              <a:spcBef>
                <a:spcPts val="225"/>
              </a:spcBef>
              <a:spcAft>
                <a:spcPts val="0"/>
              </a:spcAft>
              <a:buClr>
                <a:schemeClr val="dk1"/>
              </a:buClr>
              <a:buSzPts val="1200"/>
            </a:pPr>
            <a:endParaRPr sz="900">
              <a:solidFill>
                <a:srgbClr val="20425A"/>
              </a:solidFill>
              <a:latin typeface="Calibri"/>
              <a:ea typeface="Calibri"/>
              <a:cs typeface="Calibri"/>
              <a:sym typeface="Calibri"/>
            </a:endParaRPr>
          </a:p>
        </p:txBody>
      </p:sp>
      <p:sp>
        <p:nvSpPr>
          <p:cNvPr id="1911" name="Google Shape;1911;p67"/>
          <p:cNvSpPr txBox="1"/>
          <p:nvPr/>
        </p:nvSpPr>
        <p:spPr>
          <a:xfrm>
            <a:off x="1332071" y="2644166"/>
            <a:ext cx="1972056" cy="1017735"/>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1600"/>
            </a:pPr>
            <a:r>
              <a:rPr lang="en-US" sz="1200" b="1">
                <a:solidFill>
                  <a:srgbClr val="20425A"/>
                </a:solidFill>
                <a:latin typeface="Calibri"/>
                <a:ea typeface="Calibri"/>
                <a:cs typeface="Calibri"/>
                <a:sym typeface="Calibri"/>
              </a:rPr>
              <a:t>Multiple records for one concept mapping</a:t>
            </a:r>
            <a:endParaRPr sz="1050">
              <a:solidFill>
                <a:srgbClr val="000000"/>
              </a:solidFill>
              <a:latin typeface="Arial"/>
              <a:ea typeface="Arial"/>
              <a:cs typeface="Arial"/>
              <a:sym typeface="Arial"/>
            </a:endParaRPr>
          </a:p>
          <a:p>
            <a:pPr>
              <a:spcBef>
                <a:spcPts val="225"/>
              </a:spcBef>
              <a:spcAft>
                <a:spcPts val="0"/>
              </a:spcAft>
              <a:buClr>
                <a:srgbClr val="20425A"/>
              </a:buClr>
              <a:buSzPts val="1200"/>
            </a:pPr>
            <a:r>
              <a:rPr lang="en-US" sz="1050">
                <a:solidFill>
                  <a:srgbClr val="20425A"/>
                </a:solidFill>
                <a:latin typeface="Calibri"/>
                <a:ea typeface="Calibri"/>
                <a:cs typeface="Calibri"/>
                <a:sym typeface="Calibri"/>
              </a:rPr>
              <a:t>Picking one of the multiple standard vocabulary mapping to create the OMOP CDM record instead of one record per mapping</a:t>
            </a:r>
            <a:endParaRPr sz="1050">
              <a:solidFill>
                <a:srgbClr val="000000"/>
              </a:solidFill>
              <a:latin typeface="Arial"/>
              <a:ea typeface="Arial"/>
              <a:cs typeface="Arial"/>
              <a:sym typeface="Arial"/>
            </a:endParaRPr>
          </a:p>
        </p:txBody>
      </p:sp>
      <p:sp>
        <p:nvSpPr>
          <p:cNvPr id="1912" name="Google Shape;1912;p67"/>
          <p:cNvSpPr txBox="1"/>
          <p:nvPr/>
        </p:nvSpPr>
        <p:spPr>
          <a:xfrm>
            <a:off x="3961208" y="1259980"/>
            <a:ext cx="1972057" cy="889742"/>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1600"/>
            </a:pPr>
            <a:r>
              <a:rPr lang="en-US" sz="1200" b="1">
                <a:solidFill>
                  <a:srgbClr val="20425A"/>
                </a:solidFill>
                <a:latin typeface="Calibri"/>
                <a:ea typeface="Calibri"/>
                <a:cs typeface="Calibri"/>
                <a:sym typeface="Calibri"/>
              </a:rPr>
              <a:t>Multiple Input on Records</a:t>
            </a:r>
            <a:endParaRPr sz="1050">
              <a:solidFill>
                <a:srgbClr val="000000"/>
              </a:solidFill>
              <a:latin typeface="Arial"/>
              <a:ea typeface="Arial"/>
              <a:cs typeface="Arial"/>
              <a:sym typeface="Arial"/>
            </a:endParaRPr>
          </a:p>
          <a:p>
            <a:pPr>
              <a:spcBef>
                <a:spcPts val="225"/>
              </a:spcBef>
              <a:spcAft>
                <a:spcPts val="0"/>
              </a:spcAft>
              <a:buClr>
                <a:srgbClr val="20425A"/>
              </a:buClr>
              <a:buSzPts val="1200"/>
            </a:pPr>
            <a:r>
              <a:rPr lang="en-US" sz="1050">
                <a:solidFill>
                  <a:srgbClr val="20425A"/>
                </a:solidFill>
                <a:latin typeface="Calibri"/>
                <a:ea typeface="Calibri"/>
                <a:cs typeface="Calibri"/>
                <a:sym typeface="Calibri"/>
              </a:rPr>
              <a:t>Some records will contain multiple coding systems and text. A hierarchy must be selected to avoid duplicate records</a:t>
            </a:r>
            <a:endParaRPr sz="1050">
              <a:solidFill>
                <a:srgbClr val="000000"/>
              </a:solidFill>
              <a:latin typeface="Arial"/>
              <a:ea typeface="Arial"/>
              <a:cs typeface="Arial"/>
              <a:sym typeface="Arial"/>
            </a:endParaRPr>
          </a:p>
        </p:txBody>
      </p:sp>
      <p:sp>
        <p:nvSpPr>
          <p:cNvPr id="1913" name="Google Shape;1913;p67"/>
          <p:cNvSpPr txBox="1"/>
          <p:nvPr/>
        </p:nvSpPr>
        <p:spPr>
          <a:xfrm>
            <a:off x="3961208" y="2644166"/>
            <a:ext cx="1972056" cy="889742"/>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1600"/>
            </a:pPr>
            <a:r>
              <a:rPr lang="en-US" sz="1200" b="1">
                <a:solidFill>
                  <a:srgbClr val="20425A"/>
                </a:solidFill>
                <a:latin typeface="Calibri"/>
                <a:ea typeface="Calibri"/>
                <a:cs typeface="Calibri"/>
                <a:sym typeface="Calibri"/>
              </a:rPr>
              <a:t>Abnormal values</a:t>
            </a:r>
            <a:endParaRPr sz="1050">
              <a:solidFill>
                <a:srgbClr val="000000"/>
              </a:solidFill>
              <a:latin typeface="Arial"/>
              <a:ea typeface="Arial"/>
              <a:cs typeface="Arial"/>
              <a:sym typeface="Arial"/>
            </a:endParaRPr>
          </a:p>
          <a:p>
            <a:pPr>
              <a:spcBef>
                <a:spcPts val="225"/>
              </a:spcBef>
              <a:spcAft>
                <a:spcPts val="0"/>
              </a:spcAft>
              <a:buClr>
                <a:srgbClr val="20425A"/>
              </a:buClr>
              <a:buSzPts val="1200"/>
            </a:pPr>
            <a:r>
              <a:rPr lang="en-US" sz="1050">
                <a:solidFill>
                  <a:srgbClr val="20425A"/>
                </a:solidFill>
                <a:latin typeface="Calibri"/>
                <a:ea typeface="Calibri"/>
                <a:cs typeface="Calibri"/>
                <a:sym typeface="Calibri"/>
              </a:rPr>
              <a:t>Unconventional values in data asset (i.e. Negative or 0 as value_as_number)</a:t>
            </a:r>
            <a:endParaRPr sz="1050">
              <a:solidFill>
                <a:srgbClr val="000000"/>
              </a:solidFill>
              <a:latin typeface="Arial"/>
              <a:ea typeface="Arial"/>
              <a:cs typeface="Arial"/>
              <a:sym typeface="Arial"/>
            </a:endParaRPr>
          </a:p>
          <a:p>
            <a:pPr>
              <a:spcBef>
                <a:spcPts val="225"/>
              </a:spcBef>
              <a:spcAft>
                <a:spcPts val="0"/>
              </a:spcAft>
              <a:buClr>
                <a:schemeClr val="dk1"/>
              </a:buClr>
              <a:buSzPts val="1200"/>
            </a:pPr>
            <a:endParaRPr sz="900">
              <a:solidFill>
                <a:srgbClr val="20425A"/>
              </a:solidFill>
              <a:latin typeface="Calibri"/>
              <a:ea typeface="Calibri"/>
              <a:cs typeface="Calibri"/>
              <a:sym typeface="Calibri"/>
            </a:endParaRPr>
          </a:p>
        </p:txBody>
      </p:sp>
      <p:sp>
        <p:nvSpPr>
          <p:cNvPr id="1914" name="Google Shape;1914;p67"/>
          <p:cNvSpPr txBox="1"/>
          <p:nvPr/>
        </p:nvSpPr>
        <p:spPr>
          <a:xfrm>
            <a:off x="3961208" y="4014826"/>
            <a:ext cx="1972056" cy="889742"/>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1600"/>
            </a:pPr>
            <a:r>
              <a:rPr lang="en-US" sz="1200" b="1">
                <a:solidFill>
                  <a:srgbClr val="20425A"/>
                </a:solidFill>
                <a:latin typeface="Calibri"/>
                <a:ea typeface="Calibri"/>
                <a:cs typeface="Calibri"/>
                <a:sym typeface="Calibri"/>
              </a:rPr>
              <a:t>Missing CDM tables</a:t>
            </a:r>
            <a:endParaRPr sz="1050">
              <a:solidFill>
                <a:srgbClr val="000000"/>
              </a:solidFill>
              <a:latin typeface="Arial"/>
              <a:ea typeface="Arial"/>
              <a:cs typeface="Arial"/>
              <a:sym typeface="Arial"/>
            </a:endParaRPr>
          </a:p>
          <a:p>
            <a:pPr>
              <a:spcBef>
                <a:spcPts val="225"/>
              </a:spcBef>
              <a:spcAft>
                <a:spcPts val="0"/>
              </a:spcAft>
              <a:buClr>
                <a:srgbClr val="20425A"/>
              </a:buClr>
              <a:buSzPts val="1200"/>
            </a:pPr>
            <a:r>
              <a:rPr lang="en-US" sz="1050">
                <a:solidFill>
                  <a:srgbClr val="20425A"/>
                </a:solidFill>
                <a:latin typeface="Calibri"/>
                <a:ea typeface="Calibri"/>
                <a:cs typeface="Calibri"/>
                <a:sym typeface="Calibri"/>
              </a:rPr>
              <a:t>OMOP CDM tables missing due to misunderstanding on how to populate the table.  </a:t>
            </a:r>
            <a:endParaRPr sz="1050">
              <a:solidFill>
                <a:srgbClr val="000000"/>
              </a:solidFill>
              <a:latin typeface="Arial"/>
              <a:ea typeface="Arial"/>
              <a:cs typeface="Arial"/>
              <a:sym typeface="Arial"/>
            </a:endParaRPr>
          </a:p>
        </p:txBody>
      </p:sp>
      <p:sp>
        <p:nvSpPr>
          <p:cNvPr id="1915" name="Google Shape;1915;p67"/>
          <p:cNvSpPr txBox="1"/>
          <p:nvPr/>
        </p:nvSpPr>
        <p:spPr>
          <a:xfrm>
            <a:off x="6701295" y="1259980"/>
            <a:ext cx="1972057" cy="889742"/>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1600"/>
            </a:pPr>
            <a:r>
              <a:rPr lang="en-US" sz="1200" b="1">
                <a:solidFill>
                  <a:srgbClr val="20425A"/>
                </a:solidFill>
                <a:latin typeface="Calibri"/>
                <a:ea typeface="Calibri"/>
                <a:cs typeface="Calibri"/>
                <a:sym typeface="Calibri"/>
              </a:rPr>
              <a:t>Non-Clinical Events</a:t>
            </a:r>
            <a:endParaRPr sz="1050">
              <a:solidFill>
                <a:srgbClr val="000000"/>
              </a:solidFill>
              <a:latin typeface="Arial"/>
              <a:ea typeface="Arial"/>
              <a:cs typeface="Arial"/>
              <a:sym typeface="Arial"/>
            </a:endParaRPr>
          </a:p>
          <a:p>
            <a:pPr>
              <a:spcBef>
                <a:spcPts val="225"/>
              </a:spcBef>
              <a:spcAft>
                <a:spcPts val="0"/>
              </a:spcAft>
              <a:buClr>
                <a:srgbClr val="20425A"/>
              </a:buClr>
              <a:buSzPts val="1200"/>
            </a:pPr>
            <a:r>
              <a:rPr lang="en-US" sz="1050">
                <a:solidFill>
                  <a:srgbClr val="20425A"/>
                </a:solidFill>
                <a:latin typeface="Calibri"/>
                <a:ea typeface="Calibri"/>
                <a:cs typeface="Calibri"/>
                <a:sym typeface="Calibri"/>
              </a:rPr>
              <a:t>Due to text options in EHR Data, many options are not clinical events (e.g. ‘Tuesday’ or ‘XXYZ’). These records will be scrubbed to ensure quality of data converted to OMOP.</a:t>
            </a:r>
            <a:endParaRPr sz="1050">
              <a:solidFill>
                <a:srgbClr val="20425A"/>
              </a:solidFill>
              <a:latin typeface="Calibri"/>
              <a:ea typeface="Calibri"/>
              <a:cs typeface="Calibri"/>
              <a:sym typeface="Calibri"/>
            </a:endParaRPr>
          </a:p>
        </p:txBody>
      </p:sp>
      <p:sp>
        <p:nvSpPr>
          <p:cNvPr id="1916" name="Google Shape;1916;p67"/>
          <p:cNvSpPr txBox="1"/>
          <p:nvPr/>
        </p:nvSpPr>
        <p:spPr>
          <a:xfrm>
            <a:off x="6701296" y="2644166"/>
            <a:ext cx="1972056" cy="1191608"/>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1600"/>
            </a:pPr>
            <a:r>
              <a:rPr lang="en-US" sz="1200" b="1">
                <a:solidFill>
                  <a:srgbClr val="20425A"/>
                </a:solidFill>
                <a:latin typeface="Calibri"/>
                <a:ea typeface="Calibri"/>
                <a:cs typeface="Calibri"/>
                <a:sym typeface="Calibri"/>
              </a:rPr>
              <a:t>Incorrect logic - </a:t>
            </a:r>
            <a:endParaRPr sz="1050">
              <a:solidFill>
                <a:srgbClr val="000000"/>
              </a:solidFill>
              <a:latin typeface="Arial"/>
              <a:ea typeface="Arial"/>
              <a:cs typeface="Arial"/>
              <a:sym typeface="Arial"/>
            </a:endParaRPr>
          </a:p>
          <a:p>
            <a:pPr>
              <a:spcBef>
                <a:spcPts val="225"/>
              </a:spcBef>
              <a:spcAft>
                <a:spcPts val="0"/>
              </a:spcAft>
              <a:buClr>
                <a:srgbClr val="20425A"/>
              </a:buClr>
              <a:buSzPts val="1600"/>
            </a:pPr>
            <a:r>
              <a:rPr lang="en-US" sz="1200" b="1">
                <a:solidFill>
                  <a:srgbClr val="20425A"/>
                </a:solidFill>
                <a:latin typeface="Calibri"/>
                <a:ea typeface="Calibri"/>
                <a:cs typeface="Calibri"/>
                <a:sym typeface="Calibri"/>
              </a:rPr>
              <a:t> Observation_Period </a:t>
            </a:r>
            <a:r>
              <a:rPr lang="en-US" sz="1050">
                <a:solidFill>
                  <a:srgbClr val="20425A"/>
                </a:solidFill>
                <a:latin typeface="Calibri"/>
                <a:ea typeface="Calibri"/>
                <a:cs typeface="Calibri"/>
                <a:sym typeface="Calibri"/>
              </a:rPr>
              <a:t>Observation_Period table populated incorrectly.  Observation period does not cover the entire period of time where events are recorded for a person</a:t>
            </a:r>
            <a:endParaRPr sz="1050">
              <a:solidFill>
                <a:srgbClr val="000000"/>
              </a:solidFill>
              <a:latin typeface="Arial"/>
              <a:ea typeface="Arial"/>
              <a:cs typeface="Arial"/>
              <a:sym typeface="Arial"/>
            </a:endParaRPr>
          </a:p>
          <a:p>
            <a:pPr>
              <a:spcBef>
                <a:spcPts val="225"/>
              </a:spcBef>
              <a:spcAft>
                <a:spcPts val="0"/>
              </a:spcAft>
              <a:buClr>
                <a:schemeClr val="dk1"/>
              </a:buClr>
              <a:buSzPts val="1200"/>
            </a:pPr>
            <a:endParaRPr sz="900">
              <a:solidFill>
                <a:srgbClr val="20425A"/>
              </a:solidFill>
              <a:latin typeface="Calibri"/>
              <a:ea typeface="Calibri"/>
              <a:cs typeface="Calibri"/>
              <a:sym typeface="Calibri"/>
            </a:endParaRPr>
          </a:p>
        </p:txBody>
      </p:sp>
      <p:sp>
        <p:nvSpPr>
          <p:cNvPr id="1917" name="Google Shape;1917;p67"/>
          <p:cNvSpPr txBox="1"/>
          <p:nvPr/>
        </p:nvSpPr>
        <p:spPr>
          <a:xfrm>
            <a:off x="6701296" y="4014826"/>
            <a:ext cx="1972056" cy="889742"/>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1600"/>
            </a:pPr>
            <a:r>
              <a:rPr lang="en-US" sz="1200" b="1">
                <a:solidFill>
                  <a:srgbClr val="20425A"/>
                </a:solidFill>
                <a:latin typeface="Calibri"/>
                <a:ea typeface="Calibri"/>
                <a:cs typeface="Calibri"/>
                <a:sym typeface="Calibri"/>
              </a:rPr>
              <a:t>Incorrect logic -  Visit_Occurrence</a:t>
            </a:r>
            <a:endParaRPr sz="1200" b="1">
              <a:solidFill>
                <a:srgbClr val="20425A"/>
              </a:solidFill>
              <a:latin typeface="Calibri"/>
              <a:ea typeface="Calibri"/>
              <a:cs typeface="Calibri"/>
              <a:sym typeface="Calibri"/>
            </a:endParaRPr>
          </a:p>
          <a:p>
            <a:pPr>
              <a:spcBef>
                <a:spcPts val="225"/>
              </a:spcBef>
              <a:spcAft>
                <a:spcPts val="0"/>
              </a:spcAft>
              <a:buClr>
                <a:srgbClr val="20425A"/>
              </a:buClr>
              <a:buSzPts val="1200"/>
            </a:pPr>
            <a:r>
              <a:rPr lang="en-US" sz="1050">
                <a:solidFill>
                  <a:srgbClr val="20425A"/>
                </a:solidFill>
                <a:latin typeface="Calibri"/>
                <a:ea typeface="Calibri"/>
                <a:cs typeface="Calibri"/>
                <a:sym typeface="Calibri"/>
              </a:rPr>
              <a:t>Visit_Occurrence table populated incorrectly</a:t>
            </a:r>
            <a:endParaRPr sz="1050">
              <a:solidFill>
                <a:srgbClr val="000000"/>
              </a:solidFill>
              <a:latin typeface="Arial"/>
              <a:ea typeface="Arial"/>
              <a:cs typeface="Arial"/>
              <a:sym typeface="Arial"/>
            </a:endParaRPr>
          </a:p>
          <a:p>
            <a:pPr>
              <a:spcBef>
                <a:spcPts val="225"/>
              </a:spcBef>
              <a:spcAft>
                <a:spcPts val="0"/>
              </a:spcAft>
              <a:buClr>
                <a:schemeClr val="dk1"/>
              </a:buClr>
              <a:buSzPts val="1200"/>
            </a:pPr>
            <a:endParaRPr sz="900">
              <a:solidFill>
                <a:srgbClr val="20425A"/>
              </a:solidFill>
              <a:latin typeface="Calibri"/>
              <a:ea typeface="Calibri"/>
              <a:cs typeface="Calibri"/>
              <a:sym typeface="Calibri"/>
            </a:endParaRPr>
          </a:p>
        </p:txBody>
      </p:sp>
      <p:grpSp>
        <p:nvGrpSpPr>
          <p:cNvPr id="1918" name="Google Shape;1918;p67"/>
          <p:cNvGrpSpPr/>
          <p:nvPr/>
        </p:nvGrpSpPr>
        <p:grpSpPr>
          <a:xfrm>
            <a:off x="6196241" y="4014827"/>
            <a:ext cx="505280" cy="496012"/>
            <a:chOff x="1958261" y="1272894"/>
            <a:chExt cx="673707" cy="661349"/>
          </a:xfrm>
        </p:grpSpPr>
        <p:pic>
          <p:nvPicPr>
            <p:cNvPr id="1919" name="Google Shape;1919;p67"/>
            <p:cNvPicPr preferRelativeResize="0"/>
            <p:nvPr/>
          </p:nvPicPr>
          <p:blipFill rotWithShape="1">
            <a:blip r:embed="rId3">
              <a:alphaModFix/>
            </a:blip>
            <a:srcRect/>
            <a:stretch/>
          </p:blipFill>
          <p:spPr>
            <a:xfrm>
              <a:off x="2034986" y="1316662"/>
              <a:ext cx="520256" cy="573812"/>
            </a:xfrm>
            <a:prstGeom prst="rect">
              <a:avLst/>
            </a:prstGeom>
            <a:noFill/>
            <a:ln>
              <a:noFill/>
            </a:ln>
          </p:spPr>
        </p:pic>
        <p:sp>
          <p:nvSpPr>
            <p:cNvPr id="1920" name="Google Shape;1920;p67"/>
            <p:cNvSpPr/>
            <p:nvPr/>
          </p:nvSpPr>
          <p:spPr>
            <a:xfrm>
              <a:off x="1958261" y="1272894"/>
              <a:ext cx="673707" cy="661349"/>
            </a:xfrm>
            <a:prstGeom prst="ellipse">
              <a:avLst/>
            </a:prstGeom>
            <a:noFill/>
            <a:ln w="28575" cap="flat" cmpd="sng">
              <a:solidFill>
                <a:schemeClr val="accent6"/>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600"/>
              </a:pPr>
              <a:endParaRPr sz="1200">
                <a:solidFill>
                  <a:schemeClr val="lt1"/>
                </a:solidFill>
                <a:latin typeface="Arial"/>
                <a:ea typeface="Arial"/>
                <a:cs typeface="Arial"/>
                <a:sym typeface="Arial"/>
              </a:endParaRPr>
            </a:p>
          </p:txBody>
        </p:sp>
      </p:grpSp>
      <p:grpSp>
        <p:nvGrpSpPr>
          <p:cNvPr id="1921" name="Google Shape;1921;p67"/>
          <p:cNvGrpSpPr/>
          <p:nvPr/>
        </p:nvGrpSpPr>
        <p:grpSpPr>
          <a:xfrm>
            <a:off x="6196241" y="2617844"/>
            <a:ext cx="505280" cy="496012"/>
            <a:chOff x="1958261" y="1272894"/>
            <a:chExt cx="673707" cy="661349"/>
          </a:xfrm>
        </p:grpSpPr>
        <p:pic>
          <p:nvPicPr>
            <p:cNvPr id="1922" name="Google Shape;1922;p67"/>
            <p:cNvPicPr preferRelativeResize="0"/>
            <p:nvPr/>
          </p:nvPicPr>
          <p:blipFill rotWithShape="1">
            <a:blip r:embed="rId3">
              <a:alphaModFix/>
            </a:blip>
            <a:srcRect/>
            <a:stretch/>
          </p:blipFill>
          <p:spPr>
            <a:xfrm>
              <a:off x="2034986" y="1316662"/>
              <a:ext cx="520256" cy="573812"/>
            </a:xfrm>
            <a:prstGeom prst="rect">
              <a:avLst/>
            </a:prstGeom>
            <a:noFill/>
            <a:ln>
              <a:noFill/>
            </a:ln>
          </p:spPr>
        </p:pic>
        <p:sp>
          <p:nvSpPr>
            <p:cNvPr id="1923" name="Google Shape;1923;p67"/>
            <p:cNvSpPr/>
            <p:nvPr/>
          </p:nvSpPr>
          <p:spPr>
            <a:xfrm>
              <a:off x="1958261" y="1272894"/>
              <a:ext cx="673707" cy="661349"/>
            </a:xfrm>
            <a:prstGeom prst="ellipse">
              <a:avLst/>
            </a:prstGeom>
            <a:noFill/>
            <a:ln w="28575" cap="flat" cmpd="sng">
              <a:solidFill>
                <a:schemeClr val="accent6"/>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600"/>
              </a:pPr>
              <a:endParaRPr sz="1200">
                <a:solidFill>
                  <a:schemeClr val="lt1"/>
                </a:solidFill>
                <a:latin typeface="Arial"/>
                <a:ea typeface="Arial"/>
                <a:cs typeface="Arial"/>
                <a:sym typeface="Arial"/>
              </a:endParaRPr>
            </a:p>
          </p:txBody>
        </p:sp>
      </p:grpSp>
      <p:grpSp>
        <p:nvGrpSpPr>
          <p:cNvPr id="1924" name="Google Shape;1924;p67"/>
          <p:cNvGrpSpPr/>
          <p:nvPr/>
        </p:nvGrpSpPr>
        <p:grpSpPr>
          <a:xfrm>
            <a:off x="6196241" y="1240421"/>
            <a:ext cx="505280" cy="496012"/>
            <a:chOff x="1958261" y="1272894"/>
            <a:chExt cx="673707" cy="661349"/>
          </a:xfrm>
        </p:grpSpPr>
        <p:pic>
          <p:nvPicPr>
            <p:cNvPr id="1925" name="Google Shape;1925;p67"/>
            <p:cNvPicPr preferRelativeResize="0"/>
            <p:nvPr/>
          </p:nvPicPr>
          <p:blipFill rotWithShape="1">
            <a:blip r:embed="rId3">
              <a:alphaModFix/>
            </a:blip>
            <a:srcRect/>
            <a:stretch/>
          </p:blipFill>
          <p:spPr>
            <a:xfrm>
              <a:off x="2034986" y="1316662"/>
              <a:ext cx="520256" cy="573812"/>
            </a:xfrm>
            <a:prstGeom prst="rect">
              <a:avLst/>
            </a:prstGeom>
            <a:noFill/>
            <a:ln>
              <a:noFill/>
            </a:ln>
          </p:spPr>
        </p:pic>
        <p:sp>
          <p:nvSpPr>
            <p:cNvPr id="1926" name="Google Shape;1926;p67"/>
            <p:cNvSpPr/>
            <p:nvPr/>
          </p:nvSpPr>
          <p:spPr>
            <a:xfrm>
              <a:off x="1958261" y="1272894"/>
              <a:ext cx="673707" cy="661349"/>
            </a:xfrm>
            <a:prstGeom prst="ellipse">
              <a:avLst/>
            </a:prstGeom>
            <a:noFill/>
            <a:ln w="28575" cap="flat" cmpd="sng">
              <a:solidFill>
                <a:schemeClr val="accent6"/>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600"/>
              </a:pPr>
              <a:endParaRPr sz="1200">
                <a:solidFill>
                  <a:schemeClr val="lt1"/>
                </a:solidFill>
                <a:latin typeface="Arial"/>
                <a:ea typeface="Arial"/>
                <a:cs typeface="Arial"/>
                <a:sym typeface="Arial"/>
              </a:endParaRPr>
            </a:p>
          </p:txBody>
        </p:sp>
      </p:grpSp>
      <p:grpSp>
        <p:nvGrpSpPr>
          <p:cNvPr id="1927" name="Google Shape;1927;p67"/>
          <p:cNvGrpSpPr/>
          <p:nvPr/>
        </p:nvGrpSpPr>
        <p:grpSpPr>
          <a:xfrm>
            <a:off x="3456565" y="4014827"/>
            <a:ext cx="505280" cy="496012"/>
            <a:chOff x="1958261" y="1272894"/>
            <a:chExt cx="673707" cy="661349"/>
          </a:xfrm>
        </p:grpSpPr>
        <p:pic>
          <p:nvPicPr>
            <p:cNvPr id="1928" name="Google Shape;1928;p67"/>
            <p:cNvPicPr preferRelativeResize="0"/>
            <p:nvPr/>
          </p:nvPicPr>
          <p:blipFill rotWithShape="1">
            <a:blip r:embed="rId3">
              <a:alphaModFix/>
            </a:blip>
            <a:srcRect/>
            <a:stretch/>
          </p:blipFill>
          <p:spPr>
            <a:xfrm>
              <a:off x="2034986" y="1316662"/>
              <a:ext cx="520256" cy="573812"/>
            </a:xfrm>
            <a:prstGeom prst="rect">
              <a:avLst/>
            </a:prstGeom>
            <a:noFill/>
            <a:ln>
              <a:noFill/>
            </a:ln>
          </p:spPr>
        </p:pic>
        <p:sp>
          <p:nvSpPr>
            <p:cNvPr id="1929" name="Google Shape;1929;p67"/>
            <p:cNvSpPr/>
            <p:nvPr/>
          </p:nvSpPr>
          <p:spPr>
            <a:xfrm>
              <a:off x="1958261" y="1272894"/>
              <a:ext cx="673707" cy="661349"/>
            </a:xfrm>
            <a:prstGeom prst="ellipse">
              <a:avLst/>
            </a:prstGeom>
            <a:noFill/>
            <a:ln w="28575" cap="flat" cmpd="sng">
              <a:solidFill>
                <a:schemeClr val="accent6"/>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600"/>
              </a:pPr>
              <a:endParaRPr sz="1200">
                <a:solidFill>
                  <a:schemeClr val="lt1"/>
                </a:solidFill>
                <a:latin typeface="Arial"/>
                <a:ea typeface="Arial"/>
                <a:cs typeface="Arial"/>
                <a:sym typeface="Arial"/>
              </a:endParaRPr>
            </a:p>
          </p:txBody>
        </p:sp>
      </p:grpSp>
      <p:grpSp>
        <p:nvGrpSpPr>
          <p:cNvPr id="1930" name="Google Shape;1930;p67"/>
          <p:cNvGrpSpPr/>
          <p:nvPr/>
        </p:nvGrpSpPr>
        <p:grpSpPr>
          <a:xfrm>
            <a:off x="3456565" y="2617844"/>
            <a:ext cx="505280" cy="496012"/>
            <a:chOff x="1958261" y="1272894"/>
            <a:chExt cx="673707" cy="661349"/>
          </a:xfrm>
        </p:grpSpPr>
        <p:pic>
          <p:nvPicPr>
            <p:cNvPr id="1931" name="Google Shape;1931;p67"/>
            <p:cNvPicPr preferRelativeResize="0"/>
            <p:nvPr/>
          </p:nvPicPr>
          <p:blipFill rotWithShape="1">
            <a:blip r:embed="rId3">
              <a:alphaModFix/>
            </a:blip>
            <a:srcRect/>
            <a:stretch/>
          </p:blipFill>
          <p:spPr>
            <a:xfrm>
              <a:off x="2034986" y="1316662"/>
              <a:ext cx="520256" cy="573812"/>
            </a:xfrm>
            <a:prstGeom prst="rect">
              <a:avLst/>
            </a:prstGeom>
            <a:noFill/>
            <a:ln>
              <a:noFill/>
            </a:ln>
          </p:spPr>
        </p:pic>
        <p:sp>
          <p:nvSpPr>
            <p:cNvPr id="1932" name="Google Shape;1932;p67"/>
            <p:cNvSpPr/>
            <p:nvPr/>
          </p:nvSpPr>
          <p:spPr>
            <a:xfrm>
              <a:off x="1958261" y="1272894"/>
              <a:ext cx="673707" cy="661349"/>
            </a:xfrm>
            <a:prstGeom prst="ellipse">
              <a:avLst/>
            </a:prstGeom>
            <a:noFill/>
            <a:ln w="28575" cap="flat" cmpd="sng">
              <a:solidFill>
                <a:schemeClr val="accent6"/>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600"/>
              </a:pPr>
              <a:endParaRPr sz="1200">
                <a:solidFill>
                  <a:schemeClr val="lt1"/>
                </a:solidFill>
                <a:latin typeface="Arial"/>
                <a:ea typeface="Arial"/>
                <a:cs typeface="Arial"/>
                <a:sym typeface="Arial"/>
              </a:endParaRPr>
            </a:p>
          </p:txBody>
        </p:sp>
      </p:grpSp>
      <p:grpSp>
        <p:nvGrpSpPr>
          <p:cNvPr id="1933" name="Google Shape;1933;p67"/>
          <p:cNvGrpSpPr/>
          <p:nvPr/>
        </p:nvGrpSpPr>
        <p:grpSpPr>
          <a:xfrm>
            <a:off x="3456565" y="1240421"/>
            <a:ext cx="505280" cy="496012"/>
            <a:chOff x="1958261" y="1272894"/>
            <a:chExt cx="673707" cy="661349"/>
          </a:xfrm>
        </p:grpSpPr>
        <p:pic>
          <p:nvPicPr>
            <p:cNvPr id="1934" name="Google Shape;1934;p67"/>
            <p:cNvPicPr preferRelativeResize="0"/>
            <p:nvPr/>
          </p:nvPicPr>
          <p:blipFill rotWithShape="1">
            <a:blip r:embed="rId3">
              <a:alphaModFix/>
            </a:blip>
            <a:srcRect/>
            <a:stretch/>
          </p:blipFill>
          <p:spPr>
            <a:xfrm>
              <a:off x="2034986" y="1316662"/>
              <a:ext cx="520256" cy="573812"/>
            </a:xfrm>
            <a:prstGeom prst="rect">
              <a:avLst/>
            </a:prstGeom>
            <a:noFill/>
            <a:ln>
              <a:noFill/>
            </a:ln>
          </p:spPr>
        </p:pic>
        <p:sp>
          <p:nvSpPr>
            <p:cNvPr id="1935" name="Google Shape;1935;p67"/>
            <p:cNvSpPr/>
            <p:nvPr/>
          </p:nvSpPr>
          <p:spPr>
            <a:xfrm>
              <a:off x="1958261" y="1272894"/>
              <a:ext cx="673707" cy="661349"/>
            </a:xfrm>
            <a:prstGeom prst="ellipse">
              <a:avLst/>
            </a:prstGeom>
            <a:noFill/>
            <a:ln w="28575" cap="flat" cmpd="sng">
              <a:solidFill>
                <a:schemeClr val="accent6"/>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600"/>
              </a:pPr>
              <a:endParaRPr sz="1200">
                <a:solidFill>
                  <a:schemeClr val="lt1"/>
                </a:solidFill>
                <a:latin typeface="Arial"/>
                <a:ea typeface="Arial"/>
                <a:cs typeface="Arial"/>
                <a:sym typeface="Arial"/>
              </a:endParaRPr>
            </a:p>
          </p:txBody>
        </p:sp>
      </p:grpSp>
      <p:grpSp>
        <p:nvGrpSpPr>
          <p:cNvPr id="1936" name="Google Shape;1936;p67"/>
          <p:cNvGrpSpPr/>
          <p:nvPr/>
        </p:nvGrpSpPr>
        <p:grpSpPr>
          <a:xfrm>
            <a:off x="799719" y="2687800"/>
            <a:ext cx="505280" cy="496012"/>
            <a:chOff x="1958261" y="1272894"/>
            <a:chExt cx="673707" cy="661349"/>
          </a:xfrm>
        </p:grpSpPr>
        <p:pic>
          <p:nvPicPr>
            <p:cNvPr id="1937" name="Google Shape;1937;p67"/>
            <p:cNvPicPr preferRelativeResize="0"/>
            <p:nvPr/>
          </p:nvPicPr>
          <p:blipFill rotWithShape="1">
            <a:blip r:embed="rId3">
              <a:alphaModFix/>
            </a:blip>
            <a:srcRect/>
            <a:stretch/>
          </p:blipFill>
          <p:spPr>
            <a:xfrm>
              <a:off x="2034986" y="1316662"/>
              <a:ext cx="520256" cy="573812"/>
            </a:xfrm>
            <a:prstGeom prst="rect">
              <a:avLst/>
            </a:prstGeom>
            <a:noFill/>
            <a:ln>
              <a:noFill/>
            </a:ln>
          </p:spPr>
        </p:pic>
        <p:sp>
          <p:nvSpPr>
            <p:cNvPr id="1938" name="Google Shape;1938;p67"/>
            <p:cNvSpPr/>
            <p:nvPr/>
          </p:nvSpPr>
          <p:spPr>
            <a:xfrm>
              <a:off x="1958261" y="1272894"/>
              <a:ext cx="673707" cy="661349"/>
            </a:xfrm>
            <a:prstGeom prst="ellipse">
              <a:avLst/>
            </a:prstGeom>
            <a:noFill/>
            <a:ln w="28575" cap="flat" cmpd="sng">
              <a:solidFill>
                <a:schemeClr val="accent6"/>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600"/>
              </a:pPr>
              <a:endParaRPr sz="1200">
                <a:solidFill>
                  <a:schemeClr val="lt1"/>
                </a:solidFill>
                <a:latin typeface="Arial"/>
                <a:ea typeface="Arial"/>
                <a:cs typeface="Arial"/>
                <a:sym typeface="Arial"/>
              </a:endParaRPr>
            </a:p>
          </p:txBody>
        </p:sp>
      </p:grpSp>
      <p:grpSp>
        <p:nvGrpSpPr>
          <p:cNvPr id="1939" name="Google Shape;1939;p67"/>
          <p:cNvGrpSpPr/>
          <p:nvPr/>
        </p:nvGrpSpPr>
        <p:grpSpPr>
          <a:xfrm>
            <a:off x="799719" y="4039645"/>
            <a:ext cx="505280" cy="496012"/>
            <a:chOff x="1958261" y="1272894"/>
            <a:chExt cx="673707" cy="661349"/>
          </a:xfrm>
        </p:grpSpPr>
        <p:pic>
          <p:nvPicPr>
            <p:cNvPr id="1940" name="Google Shape;1940;p67"/>
            <p:cNvPicPr preferRelativeResize="0"/>
            <p:nvPr/>
          </p:nvPicPr>
          <p:blipFill rotWithShape="1">
            <a:blip r:embed="rId3">
              <a:alphaModFix/>
            </a:blip>
            <a:srcRect/>
            <a:stretch/>
          </p:blipFill>
          <p:spPr>
            <a:xfrm>
              <a:off x="2034986" y="1316662"/>
              <a:ext cx="520256" cy="573812"/>
            </a:xfrm>
            <a:prstGeom prst="rect">
              <a:avLst/>
            </a:prstGeom>
            <a:noFill/>
            <a:ln>
              <a:noFill/>
            </a:ln>
          </p:spPr>
        </p:pic>
        <p:sp>
          <p:nvSpPr>
            <p:cNvPr id="1941" name="Google Shape;1941;p67"/>
            <p:cNvSpPr/>
            <p:nvPr/>
          </p:nvSpPr>
          <p:spPr>
            <a:xfrm>
              <a:off x="1958261" y="1272894"/>
              <a:ext cx="673707" cy="661349"/>
            </a:xfrm>
            <a:prstGeom prst="ellipse">
              <a:avLst/>
            </a:prstGeom>
            <a:noFill/>
            <a:ln w="28575" cap="flat" cmpd="sng">
              <a:solidFill>
                <a:schemeClr val="accent6"/>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600"/>
              </a:pPr>
              <a:endParaRPr sz="1200">
                <a:solidFill>
                  <a:schemeClr val="lt1"/>
                </a:solidFill>
                <a:latin typeface="Arial"/>
                <a:ea typeface="Arial"/>
                <a:cs typeface="Arial"/>
                <a:sym typeface="Arial"/>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68"/>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No Standard Vocabulary </a:t>
            </a:r>
            <a:endParaRPr/>
          </a:p>
        </p:txBody>
      </p:sp>
      <p:sp>
        <p:nvSpPr>
          <p:cNvPr id="1947" name="Google Shape;1947;p68"/>
          <p:cNvSpPr txBox="1"/>
          <p:nvPr/>
        </p:nvSpPr>
        <p:spPr>
          <a:xfrm>
            <a:off x="288521" y="1543062"/>
            <a:ext cx="3992316" cy="3384467"/>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Text fields </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Duplicate and unclear values in source concept names </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Proprietary coding system</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No OMOP standard vocabulary mapping available even though vocabulary is in Athena</a:t>
            </a:r>
            <a:endParaRPr sz="1050">
              <a:solidFill>
                <a:srgbClr val="000000"/>
              </a:solidFill>
              <a:latin typeface="Arial"/>
              <a:ea typeface="Arial"/>
              <a:cs typeface="Arial"/>
              <a:sym typeface="Arial"/>
            </a:endParaRPr>
          </a:p>
          <a:p>
            <a:pPr marL="172641" indent="-77391">
              <a:spcBef>
                <a:spcPts val="0"/>
              </a:spcBef>
              <a:spcAft>
                <a:spcPts val="0"/>
              </a:spcAft>
              <a:buClr>
                <a:srgbClr val="414343"/>
              </a:buClr>
              <a:buSzPts val="2000"/>
            </a:pPr>
            <a:endParaRPr sz="1500">
              <a:solidFill>
                <a:srgbClr val="20425A"/>
              </a:solidFill>
              <a:latin typeface="Calibri"/>
              <a:ea typeface="Calibri"/>
              <a:cs typeface="Calibri"/>
              <a:sym typeface="Calibri"/>
            </a:endParaRPr>
          </a:p>
          <a:p>
            <a:pPr>
              <a:spcBef>
                <a:spcPts val="0"/>
              </a:spcBef>
              <a:spcAft>
                <a:spcPts val="0"/>
              </a:spcAft>
              <a:buClr>
                <a:srgbClr val="414343"/>
              </a:buClr>
              <a:buSzPts val="2000"/>
            </a:pPr>
            <a:endParaRPr sz="1500">
              <a:solidFill>
                <a:srgbClr val="20425A"/>
              </a:solidFill>
              <a:latin typeface="Calibri"/>
              <a:ea typeface="Calibri"/>
              <a:cs typeface="Calibri"/>
              <a:sym typeface="Calibri"/>
            </a:endParaRPr>
          </a:p>
        </p:txBody>
      </p:sp>
      <p:sp>
        <p:nvSpPr>
          <p:cNvPr id="1948" name="Google Shape;1948;p68"/>
          <p:cNvSpPr txBox="1"/>
          <p:nvPr/>
        </p:nvSpPr>
        <p:spPr>
          <a:xfrm>
            <a:off x="318652" y="1127359"/>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Issue</a:t>
            </a:r>
            <a:endParaRPr sz="1050">
              <a:solidFill>
                <a:srgbClr val="000000"/>
              </a:solidFill>
              <a:latin typeface="Arial"/>
              <a:ea typeface="Arial"/>
              <a:cs typeface="Arial"/>
              <a:sym typeface="Arial"/>
            </a:endParaRPr>
          </a:p>
        </p:txBody>
      </p:sp>
      <p:sp>
        <p:nvSpPr>
          <p:cNvPr id="1949" name="Google Shape;1949;p68"/>
          <p:cNvSpPr txBox="1"/>
          <p:nvPr/>
        </p:nvSpPr>
        <p:spPr>
          <a:xfrm>
            <a:off x="4498543" y="1127359"/>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Solution</a:t>
            </a:r>
            <a:r>
              <a:rPr lang="en-US" sz="2100" b="1">
                <a:solidFill>
                  <a:schemeClr val="accent3"/>
                </a:solidFill>
                <a:latin typeface="Calibri"/>
                <a:ea typeface="Calibri"/>
                <a:cs typeface="Calibri"/>
                <a:sym typeface="Calibri"/>
              </a:rPr>
              <a:t> </a:t>
            </a:r>
            <a:endParaRPr sz="2100" b="1">
              <a:solidFill>
                <a:schemeClr val="accent3"/>
              </a:solidFill>
              <a:latin typeface="Calibri"/>
              <a:ea typeface="Calibri"/>
              <a:cs typeface="Calibri"/>
              <a:sym typeface="Calibri"/>
            </a:endParaRPr>
          </a:p>
        </p:txBody>
      </p:sp>
      <p:cxnSp>
        <p:nvCxnSpPr>
          <p:cNvPr id="1950" name="Google Shape;1950;p68"/>
          <p:cNvCxnSpPr/>
          <p:nvPr/>
        </p:nvCxnSpPr>
        <p:spPr>
          <a:xfrm>
            <a:off x="318653" y="1466634"/>
            <a:ext cx="3962183" cy="0"/>
          </a:xfrm>
          <a:prstGeom prst="straightConnector1">
            <a:avLst/>
          </a:prstGeom>
          <a:noFill/>
          <a:ln w="76200" cap="rnd" cmpd="sng">
            <a:solidFill>
              <a:srgbClr val="20425A"/>
            </a:solidFill>
            <a:prstDash val="solid"/>
            <a:round/>
            <a:headEnd type="none" w="sm" len="sm"/>
            <a:tailEnd type="none" w="sm" len="sm"/>
          </a:ln>
        </p:spPr>
      </p:cxnSp>
      <p:cxnSp>
        <p:nvCxnSpPr>
          <p:cNvPr id="1951" name="Google Shape;1951;p68"/>
          <p:cNvCxnSpPr/>
          <p:nvPr/>
        </p:nvCxnSpPr>
        <p:spPr>
          <a:xfrm>
            <a:off x="4498542" y="1466634"/>
            <a:ext cx="4384711" cy="0"/>
          </a:xfrm>
          <a:prstGeom prst="straightConnector1">
            <a:avLst/>
          </a:prstGeom>
          <a:noFill/>
          <a:ln w="76200" cap="rnd" cmpd="sng">
            <a:solidFill>
              <a:schemeClr val="accent6"/>
            </a:solidFill>
            <a:prstDash val="solid"/>
            <a:round/>
            <a:headEnd type="none" w="sm" len="sm"/>
            <a:tailEnd type="none" w="sm" len="sm"/>
          </a:ln>
        </p:spPr>
      </p:cxnSp>
      <p:sp>
        <p:nvSpPr>
          <p:cNvPr id="1952" name="Google Shape;1952;p68"/>
          <p:cNvSpPr txBox="1"/>
          <p:nvPr/>
        </p:nvSpPr>
        <p:spPr>
          <a:xfrm>
            <a:off x="4461686" y="1543062"/>
            <a:ext cx="4458422" cy="1915879"/>
          </a:xfrm>
          <a:prstGeom prst="rect">
            <a:avLst/>
          </a:prstGeom>
          <a:noFill/>
          <a:ln>
            <a:noFill/>
          </a:ln>
        </p:spPr>
        <p:txBody>
          <a:bodyPr spcFirstLastPara="1" wrap="square" lIns="68569" tIns="34275" rIns="68569" bIns="34275" anchor="t" anchorCtr="0">
            <a:sp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Own Mapping Team </a:t>
            </a:r>
            <a:endParaRPr sz="1050">
              <a:solidFill>
                <a:srgbClr val="000000"/>
              </a:solidFill>
              <a:latin typeface="Arial"/>
              <a:ea typeface="Arial"/>
              <a:cs typeface="Arial"/>
              <a:sym typeface="Arial"/>
            </a:endParaRPr>
          </a:p>
          <a:p>
            <a:pPr marL="342900" lvl="1">
              <a:spcBef>
                <a:spcPts val="0"/>
              </a:spcBef>
              <a:spcAft>
                <a:spcPts val="0"/>
              </a:spcAft>
              <a:buClr>
                <a:srgbClr val="000000"/>
              </a:buClr>
              <a:buSzPts val="2000"/>
            </a:pPr>
            <a:r>
              <a:rPr lang="en-US" sz="1500">
                <a:solidFill>
                  <a:srgbClr val="20425A"/>
                </a:solidFill>
                <a:latin typeface="Calibri"/>
                <a:ea typeface="Calibri"/>
                <a:cs typeface="Calibri"/>
                <a:sym typeface="Calibri"/>
              </a:rPr>
              <a:t>Mapped translated terms to OMOP standard vocabulary</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OMOP Vocabulary Team</a:t>
            </a:r>
            <a:endParaRPr sz="1050">
              <a:solidFill>
                <a:srgbClr val="000000"/>
              </a:solidFill>
              <a:latin typeface="Arial"/>
              <a:ea typeface="Arial"/>
              <a:cs typeface="Arial"/>
              <a:sym typeface="Arial"/>
            </a:endParaRPr>
          </a:p>
          <a:p>
            <a:pPr marL="515541" lvl="2" indent="-172640">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Prioritized terms for mapping</a:t>
            </a:r>
            <a:endParaRPr sz="1050">
              <a:solidFill>
                <a:srgbClr val="000000"/>
              </a:solidFill>
              <a:latin typeface="Arial"/>
              <a:ea typeface="Arial"/>
              <a:cs typeface="Arial"/>
              <a:sym typeface="Arial"/>
            </a:endParaRPr>
          </a:p>
          <a:p>
            <a:pPr marL="515541" lvl="2" indent="-172640">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Verify translated terms</a:t>
            </a:r>
            <a:endParaRPr sz="1050">
              <a:solidFill>
                <a:srgbClr val="000000"/>
              </a:solidFill>
              <a:latin typeface="Arial"/>
              <a:ea typeface="Arial"/>
              <a:cs typeface="Arial"/>
              <a:sym typeface="Arial"/>
            </a:endParaRPr>
          </a:p>
          <a:p>
            <a:pPr marL="515541" lvl="2" indent="-172640">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Confirm translation with medical team</a:t>
            </a:r>
            <a:endParaRPr sz="1050">
              <a:solidFill>
                <a:srgbClr val="000000"/>
              </a:solidFill>
              <a:latin typeface="Arial"/>
              <a:ea typeface="Arial"/>
              <a:cs typeface="Arial"/>
              <a:sym typeface="Arial"/>
            </a:endParaRPr>
          </a:p>
          <a:p>
            <a:pPr marL="515541" lvl="2" indent="-172640">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Downloaded latest vocabularies</a:t>
            </a:r>
            <a:endParaRPr sz="105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69"/>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Wrong Type_Concept_IDs </a:t>
            </a:r>
            <a:endParaRPr/>
          </a:p>
        </p:txBody>
      </p:sp>
      <p:sp>
        <p:nvSpPr>
          <p:cNvPr id="1958" name="Google Shape;1958;p69"/>
          <p:cNvSpPr txBox="1"/>
          <p:nvPr/>
        </p:nvSpPr>
        <p:spPr>
          <a:xfrm>
            <a:off x="299150" y="1605624"/>
            <a:ext cx="3888728" cy="3327388"/>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Used their internal coding systems for type_concept_ids</a:t>
            </a:r>
            <a:endParaRPr sz="1500">
              <a:solidFill>
                <a:srgbClr val="20425A"/>
              </a:solidFill>
              <a:latin typeface="Calibri"/>
              <a:ea typeface="Calibri"/>
              <a:cs typeface="Calibri"/>
              <a:sym typeface="Calibri"/>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Wrong meanings were assigned to type_concept_ids </a:t>
            </a:r>
            <a:endParaRPr sz="1050">
              <a:solidFill>
                <a:srgbClr val="000000"/>
              </a:solidFill>
              <a:latin typeface="Arial"/>
              <a:ea typeface="Arial"/>
              <a:cs typeface="Arial"/>
              <a:sym typeface="Arial"/>
            </a:endParaRPr>
          </a:p>
          <a:p>
            <a:pPr>
              <a:spcBef>
                <a:spcPts val="0"/>
              </a:spcBef>
              <a:spcAft>
                <a:spcPts val="0"/>
              </a:spcAft>
              <a:buClr>
                <a:srgbClr val="414343"/>
              </a:buClr>
              <a:buSzPts val="2000"/>
            </a:pPr>
            <a:endParaRPr sz="1500">
              <a:solidFill>
                <a:srgbClr val="20425A"/>
              </a:solidFill>
              <a:latin typeface="Calibri"/>
              <a:ea typeface="Calibri"/>
              <a:cs typeface="Calibri"/>
              <a:sym typeface="Calibri"/>
            </a:endParaRPr>
          </a:p>
        </p:txBody>
      </p:sp>
      <p:sp>
        <p:nvSpPr>
          <p:cNvPr id="1959" name="Google Shape;1959;p69"/>
          <p:cNvSpPr txBox="1"/>
          <p:nvPr/>
        </p:nvSpPr>
        <p:spPr>
          <a:xfrm>
            <a:off x="318652" y="1145950"/>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chemeClr val="accent2"/>
              </a:buClr>
              <a:buSzPts val="2800"/>
            </a:pPr>
            <a:r>
              <a:rPr lang="en-US" sz="2100" b="1">
                <a:solidFill>
                  <a:schemeClr val="accent2"/>
                </a:solidFill>
                <a:latin typeface="Calibri"/>
                <a:ea typeface="Calibri"/>
                <a:cs typeface="Calibri"/>
                <a:sym typeface="Calibri"/>
              </a:rPr>
              <a:t>Issue</a:t>
            </a:r>
            <a:endParaRPr sz="1050">
              <a:solidFill>
                <a:srgbClr val="000000"/>
              </a:solidFill>
              <a:latin typeface="Arial"/>
              <a:ea typeface="Arial"/>
              <a:cs typeface="Arial"/>
              <a:sym typeface="Arial"/>
            </a:endParaRPr>
          </a:p>
        </p:txBody>
      </p:sp>
      <p:sp>
        <p:nvSpPr>
          <p:cNvPr id="1960" name="Google Shape;1960;p69"/>
          <p:cNvSpPr txBox="1"/>
          <p:nvPr/>
        </p:nvSpPr>
        <p:spPr>
          <a:xfrm>
            <a:off x="4498543" y="1141797"/>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Solution</a:t>
            </a:r>
            <a:r>
              <a:rPr lang="en-US" sz="2100" b="1">
                <a:solidFill>
                  <a:schemeClr val="accent3"/>
                </a:solidFill>
                <a:latin typeface="Calibri"/>
                <a:ea typeface="Calibri"/>
                <a:cs typeface="Calibri"/>
                <a:sym typeface="Calibri"/>
              </a:rPr>
              <a:t> </a:t>
            </a:r>
            <a:endParaRPr sz="2100" b="1">
              <a:solidFill>
                <a:schemeClr val="accent3"/>
              </a:solidFill>
              <a:latin typeface="Calibri"/>
              <a:ea typeface="Calibri"/>
              <a:cs typeface="Calibri"/>
              <a:sym typeface="Calibri"/>
            </a:endParaRPr>
          </a:p>
        </p:txBody>
      </p:sp>
      <p:cxnSp>
        <p:nvCxnSpPr>
          <p:cNvPr id="1961" name="Google Shape;1961;p69"/>
          <p:cNvCxnSpPr/>
          <p:nvPr/>
        </p:nvCxnSpPr>
        <p:spPr>
          <a:xfrm>
            <a:off x="318653" y="1466634"/>
            <a:ext cx="3962183" cy="0"/>
          </a:xfrm>
          <a:prstGeom prst="straightConnector1">
            <a:avLst/>
          </a:prstGeom>
          <a:noFill/>
          <a:ln w="76200" cap="rnd" cmpd="sng">
            <a:solidFill>
              <a:schemeClr val="accent2"/>
            </a:solidFill>
            <a:prstDash val="solid"/>
            <a:round/>
            <a:headEnd type="none" w="sm" len="sm"/>
            <a:tailEnd type="none" w="sm" len="sm"/>
          </a:ln>
        </p:spPr>
      </p:cxnSp>
      <p:cxnSp>
        <p:nvCxnSpPr>
          <p:cNvPr id="1962" name="Google Shape;1962;p69"/>
          <p:cNvCxnSpPr/>
          <p:nvPr/>
        </p:nvCxnSpPr>
        <p:spPr>
          <a:xfrm>
            <a:off x="4498542" y="1466634"/>
            <a:ext cx="4384711" cy="0"/>
          </a:xfrm>
          <a:prstGeom prst="straightConnector1">
            <a:avLst/>
          </a:prstGeom>
          <a:noFill/>
          <a:ln w="76200" cap="rnd" cmpd="sng">
            <a:solidFill>
              <a:schemeClr val="accent6"/>
            </a:solidFill>
            <a:prstDash val="solid"/>
            <a:round/>
            <a:headEnd type="none" w="sm" len="sm"/>
            <a:tailEnd type="none" w="sm" len="sm"/>
          </a:ln>
        </p:spPr>
      </p:cxnSp>
      <p:pic>
        <p:nvPicPr>
          <p:cNvPr id="1963" name="Google Shape;1963;p69"/>
          <p:cNvPicPr preferRelativeResize="0"/>
          <p:nvPr/>
        </p:nvPicPr>
        <p:blipFill rotWithShape="1">
          <a:blip r:embed="rId3">
            <a:alphaModFix/>
          </a:blip>
          <a:srcRect/>
          <a:stretch/>
        </p:blipFill>
        <p:spPr>
          <a:xfrm>
            <a:off x="4393684" y="2641560"/>
            <a:ext cx="4594424" cy="2356422"/>
          </a:xfrm>
          <a:prstGeom prst="rect">
            <a:avLst/>
          </a:prstGeom>
          <a:noFill/>
          <a:ln>
            <a:noFill/>
          </a:ln>
        </p:spPr>
      </p:pic>
      <p:sp>
        <p:nvSpPr>
          <p:cNvPr id="1964" name="Google Shape;1964;p69"/>
          <p:cNvSpPr txBox="1"/>
          <p:nvPr/>
        </p:nvSpPr>
        <p:spPr>
          <a:xfrm>
            <a:off x="4461686" y="1612936"/>
            <a:ext cx="4458422" cy="761717"/>
          </a:xfrm>
          <a:prstGeom prst="rect">
            <a:avLst/>
          </a:prstGeom>
          <a:noFill/>
          <a:ln>
            <a:noFill/>
          </a:ln>
        </p:spPr>
        <p:txBody>
          <a:bodyPr spcFirstLastPara="1" wrap="square" lIns="68569" tIns="34275" rIns="68569" bIns="34275" anchor="t" anchorCtr="0">
            <a:sp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Standardize all type_concept_ids in each table</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Find correct concept_id using ATHENA</a:t>
            </a:r>
            <a:endParaRPr sz="1050">
              <a:solidFill>
                <a:srgbClr val="000000"/>
              </a:solidFill>
              <a:latin typeface="Arial"/>
              <a:ea typeface="Arial"/>
              <a:cs typeface="Arial"/>
              <a:sym typeface="Arial"/>
            </a:endParaRPr>
          </a:p>
          <a:p>
            <a:pPr marL="172641" indent="-77391">
              <a:spcBef>
                <a:spcPts val="0"/>
              </a:spcBef>
              <a:spcAft>
                <a:spcPts val="0"/>
              </a:spcAft>
              <a:buClr>
                <a:schemeClr val="dk1"/>
              </a:buClr>
              <a:buSzPts val="2000"/>
            </a:pPr>
            <a:endParaRPr sz="1500">
              <a:solidFill>
                <a:srgbClr val="20425A"/>
              </a:solidFill>
              <a:latin typeface="Calibri"/>
              <a:ea typeface="Calibri"/>
              <a:cs typeface="Calibri"/>
              <a:sym typeface="Calibri"/>
            </a:endParaRPr>
          </a:p>
        </p:txBody>
      </p:sp>
      <p:sp>
        <p:nvSpPr>
          <p:cNvPr id="1965" name="Google Shape;1965;p69"/>
          <p:cNvSpPr txBox="1"/>
          <p:nvPr/>
        </p:nvSpPr>
        <p:spPr>
          <a:xfrm>
            <a:off x="246582" y="865854"/>
            <a:ext cx="8503920" cy="301752"/>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chemeClr val="dk1"/>
              </a:buClr>
              <a:buSzPts val="2000"/>
            </a:pPr>
            <a:endParaRPr sz="1500">
              <a:solidFill>
                <a:schemeClr val="accen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72"/>
          <p:cNvSpPr txBox="1">
            <a:spLocks noGrp="1"/>
          </p:cNvSpPr>
          <p:nvPr>
            <p:ph type="ctrTitle"/>
          </p:nvPr>
        </p:nvSpPr>
        <p:spPr>
          <a:xfrm>
            <a:off x="2362200" y="2553266"/>
            <a:ext cx="6240780" cy="608469"/>
          </a:xfrm>
          <a:prstGeom prst="rect">
            <a:avLst/>
          </a:prstGeom>
          <a:noFill/>
          <a:ln>
            <a:noFill/>
          </a:ln>
        </p:spPr>
        <p:txBody>
          <a:bodyPr spcFirstLastPara="1" vert="horz" wrap="square" lIns="68569" tIns="34275" rIns="68569" bIns="34275" rtlCol="0" anchor="t" anchorCtr="0">
            <a:normAutofit/>
          </a:bodyPr>
          <a:lstStyle/>
          <a:p>
            <a:pPr algn="l">
              <a:lnSpc>
                <a:spcPct val="90000"/>
              </a:lnSpc>
              <a:spcBef>
                <a:spcPts val="0"/>
              </a:spcBef>
              <a:buClr>
                <a:srgbClr val="20425A"/>
              </a:buClr>
              <a:buSzPts val="4000"/>
            </a:pPr>
            <a:r>
              <a:rPr lang="en-US" sz="3000" b="1">
                <a:latin typeface="Calibri"/>
                <a:ea typeface="Calibri"/>
                <a:cs typeface="Calibri"/>
                <a:sym typeface="Calibri"/>
              </a:rPr>
              <a:t>Thank you</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70"/>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Abnormal Values </a:t>
            </a:r>
            <a:endParaRPr/>
          </a:p>
        </p:txBody>
      </p:sp>
      <p:sp>
        <p:nvSpPr>
          <p:cNvPr id="1971" name="Google Shape;1971;p70"/>
          <p:cNvSpPr txBox="1"/>
          <p:nvPr/>
        </p:nvSpPr>
        <p:spPr>
          <a:xfrm>
            <a:off x="288521" y="1543062"/>
            <a:ext cx="3992316" cy="3384467"/>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400"/>
              <a:buFont typeface="Arial"/>
              <a:buChar char="•"/>
            </a:pPr>
            <a:r>
              <a:rPr lang="en-US" sz="1800">
                <a:solidFill>
                  <a:srgbClr val="20425A"/>
                </a:solidFill>
                <a:latin typeface="Calibri"/>
                <a:ea typeface="Calibri"/>
                <a:cs typeface="Calibri"/>
                <a:sym typeface="Calibri"/>
              </a:rPr>
              <a:t>Negative, 0, null values or decimals in measurement and drug_exposure domain</a:t>
            </a:r>
            <a:endParaRPr sz="1050">
              <a:solidFill>
                <a:srgbClr val="000000"/>
              </a:solidFill>
              <a:latin typeface="Arial"/>
              <a:ea typeface="Arial"/>
              <a:cs typeface="Arial"/>
              <a:sym typeface="Arial"/>
            </a:endParaRPr>
          </a:p>
          <a:p>
            <a:pPr>
              <a:spcBef>
                <a:spcPts val="810"/>
              </a:spcBef>
              <a:spcAft>
                <a:spcPts val="0"/>
              </a:spcAft>
              <a:buClr>
                <a:srgbClr val="414343"/>
              </a:buClr>
              <a:buSzPts val="2400"/>
            </a:pPr>
            <a:endParaRPr sz="1800">
              <a:solidFill>
                <a:srgbClr val="20425A"/>
              </a:solidFill>
              <a:latin typeface="Calibri"/>
              <a:ea typeface="Calibri"/>
              <a:cs typeface="Calibri"/>
              <a:sym typeface="Calibri"/>
            </a:endParaRPr>
          </a:p>
        </p:txBody>
      </p:sp>
      <p:sp>
        <p:nvSpPr>
          <p:cNvPr id="1972" name="Google Shape;1972;p70"/>
          <p:cNvSpPr txBox="1"/>
          <p:nvPr/>
        </p:nvSpPr>
        <p:spPr>
          <a:xfrm>
            <a:off x="318652" y="1145950"/>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Issue</a:t>
            </a:r>
            <a:endParaRPr sz="1050">
              <a:solidFill>
                <a:srgbClr val="000000"/>
              </a:solidFill>
              <a:latin typeface="Arial"/>
              <a:ea typeface="Arial"/>
              <a:cs typeface="Arial"/>
              <a:sym typeface="Arial"/>
            </a:endParaRPr>
          </a:p>
        </p:txBody>
      </p:sp>
      <p:sp>
        <p:nvSpPr>
          <p:cNvPr id="1973" name="Google Shape;1973;p70"/>
          <p:cNvSpPr txBox="1"/>
          <p:nvPr/>
        </p:nvSpPr>
        <p:spPr>
          <a:xfrm>
            <a:off x="4498543" y="1141797"/>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Solution </a:t>
            </a:r>
            <a:endParaRPr sz="2100" b="1">
              <a:solidFill>
                <a:schemeClr val="accent6"/>
              </a:solidFill>
              <a:latin typeface="Calibri"/>
              <a:ea typeface="Calibri"/>
              <a:cs typeface="Calibri"/>
              <a:sym typeface="Calibri"/>
            </a:endParaRPr>
          </a:p>
        </p:txBody>
      </p:sp>
      <p:cxnSp>
        <p:nvCxnSpPr>
          <p:cNvPr id="1974" name="Google Shape;1974;p70"/>
          <p:cNvCxnSpPr/>
          <p:nvPr/>
        </p:nvCxnSpPr>
        <p:spPr>
          <a:xfrm>
            <a:off x="318653" y="1466634"/>
            <a:ext cx="3962183" cy="0"/>
          </a:xfrm>
          <a:prstGeom prst="straightConnector1">
            <a:avLst/>
          </a:prstGeom>
          <a:noFill/>
          <a:ln w="76200" cap="rnd" cmpd="sng">
            <a:solidFill>
              <a:srgbClr val="20425A"/>
            </a:solidFill>
            <a:prstDash val="solid"/>
            <a:round/>
            <a:headEnd type="none" w="sm" len="sm"/>
            <a:tailEnd type="none" w="sm" len="sm"/>
          </a:ln>
        </p:spPr>
      </p:cxnSp>
      <p:cxnSp>
        <p:nvCxnSpPr>
          <p:cNvPr id="1975" name="Google Shape;1975;p70"/>
          <p:cNvCxnSpPr/>
          <p:nvPr/>
        </p:nvCxnSpPr>
        <p:spPr>
          <a:xfrm>
            <a:off x="4498542" y="1466634"/>
            <a:ext cx="4384711" cy="0"/>
          </a:xfrm>
          <a:prstGeom prst="straightConnector1">
            <a:avLst/>
          </a:prstGeom>
          <a:noFill/>
          <a:ln w="76200" cap="rnd" cmpd="sng">
            <a:solidFill>
              <a:schemeClr val="accent6"/>
            </a:solidFill>
            <a:prstDash val="solid"/>
            <a:round/>
            <a:headEnd type="none" w="sm" len="sm"/>
            <a:tailEnd type="none" w="sm" len="sm"/>
          </a:ln>
        </p:spPr>
      </p:cxnSp>
      <p:sp>
        <p:nvSpPr>
          <p:cNvPr id="1976" name="Google Shape;1976;p70"/>
          <p:cNvSpPr txBox="1"/>
          <p:nvPr/>
        </p:nvSpPr>
        <p:spPr>
          <a:xfrm>
            <a:off x="4461686" y="1543062"/>
            <a:ext cx="4458422" cy="900216"/>
          </a:xfrm>
          <a:prstGeom prst="rect">
            <a:avLst/>
          </a:prstGeom>
          <a:noFill/>
          <a:ln>
            <a:noFill/>
          </a:ln>
        </p:spPr>
        <p:txBody>
          <a:bodyPr spcFirstLastPara="1" wrap="square" lIns="68569" tIns="34275" rIns="68569" bIns="34275" anchor="t" anchorCtr="0">
            <a:spAutoFit/>
          </a:bodyPr>
          <a:lstStyle/>
          <a:p>
            <a:pPr marL="172641" indent="-172641">
              <a:spcBef>
                <a:spcPts val="0"/>
              </a:spcBef>
              <a:spcAft>
                <a:spcPts val="0"/>
              </a:spcAft>
              <a:buClr>
                <a:srgbClr val="20425A"/>
              </a:buClr>
              <a:buSzPts val="2400"/>
              <a:buFont typeface="Arial"/>
              <a:buChar char="•"/>
            </a:pPr>
            <a:r>
              <a:rPr lang="en-US" sz="1800">
                <a:solidFill>
                  <a:srgbClr val="20425A"/>
                </a:solidFill>
                <a:latin typeface="Calibri"/>
                <a:ea typeface="Calibri"/>
                <a:cs typeface="Calibri"/>
                <a:sym typeface="Calibri"/>
              </a:rPr>
              <a:t>Check source data for related domains and check if it’s reasonable from medical perspective</a:t>
            </a:r>
            <a:endParaRPr sz="1050">
              <a:solidFill>
                <a:srgbClr val="000000"/>
              </a:solidFill>
              <a:latin typeface="Arial"/>
              <a:ea typeface="Arial"/>
              <a:cs typeface="Arial"/>
              <a:sym typeface="Arial"/>
            </a:endParaRPr>
          </a:p>
        </p:txBody>
      </p:sp>
      <p:pic>
        <p:nvPicPr>
          <p:cNvPr id="1977" name="Google Shape;1977;p70"/>
          <p:cNvPicPr preferRelativeResize="0"/>
          <p:nvPr/>
        </p:nvPicPr>
        <p:blipFill rotWithShape="1">
          <a:blip r:embed="rId3">
            <a:alphaModFix/>
          </a:blip>
          <a:srcRect l="-505" t="77504" r="39626" b="1382"/>
          <a:stretch/>
        </p:blipFill>
        <p:spPr>
          <a:xfrm>
            <a:off x="401544" y="2729131"/>
            <a:ext cx="3969717" cy="11663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71"/>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Missing CDM Tables </a:t>
            </a:r>
            <a:endParaRPr/>
          </a:p>
        </p:txBody>
      </p:sp>
      <p:sp>
        <p:nvSpPr>
          <p:cNvPr id="1983" name="Google Shape;1983;p71"/>
          <p:cNvSpPr txBox="1"/>
          <p:nvPr/>
        </p:nvSpPr>
        <p:spPr>
          <a:xfrm>
            <a:off x="318652" y="1601813"/>
            <a:ext cx="3888728" cy="3327388"/>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Incomplete OMOP CDM tables </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Potential Missing Tables:</a:t>
            </a:r>
            <a:endParaRPr sz="1050">
              <a:solidFill>
                <a:srgbClr val="000000"/>
              </a:solidFill>
              <a:latin typeface="Arial"/>
              <a:ea typeface="Arial"/>
              <a:cs typeface="Arial"/>
              <a:sym typeface="Arial"/>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Procedure_occurrence</a:t>
            </a:r>
            <a:endParaRPr sz="1500">
              <a:solidFill>
                <a:srgbClr val="20425A"/>
              </a:solidFill>
              <a:latin typeface="Calibri"/>
              <a:ea typeface="Calibri"/>
              <a:cs typeface="Calibri"/>
              <a:sym typeface="Calibri"/>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Device_exposure</a:t>
            </a:r>
            <a:endParaRPr sz="1500">
              <a:solidFill>
                <a:srgbClr val="20425A"/>
              </a:solidFill>
              <a:latin typeface="Calibri"/>
              <a:ea typeface="Calibri"/>
              <a:cs typeface="Calibri"/>
              <a:sym typeface="Calibri"/>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Visit_detail</a:t>
            </a:r>
            <a:endParaRPr sz="1500">
              <a:solidFill>
                <a:srgbClr val="20425A"/>
              </a:solidFill>
              <a:latin typeface="Calibri"/>
              <a:ea typeface="Calibri"/>
              <a:cs typeface="Calibri"/>
              <a:sym typeface="Calibri"/>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Observation</a:t>
            </a:r>
            <a:endParaRPr sz="1050">
              <a:solidFill>
                <a:srgbClr val="000000"/>
              </a:solidFill>
              <a:latin typeface="Arial"/>
              <a:ea typeface="Arial"/>
              <a:cs typeface="Arial"/>
              <a:sym typeface="Arial"/>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Payer_plan_period</a:t>
            </a:r>
            <a:endParaRPr sz="1500">
              <a:solidFill>
                <a:srgbClr val="20425A"/>
              </a:solidFill>
              <a:latin typeface="Calibri"/>
              <a:ea typeface="Calibri"/>
              <a:cs typeface="Calibri"/>
              <a:sym typeface="Calibri"/>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Dose_era</a:t>
            </a:r>
            <a:endParaRPr sz="1500">
              <a:solidFill>
                <a:srgbClr val="20425A"/>
              </a:solidFill>
              <a:latin typeface="Calibri"/>
              <a:ea typeface="Calibri"/>
              <a:cs typeface="Calibri"/>
              <a:sym typeface="Calibri"/>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Location</a:t>
            </a:r>
            <a:endParaRPr sz="1050">
              <a:solidFill>
                <a:srgbClr val="000000"/>
              </a:solidFill>
              <a:latin typeface="Arial"/>
              <a:ea typeface="Arial"/>
              <a:cs typeface="Arial"/>
              <a:sym typeface="Arial"/>
            </a:endParaRPr>
          </a:p>
          <a:p>
            <a:pPr marL="342900" lvl="1" indent="-176213">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Cost</a:t>
            </a:r>
            <a:endParaRPr sz="1050">
              <a:solidFill>
                <a:srgbClr val="000000"/>
              </a:solidFill>
              <a:latin typeface="Arial"/>
              <a:ea typeface="Arial"/>
              <a:cs typeface="Arial"/>
              <a:sym typeface="Arial"/>
            </a:endParaRPr>
          </a:p>
          <a:p>
            <a:pPr marL="342900" lvl="1" indent="-80963">
              <a:spcBef>
                <a:spcPts val="0"/>
              </a:spcBef>
              <a:spcAft>
                <a:spcPts val="0"/>
              </a:spcAft>
              <a:buClr>
                <a:srgbClr val="414343"/>
              </a:buClr>
              <a:buSzPts val="2000"/>
            </a:pPr>
            <a:endParaRPr sz="1500">
              <a:solidFill>
                <a:srgbClr val="20425A"/>
              </a:solidFill>
              <a:latin typeface="Calibri"/>
              <a:ea typeface="Calibri"/>
              <a:cs typeface="Calibri"/>
              <a:sym typeface="Calibri"/>
            </a:endParaRPr>
          </a:p>
          <a:p>
            <a:pPr marL="342900" lvl="1" indent="-80963">
              <a:spcBef>
                <a:spcPts val="0"/>
              </a:spcBef>
              <a:spcAft>
                <a:spcPts val="0"/>
              </a:spcAft>
              <a:buClr>
                <a:srgbClr val="414343"/>
              </a:buClr>
              <a:buSzPts val="2000"/>
            </a:pPr>
            <a:endParaRPr sz="1500">
              <a:solidFill>
                <a:srgbClr val="20425A"/>
              </a:solidFill>
              <a:latin typeface="Calibri"/>
              <a:ea typeface="Calibri"/>
              <a:cs typeface="Calibri"/>
              <a:sym typeface="Calibri"/>
            </a:endParaRPr>
          </a:p>
          <a:p>
            <a:pPr>
              <a:spcBef>
                <a:spcPts val="0"/>
              </a:spcBef>
              <a:spcAft>
                <a:spcPts val="0"/>
              </a:spcAft>
              <a:buClr>
                <a:srgbClr val="414343"/>
              </a:buClr>
              <a:buSzPts val="2000"/>
            </a:pPr>
            <a:endParaRPr sz="1500">
              <a:solidFill>
                <a:srgbClr val="20425A"/>
              </a:solidFill>
              <a:latin typeface="Calibri"/>
              <a:ea typeface="Calibri"/>
              <a:cs typeface="Calibri"/>
              <a:sym typeface="Calibri"/>
            </a:endParaRPr>
          </a:p>
        </p:txBody>
      </p:sp>
      <p:sp>
        <p:nvSpPr>
          <p:cNvPr id="1984" name="Google Shape;1984;p71"/>
          <p:cNvSpPr txBox="1"/>
          <p:nvPr/>
        </p:nvSpPr>
        <p:spPr>
          <a:xfrm>
            <a:off x="318652" y="1160388"/>
            <a:ext cx="3849725" cy="250937"/>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Issue</a:t>
            </a:r>
            <a:endParaRPr sz="1050">
              <a:solidFill>
                <a:srgbClr val="000000"/>
              </a:solidFill>
              <a:latin typeface="Arial"/>
              <a:ea typeface="Arial"/>
              <a:cs typeface="Arial"/>
              <a:sym typeface="Arial"/>
            </a:endParaRPr>
          </a:p>
        </p:txBody>
      </p:sp>
      <p:sp>
        <p:nvSpPr>
          <p:cNvPr id="1985" name="Google Shape;1985;p71"/>
          <p:cNvSpPr txBox="1"/>
          <p:nvPr/>
        </p:nvSpPr>
        <p:spPr>
          <a:xfrm>
            <a:off x="4498543" y="1141797"/>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Solution</a:t>
            </a:r>
            <a:r>
              <a:rPr lang="en-US" sz="2100" b="1">
                <a:solidFill>
                  <a:schemeClr val="accent3"/>
                </a:solidFill>
                <a:latin typeface="Calibri"/>
                <a:ea typeface="Calibri"/>
                <a:cs typeface="Calibri"/>
                <a:sym typeface="Calibri"/>
              </a:rPr>
              <a:t> </a:t>
            </a:r>
            <a:endParaRPr sz="2100" b="1">
              <a:solidFill>
                <a:schemeClr val="accent3"/>
              </a:solidFill>
              <a:latin typeface="Calibri"/>
              <a:ea typeface="Calibri"/>
              <a:cs typeface="Calibri"/>
              <a:sym typeface="Calibri"/>
            </a:endParaRPr>
          </a:p>
        </p:txBody>
      </p:sp>
      <p:cxnSp>
        <p:nvCxnSpPr>
          <p:cNvPr id="1986" name="Google Shape;1986;p71"/>
          <p:cNvCxnSpPr/>
          <p:nvPr/>
        </p:nvCxnSpPr>
        <p:spPr>
          <a:xfrm>
            <a:off x="318653" y="1466634"/>
            <a:ext cx="3962183" cy="0"/>
          </a:xfrm>
          <a:prstGeom prst="straightConnector1">
            <a:avLst/>
          </a:prstGeom>
          <a:noFill/>
          <a:ln w="76200" cap="rnd" cmpd="sng">
            <a:solidFill>
              <a:srgbClr val="20425A"/>
            </a:solidFill>
            <a:prstDash val="solid"/>
            <a:round/>
            <a:headEnd type="none" w="sm" len="sm"/>
            <a:tailEnd type="none" w="sm" len="sm"/>
          </a:ln>
        </p:spPr>
      </p:cxnSp>
      <p:cxnSp>
        <p:nvCxnSpPr>
          <p:cNvPr id="1987" name="Google Shape;1987;p71"/>
          <p:cNvCxnSpPr/>
          <p:nvPr/>
        </p:nvCxnSpPr>
        <p:spPr>
          <a:xfrm>
            <a:off x="4498542" y="1466634"/>
            <a:ext cx="4384711" cy="0"/>
          </a:xfrm>
          <a:prstGeom prst="straightConnector1">
            <a:avLst/>
          </a:prstGeom>
          <a:noFill/>
          <a:ln w="76200" cap="rnd" cmpd="sng">
            <a:solidFill>
              <a:schemeClr val="accent6"/>
            </a:solidFill>
            <a:prstDash val="solid"/>
            <a:round/>
            <a:headEnd type="none" w="sm" len="sm"/>
            <a:tailEnd type="none" w="sm" len="sm"/>
          </a:ln>
        </p:spPr>
      </p:cxnSp>
      <p:sp>
        <p:nvSpPr>
          <p:cNvPr id="1988" name="Google Shape;1988;p71"/>
          <p:cNvSpPr txBox="1"/>
          <p:nvPr/>
        </p:nvSpPr>
        <p:spPr>
          <a:xfrm>
            <a:off x="4461686" y="1612936"/>
            <a:ext cx="4458422" cy="761717"/>
          </a:xfrm>
          <a:prstGeom prst="rect">
            <a:avLst/>
          </a:prstGeom>
          <a:noFill/>
          <a:ln>
            <a:noFill/>
          </a:ln>
        </p:spPr>
        <p:txBody>
          <a:bodyPr spcFirstLastPara="1" wrap="square" lIns="68569" tIns="34275" rIns="68569" bIns="34275" anchor="t" anchorCtr="0">
            <a:spAutoFit/>
          </a:bodyPr>
          <a:lstStyle/>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Check source data for related domains</a:t>
            </a:r>
            <a:endParaRPr sz="1050">
              <a:solidFill>
                <a:srgbClr val="000000"/>
              </a:solidFill>
              <a:latin typeface="Arial"/>
              <a:ea typeface="Arial"/>
              <a:cs typeface="Arial"/>
              <a:sym typeface="Arial"/>
            </a:endParaRPr>
          </a:p>
          <a:p>
            <a:pPr marL="172641" indent="-172641">
              <a:spcBef>
                <a:spcPts val="0"/>
              </a:spcBef>
              <a:spcAft>
                <a:spcPts val="0"/>
              </a:spcAft>
              <a:buClr>
                <a:srgbClr val="20425A"/>
              </a:buClr>
              <a:buSzPts val="2000"/>
              <a:buFont typeface="Arial"/>
              <a:buChar char="•"/>
            </a:pPr>
            <a:r>
              <a:rPr lang="en-US" sz="1500">
                <a:solidFill>
                  <a:srgbClr val="20425A"/>
                </a:solidFill>
                <a:latin typeface="Calibri"/>
                <a:ea typeface="Calibri"/>
                <a:cs typeface="Calibri"/>
                <a:sym typeface="Calibri"/>
              </a:rPr>
              <a:t>Provide mapping rules from source data to OMOP CDM, and populate the missing tables </a:t>
            </a:r>
            <a:endParaRPr sz="1050">
              <a:solidFill>
                <a:srgbClr val="000000"/>
              </a:solidFill>
              <a:latin typeface="Arial"/>
              <a:ea typeface="Arial"/>
              <a:cs typeface="Arial"/>
              <a:sym typeface="Arial"/>
            </a:endParaRPr>
          </a:p>
        </p:txBody>
      </p:sp>
      <p:sp>
        <p:nvSpPr>
          <p:cNvPr id="1989" name="Google Shape;1989;p71"/>
          <p:cNvSpPr txBox="1"/>
          <p:nvPr/>
        </p:nvSpPr>
        <p:spPr>
          <a:xfrm>
            <a:off x="246582" y="817763"/>
            <a:ext cx="8503920" cy="301752"/>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chemeClr val="dk1"/>
              </a:buClr>
              <a:buSzPts val="2000"/>
            </a:pPr>
            <a:endParaRPr sz="1500">
              <a:solidFill>
                <a:schemeClr val="accen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74FC0E-D6DF-4A1B-8DFB-AAD787EE008C}"/>
              </a:ext>
            </a:extLst>
          </p:cNvPr>
          <p:cNvSpPr>
            <a:spLocks noGrp="1"/>
          </p:cNvSpPr>
          <p:nvPr>
            <p:ph idx="1"/>
          </p:nvPr>
        </p:nvSpPr>
        <p:spPr>
          <a:xfrm>
            <a:off x="1412240" y="1016000"/>
            <a:ext cx="7274560" cy="4089136"/>
          </a:xfrm>
        </p:spPr>
        <p:txBody>
          <a:bodyPr/>
          <a:lstStyle/>
          <a:p>
            <a:pPr marL="0" indent="0">
              <a:buNone/>
            </a:pPr>
            <a:r>
              <a:rPr lang="en-US" dirty="0"/>
              <a:t>We have the OMOP CDM</a:t>
            </a:r>
          </a:p>
          <a:p>
            <a:pPr marL="0" indent="0">
              <a:buNone/>
            </a:pPr>
            <a:r>
              <a:rPr lang="en-US" dirty="0"/>
              <a:t>	OMOP covers all diseases</a:t>
            </a:r>
          </a:p>
          <a:p>
            <a:pPr marL="0" indent="0">
              <a:buNone/>
            </a:pPr>
            <a:r>
              <a:rPr lang="en-US" dirty="0"/>
              <a:t>		Cancer is a disease </a:t>
            </a:r>
          </a:p>
          <a:p>
            <a:pPr marL="0" indent="0">
              <a:buNone/>
            </a:pPr>
            <a:endParaRPr lang="en-US" dirty="0"/>
          </a:p>
          <a:p>
            <a:pPr marL="0" indent="0">
              <a:buNone/>
            </a:pPr>
            <a:r>
              <a:rPr lang="en-US" dirty="0"/>
              <a:t>=&gt; What’s the problem?</a:t>
            </a:r>
          </a:p>
        </p:txBody>
      </p:sp>
    </p:spTree>
    <p:extLst>
      <p:ext uri="{BB962C8B-B14F-4D97-AF65-F5344CB8AC3E}">
        <p14:creationId xmlns:p14="http://schemas.microsoft.com/office/powerpoint/2010/main" val="3586435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97156C8D-9C35-4D83-B8DA-14AB1005576E}"/>
              </a:ext>
            </a:extLst>
          </p:cNvPr>
          <p:cNvSpPr>
            <a:spLocks noGrp="1"/>
          </p:cNvSpPr>
          <p:nvPr>
            <p:ph type="subTitle" idx="4294967295"/>
          </p:nvPr>
        </p:nvSpPr>
        <p:spPr>
          <a:xfrm>
            <a:off x="530629" y="474173"/>
            <a:ext cx="8188037" cy="1691640"/>
          </a:xfrm>
        </p:spPr>
        <p:txBody>
          <a:bodyPr>
            <a:normAutofit fontScale="62500" lnSpcReduction="20000"/>
          </a:bodyPr>
          <a:lstStyle/>
          <a:p>
            <a:pPr>
              <a:buNone/>
            </a:pPr>
            <a:r>
              <a:rPr lang="de-DE" sz="6400" dirty="0"/>
              <a:t>	  Cancer needs a Lot more detail</a:t>
            </a:r>
          </a:p>
          <a:p>
            <a:pPr algn="ctr">
              <a:buNone/>
            </a:pPr>
            <a:endParaRPr lang="de-DE" dirty="0"/>
          </a:p>
          <a:p>
            <a:pPr marL="129779" indent="-129779">
              <a:buNone/>
            </a:pPr>
            <a:r>
              <a:rPr lang="de-DE" dirty="0"/>
              <a:t>“What is the overall survival for patients with non-metastatic carcinoma of the neck of bladder in remission after first line of gemcitabin-containing chemotherapy?“</a:t>
            </a:r>
          </a:p>
          <a:p>
            <a:pPr marL="129779" indent="-129779">
              <a:buNone/>
            </a:pPr>
            <a:endParaRPr lang="de-DE" dirty="0"/>
          </a:p>
        </p:txBody>
      </p:sp>
      <p:graphicFrame>
        <p:nvGraphicFramePr>
          <p:cNvPr id="6" name="Table 5"/>
          <p:cNvGraphicFramePr>
            <a:graphicFrameLocks noGrp="1"/>
          </p:cNvGraphicFramePr>
          <p:nvPr/>
        </p:nvGraphicFramePr>
        <p:xfrm>
          <a:off x="1695450" y="2730500"/>
          <a:ext cx="6096000" cy="2255520"/>
        </p:xfrm>
        <a:graphic>
          <a:graphicData uri="http://schemas.openxmlformats.org/drawingml/2006/table">
            <a:tbl>
              <a:tblPr firstRow="1" bandRow="1">
                <a:tableStyleId>{93296810-A885-4BE3-A3E7-6D5BEEA58F35}</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en-US" sz="1400" dirty="0"/>
                        <a:t>Concept</a:t>
                      </a:r>
                    </a:p>
                  </a:txBody>
                  <a:tcPr marL="68580" marR="68580" marT="34290" marB="34290"/>
                </a:tc>
                <a:tc>
                  <a:txBody>
                    <a:bodyPr/>
                    <a:lstStyle/>
                    <a:p>
                      <a:r>
                        <a:rPr lang="en-US" sz="1400" dirty="0"/>
                        <a:t>Category</a:t>
                      </a:r>
                    </a:p>
                  </a:txBody>
                  <a:tcPr marL="68580" marR="68580" marT="34290" marB="34290"/>
                </a:tc>
                <a:extLst>
                  <a:ext uri="{0D108BD9-81ED-4DB2-BD59-A6C34878D82A}">
                    <a16:rowId xmlns:a16="http://schemas.microsoft.com/office/drawing/2014/main" val="10000"/>
                  </a:ext>
                </a:extLst>
              </a:tr>
              <a:tr h="278130">
                <a:tc>
                  <a:txBody>
                    <a:bodyPr/>
                    <a:lstStyle/>
                    <a:p>
                      <a:r>
                        <a:rPr lang="en-US" sz="1400" dirty="0"/>
                        <a:t>Carcinoma</a:t>
                      </a:r>
                    </a:p>
                  </a:txBody>
                  <a:tcPr marL="68580" marR="68580" marT="34290" marB="34290"/>
                </a:tc>
                <a:tc>
                  <a:txBody>
                    <a:bodyPr/>
                    <a:lstStyle/>
                    <a:p>
                      <a:r>
                        <a:rPr lang="en-US" sz="1400" dirty="0"/>
                        <a:t>Histology</a:t>
                      </a:r>
                    </a:p>
                  </a:txBody>
                  <a:tcPr marL="68580" marR="68580" marT="34290" marB="34290"/>
                </a:tc>
                <a:extLst>
                  <a:ext uri="{0D108BD9-81ED-4DB2-BD59-A6C34878D82A}">
                    <a16:rowId xmlns:a16="http://schemas.microsoft.com/office/drawing/2014/main" val="10001"/>
                  </a:ext>
                </a:extLst>
              </a:tr>
              <a:tr h="278130">
                <a:tc>
                  <a:txBody>
                    <a:bodyPr/>
                    <a:lstStyle/>
                    <a:p>
                      <a:r>
                        <a:rPr lang="en-US" sz="1400" dirty="0"/>
                        <a:t>Neck of bladder</a:t>
                      </a:r>
                    </a:p>
                  </a:txBody>
                  <a:tcPr marL="68580" marR="68580" marT="34290" marB="34290"/>
                </a:tc>
                <a:tc>
                  <a:txBody>
                    <a:bodyPr/>
                    <a:lstStyle/>
                    <a:p>
                      <a:r>
                        <a:rPr lang="en-US" sz="1400" dirty="0"/>
                        <a:t>Anatomical site</a:t>
                      </a:r>
                    </a:p>
                  </a:txBody>
                  <a:tcPr marL="68580" marR="68580" marT="34290" marB="34290"/>
                </a:tc>
                <a:extLst>
                  <a:ext uri="{0D108BD9-81ED-4DB2-BD59-A6C34878D82A}">
                    <a16:rowId xmlns:a16="http://schemas.microsoft.com/office/drawing/2014/main" val="10002"/>
                  </a:ext>
                </a:extLst>
              </a:tr>
              <a:tr h="278130">
                <a:tc>
                  <a:txBody>
                    <a:bodyPr/>
                    <a:lstStyle/>
                    <a:p>
                      <a:r>
                        <a:rPr lang="en-US" sz="1400" dirty="0"/>
                        <a:t>Non-metastatic disease</a:t>
                      </a:r>
                    </a:p>
                  </a:txBody>
                  <a:tcPr marL="68580" marR="68580" marT="34290" marB="34290"/>
                </a:tc>
                <a:tc>
                  <a:txBody>
                    <a:bodyPr/>
                    <a:lstStyle/>
                    <a:p>
                      <a:r>
                        <a:rPr lang="en-US" sz="1400" dirty="0"/>
                        <a:t>Tumor attribute</a:t>
                      </a:r>
                    </a:p>
                  </a:txBody>
                  <a:tcPr marL="68580" marR="68580" marT="34290" marB="34290"/>
                </a:tc>
                <a:extLst>
                  <a:ext uri="{0D108BD9-81ED-4DB2-BD59-A6C34878D82A}">
                    <a16:rowId xmlns:a16="http://schemas.microsoft.com/office/drawing/2014/main" val="10003"/>
                  </a:ext>
                </a:extLst>
              </a:tr>
              <a:tr h="278130">
                <a:tc>
                  <a:txBody>
                    <a:bodyPr/>
                    <a:lstStyle/>
                    <a:p>
                      <a:r>
                        <a:rPr lang="en-US" sz="1400" dirty="0"/>
                        <a:t>Disease</a:t>
                      </a:r>
                      <a:r>
                        <a:rPr lang="en-US" sz="1400" baseline="0" dirty="0"/>
                        <a:t> in remission</a:t>
                      </a:r>
                      <a:endParaRPr lang="en-US" sz="1400" dirty="0"/>
                    </a:p>
                  </a:txBody>
                  <a:tcPr marL="68580" marR="68580" marT="34290" marB="34290"/>
                </a:tc>
                <a:tc>
                  <a:txBody>
                    <a:bodyPr/>
                    <a:lstStyle/>
                    <a:p>
                      <a:r>
                        <a:rPr lang="en-US" sz="1400" dirty="0"/>
                        <a:t>Condition Episode</a:t>
                      </a:r>
                    </a:p>
                  </a:txBody>
                  <a:tcPr marL="68580" marR="68580" marT="34290" marB="34290"/>
                </a:tc>
                <a:extLst>
                  <a:ext uri="{0D108BD9-81ED-4DB2-BD59-A6C34878D82A}">
                    <a16:rowId xmlns:a16="http://schemas.microsoft.com/office/drawing/2014/main" val="10004"/>
                  </a:ext>
                </a:extLst>
              </a:tr>
              <a:tr h="278130">
                <a:tc>
                  <a:txBody>
                    <a:bodyPr/>
                    <a:lstStyle/>
                    <a:p>
                      <a:r>
                        <a:rPr lang="en-US" sz="1400" dirty="0"/>
                        <a:t>First line treatment</a:t>
                      </a:r>
                    </a:p>
                  </a:txBody>
                  <a:tcPr marL="68580" marR="68580" marT="34290" marB="34290"/>
                </a:tc>
                <a:tc>
                  <a:txBody>
                    <a:bodyPr/>
                    <a:lstStyle/>
                    <a:p>
                      <a:r>
                        <a:rPr lang="en-US" sz="1400" dirty="0"/>
                        <a:t>Treatment</a:t>
                      </a:r>
                      <a:r>
                        <a:rPr lang="en-US" sz="1400" baseline="0" dirty="0"/>
                        <a:t> Episode</a:t>
                      </a:r>
                      <a:endParaRPr lang="en-US" sz="1400" dirty="0"/>
                    </a:p>
                  </a:txBody>
                  <a:tcPr marL="68580" marR="68580" marT="34290" marB="34290"/>
                </a:tc>
                <a:extLst>
                  <a:ext uri="{0D108BD9-81ED-4DB2-BD59-A6C34878D82A}">
                    <a16:rowId xmlns:a16="http://schemas.microsoft.com/office/drawing/2014/main" val="10005"/>
                  </a:ext>
                </a:extLst>
              </a:tr>
              <a:tr h="278130">
                <a:tc>
                  <a:txBody>
                    <a:bodyPr/>
                    <a:lstStyle/>
                    <a:p>
                      <a:r>
                        <a:rPr lang="en-US" sz="1400" dirty="0"/>
                        <a:t>Chemotherapy</a:t>
                      </a:r>
                      <a:r>
                        <a:rPr lang="en-US" sz="1400" baseline="0" dirty="0"/>
                        <a:t> regimen</a:t>
                      </a:r>
                      <a:endParaRPr lang="en-US" sz="1400" dirty="0"/>
                    </a:p>
                  </a:txBody>
                  <a:tcPr marL="68580" marR="68580" marT="34290" marB="34290"/>
                </a:tc>
                <a:tc>
                  <a:txBody>
                    <a:bodyPr/>
                    <a:lstStyle/>
                    <a:p>
                      <a:r>
                        <a:rPr lang="en-US" sz="1400" dirty="0"/>
                        <a:t>Regimen</a:t>
                      </a:r>
                    </a:p>
                  </a:txBody>
                  <a:tcPr marL="68580" marR="68580" marT="34290" marB="34290"/>
                </a:tc>
                <a:extLst>
                  <a:ext uri="{0D108BD9-81ED-4DB2-BD59-A6C34878D82A}">
                    <a16:rowId xmlns:a16="http://schemas.microsoft.com/office/drawing/2014/main" val="10006"/>
                  </a:ext>
                </a:extLst>
              </a:tr>
              <a:tr h="278130">
                <a:tc>
                  <a:txBody>
                    <a:bodyPr/>
                    <a:lstStyle/>
                    <a:p>
                      <a:r>
                        <a:rPr lang="en-US" sz="1400" dirty="0" err="1"/>
                        <a:t>Gemcitabin</a:t>
                      </a:r>
                      <a:endParaRPr lang="en-US" sz="1400" dirty="0"/>
                    </a:p>
                  </a:txBody>
                  <a:tcPr marL="68580" marR="68580" marT="34290" marB="34290"/>
                </a:tc>
                <a:tc>
                  <a:txBody>
                    <a:bodyPr/>
                    <a:lstStyle/>
                    <a:p>
                      <a:r>
                        <a:rPr lang="en-US" sz="1400" dirty="0"/>
                        <a:t>Component of regimen</a:t>
                      </a:r>
                    </a:p>
                  </a:txBody>
                  <a:tcPr marL="68580" marR="68580" marT="34290" marB="34290"/>
                </a:tc>
                <a:extLst>
                  <a:ext uri="{0D108BD9-81ED-4DB2-BD59-A6C34878D82A}">
                    <a16:rowId xmlns:a16="http://schemas.microsoft.com/office/drawing/2014/main" val="10007"/>
                  </a:ext>
                </a:extLst>
              </a:tr>
            </a:tbl>
          </a:graphicData>
        </a:graphic>
      </p:graphicFrame>
      <p:cxnSp>
        <p:nvCxnSpPr>
          <p:cNvPr id="3" name="Straight Connector 2">
            <a:extLst>
              <a:ext uri="{FF2B5EF4-FFF2-40B4-BE49-F238E27FC236}">
                <a16:creationId xmlns:a16="http://schemas.microsoft.com/office/drawing/2014/main" id="{1738D51A-B053-4135-A638-E9E0BF76FB6D}"/>
              </a:ext>
            </a:extLst>
          </p:cNvPr>
          <p:cNvCxnSpPr>
            <a:cxnSpLocks/>
          </p:cNvCxnSpPr>
          <p:nvPr/>
        </p:nvCxnSpPr>
        <p:spPr>
          <a:xfrm>
            <a:off x="5394960" y="1605280"/>
            <a:ext cx="150368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9F2A771-DF44-461B-8165-17840356A856}"/>
              </a:ext>
            </a:extLst>
          </p:cNvPr>
          <p:cNvCxnSpPr>
            <a:cxnSpLocks/>
          </p:cNvCxnSpPr>
          <p:nvPr/>
        </p:nvCxnSpPr>
        <p:spPr>
          <a:xfrm>
            <a:off x="3129280" y="1859280"/>
            <a:ext cx="94488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86A80D9-4036-4588-B3B8-9F9BFDDEE3EA}"/>
              </a:ext>
            </a:extLst>
          </p:cNvPr>
          <p:cNvCxnSpPr>
            <a:cxnSpLocks/>
          </p:cNvCxnSpPr>
          <p:nvPr/>
        </p:nvCxnSpPr>
        <p:spPr>
          <a:xfrm>
            <a:off x="7020560" y="1605280"/>
            <a:ext cx="1016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636A6A-149A-4380-80BF-3BB229A36A5D}"/>
              </a:ext>
            </a:extLst>
          </p:cNvPr>
          <p:cNvCxnSpPr>
            <a:cxnSpLocks/>
          </p:cNvCxnSpPr>
          <p:nvPr/>
        </p:nvCxnSpPr>
        <p:spPr>
          <a:xfrm>
            <a:off x="4744720" y="1859280"/>
            <a:ext cx="762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129897D-80B7-495D-B719-77D80999F0C4}"/>
              </a:ext>
            </a:extLst>
          </p:cNvPr>
          <p:cNvCxnSpPr>
            <a:cxnSpLocks/>
          </p:cNvCxnSpPr>
          <p:nvPr/>
        </p:nvCxnSpPr>
        <p:spPr>
          <a:xfrm>
            <a:off x="5892800" y="1859280"/>
            <a:ext cx="109728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E1A5FE-FD30-4725-8C84-1D1ED0C9B468}"/>
              </a:ext>
            </a:extLst>
          </p:cNvPr>
          <p:cNvCxnSpPr>
            <a:cxnSpLocks/>
          </p:cNvCxnSpPr>
          <p:nvPr/>
        </p:nvCxnSpPr>
        <p:spPr>
          <a:xfrm>
            <a:off x="843280" y="2103120"/>
            <a:ext cx="150368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E2FE68-279F-42CB-94AA-A453466C5C56}"/>
              </a:ext>
            </a:extLst>
          </p:cNvPr>
          <p:cNvCxnSpPr>
            <a:cxnSpLocks/>
          </p:cNvCxnSpPr>
          <p:nvPr/>
        </p:nvCxnSpPr>
        <p:spPr>
          <a:xfrm>
            <a:off x="1249680" y="1859280"/>
            <a:ext cx="150368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BAE10A76-3BD5-48B7-82CB-63DFA48F0E8E}"/>
              </a:ext>
            </a:extLst>
          </p:cNvPr>
          <p:cNvGraphicFramePr>
            <a:graphicFrameLocks noGrp="1"/>
          </p:cNvGraphicFramePr>
          <p:nvPr>
            <p:extLst>
              <p:ext uri="{D42A27DB-BD31-4B8C-83A1-F6EECF244321}">
                <p14:modId xmlns:p14="http://schemas.microsoft.com/office/powerpoint/2010/main" val="2704037073"/>
              </p:ext>
            </p:extLst>
          </p:nvPr>
        </p:nvGraphicFramePr>
        <p:xfrm>
          <a:off x="1695450" y="2730500"/>
          <a:ext cx="6096000" cy="1973580"/>
        </p:xfrm>
        <a:graphic>
          <a:graphicData uri="http://schemas.openxmlformats.org/drawingml/2006/table">
            <a:tbl>
              <a:tblPr firstRow="1" bandRow="1">
                <a:tableStyleId>{93296810-A885-4BE3-A3E7-6D5BEEA58F35}</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en-US" sz="1400" dirty="0"/>
                        <a:t>Concept</a:t>
                      </a:r>
                    </a:p>
                  </a:txBody>
                  <a:tcPr marL="68580" marR="68580" marT="34290" marB="34290"/>
                </a:tc>
                <a:tc>
                  <a:txBody>
                    <a:bodyPr/>
                    <a:lstStyle/>
                    <a:p>
                      <a:r>
                        <a:rPr lang="en-US" sz="1400" dirty="0"/>
                        <a:t>Category</a:t>
                      </a:r>
                    </a:p>
                  </a:txBody>
                  <a:tcPr marL="68580" marR="68580" marT="34290" marB="34290"/>
                </a:tc>
                <a:extLst>
                  <a:ext uri="{0D108BD9-81ED-4DB2-BD59-A6C34878D82A}">
                    <a16:rowId xmlns:a16="http://schemas.microsoft.com/office/drawing/2014/main" val="10000"/>
                  </a:ext>
                </a:extLst>
              </a:tr>
              <a:tr h="278130">
                <a:tc>
                  <a:txBody>
                    <a:bodyPr/>
                    <a:lstStyle/>
                    <a:p>
                      <a:r>
                        <a:rPr lang="en-US" sz="1400" dirty="0"/>
                        <a:t>Carcinoma</a:t>
                      </a:r>
                    </a:p>
                  </a:txBody>
                  <a:tcPr marL="68580" marR="68580" marT="34290" marB="34290"/>
                </a:tc>
                <a:tc>
                  <a:txBody>
                    <a:bodyPr/>
                    <a:lstStyle/>
                    <a:p>
                      <a:r>
                        <a:rPr lang="en-US" sz="1400" dirty="0"/>
                        <a:t>Histology</a:t>
                      </a:r>
                    </a:p>
                  </a:txBody>
                  <a:tcPr marL="68580" marR="68580" marT="34290" marB="34290"/>
                </a:tc>
                <a:extLst>
                  <a:ext uri="{0D108BD9-81ED-4DB2-BD59-A6C34878D82A}">
                    <a16:rowId xmlns:a16="http://schemas.microsoft.com/office/drawing/2014/main" val="10001"/>
                  </a:ext>
                </a:extLst>
              </a:tr>
              <a:tr h="278130">
                <a:tc>
                  <a:txBody>
                    <a:bodyPr/>
                    <a:lstStyle/>
                    <a:p>
                      <a:r>
                        <a:rPr lang="en-US" sz="1400" dirty="0"/>
                        <a:t>Neck of bladder</a:t>
                      </a:r>
                    </a:p>
                  </a:txBody>
                  <a:tcPr marL="68580" marR="68580" marT="34290" marB="34290"/>
                </a:tc>
                <a:tc>
                  <a:txBody>
                    <a:bodyPr/>
                    <a:lstStyle/>
                    <a:p>
                      <a:r>
                        <a:rPr lang="en-US" sz="1400" dirty="0"/>
                        <a:t>Anatomical site</a:t>
                      </a:r>
                    </a:p>
                  </a:txBody>
                  <a:tcPr marL="68580" marR="68580" marT="34290" marB="34290"/>
                </a:tc>
                <a:extLst>
                  <a:ext uri="{0D108BD9-81ED-4DB2-BD59-A6C34878D82A}">
                    <a16:rowId xmlns:a16="http://schemas.microsoft.com/office/drawing/2014/main" val="10002"/>
                  </a:ext>
                </a:extLst>
              </a:tr>
              <a:tr h="278130">
                <a:tc>
                  <a:txBody>
                    <a:bodyPr/>
                    <a:lstStyle/>
                    <a:p>
                      <a:r>
                        <a:rPr lang="en-US" sz="1400" dirty="0"/>
                        <a:t>Non-metastatic disease</a:t>
                      </a:r>
                    </a:p>
                  </a:txBody>
                  <a:tcPr marL="68580" marR="68580" marT="34290" marB="34290"/>
                </a:tc>
                <a:tc>
                  <a:txBody>
                    <a:bodyPr/>
                    <a:lstStyle/>
                    <a:p>
                      <a:r>
                        <a:rPr lang="en-US" sz="1400" dirty="0"/>
                        <a:t>Tumor attribute</a:t>
                      </a:r>
                    </a:p>
                  </a:txBody>
                  <a:tcPr marL="68580" marR="68580" marT="34290" marB="34290"/>
                </a:tc>
                <a:extLst>
                  <a:ext uri="{0D108BD9-81ED-4DB2-BD59-A6C34878D82A}">
                    <a16:rowId xmlns:a16="http://schemas.microsoft.com/office/drawing/2014/main" val="10003"/>
                  </a:ext>
                </a:extLst>
              </a:tr>
              <a:tr h="278130">
                <a:tc>
                  <a:txBody>
                    <a:bodyPr/>
                    <a:lstStyle/>
                    <a:p>
                      <a:r>
                        <a:rPr lang="en-US" sz="1400" dirty="0"/>
                        <a:t>Disease</a:t>
                      </a:r>
                      <a:r>
                        <a:rPr lang="en-US" sz="1400" baseline="0" dirty="0"/>
                        <a:t> in remission</a:t>
                      </a:r>
                      <a:endParaRPr lang="en-US" sz="1400" dirty="0"/>
                    </a:p>
                  </a:txBody>
                  <a:tcPr marL="68580" marR="68580" marT="34290" marB="34290"/>
                </a:tc>
                <a:tc>
                  <a:txBody>
                    <a:bodyPr/>
                    <a:lstStyle/>
                    <a:p>
                      <a:r>
                        <a:rPr lang="en-US" sz="1400" dirty="0"/>
                        <a:t>Condition Episode</a:t>
                      </a:r>
                    </a:p>
                  </a:txBody>
                  <a:tcPr marL="68580" marR="68580" marT="34290" marB="34290"/>
                </a:tc>
                <a:extLst>
                  <a:ext uri="{0D108BD9-81ED-4DB2-BD59-A6C34878D82A}">
                    <a16:rowId xmlns:a16="http://schemas.microsoft.com/office/drawing/2014/main" val="10004"/>
                  </a:ext>
                </a:extLst>
              </a:tr>
              <a:tr h="278130">
                <a:tc>
                  <a:txBody>
                    <a:bodyPr/>
                    <a:lstStyle/>
                    <a:p>
                      <a:r>
                        <a:rPr lang="en-US" sz="1400" dirty="0"/>
                        <a:t>First line treatment</a:t>
                      </a:r>
                    </a:p>
                  </a:txBody>
                  <a:tcPr marL="68580" marR="68580" marT="34290" marB="34290"/>
                </a:tc>
                <a:tc>
                  <a:txBody>
                    <a:bodyPr/>
                    <a:lstStyle/>
                    <a:p>
                      <a:r>
                        <a:rPr lang="en-US" sz="1400" dirty="0"/>
                        <a:t>Treatment</a:t>
                      </a:r>
                      <a:r>
                        <a:rPr lang="en-US" sz="1400" baseline="0" dirty="0"/>
                        <a:t> Episode</a:t>
                      </a:r>
                      <a:endParaRPr lang="en-US" sz="1400" dirty="0"/>
                    </a:p>
                  </a:txBody>
                  <a:tcPr marL="68580" marR="68580" marT="34290" marB="34290"/>
                </a:tc>
                <a:extLst>
                  <a:ext uri="{0D108BD9-81ED-4DB2-BD59-A6C34878D82A}">
                    <a16:rowId xmlns:a16="http://schemas.microsoft.com/office/drawing/2014/main" val="10005"/>
                  </a:ext>
                </a:extLst>
              </a:tr>
              <a:tr h="278130">
                <a:tc>
                  <a:txBody>
                    <a:bodyPr/>
                    <a:lstStyle/>
                    <a:p>
                      <a:r>
                        <a:rPr lang="en-US" sz="1400" dirty="0"/>
                        <a:t>Chemotherapy</a:t>
                      </a:r>
                      <a:r>
                        <a:rPr lang="en-US" sz="1400" baseline="0" dirty="0"/>
                        <a:t> regimen</a:t>
                      </a:r>
                      <a:endParaRPr lang="en-US" sz="1400" dirty="0"/>
                    </a:p>
                  </a:txBody>
                  <a:tcPr marL="68580" marR="68580" marT="34290" marB="34290"/>
                </a:tc>
                <a:tc>
                  <a:txBody>
                    <a:bodyPr/>
                    <a:lstStyle/>
                    <a:p>
                      <a:r>
                        <a:rPr lang="en-US" sz="1400" dirty="0"/>
                        <a:t>Regimen</a:t>
                      </a:r>
                    </a:p>
                  </a:txBody>
                  <a:tcPr marL="68580" marR="68580" marT="34290" marB="34290"/>
                </a:tc>
                <a:extLst>
                  <a:ext uri="{0D108BD9-81ED-4DB2-BD59-A6C34878D82A}">
                    <a16:rowId xmlns:a16="http://schemas.microsoft.com/office/drawing/2014/main" val="10006"/>
                  </a:ext>
                </a:extLst>
              </a:tr>
            </a:tbl>
          </a:graphicData>
        </a:graphic>
      </p:graphicFrame>
      <p:graphicFrame>
        <p:nvGraphicFramePr>
          <p:cNvPr id="30" name="Table 29">
            <a:extLst>
              <a:ext uri="{FF2B5EF4-FFF2-40B4-BE49-F238E27FC236}">
                <a16:creationId xmlns:a16="http://schemas.microsoft.com/office/drawing/2014/main" id="{197BF537-BFD9-4C9A-B4F3-EA7CEDD00255}"/>
              </a:ext>
            </a:extLst>
          </p:cNvPr>
          <p:cNvGraphicFramePr>
            <a:graphicFrameLocks noGrp="1"/>
          </p:cNvGraphicFramePr>
          <p:nvPr>
            <p:extLst>
              <p:ext uri="{D42A27DB-BD31-4B8C-83A1-F6EECF244321}">
                <p14:modId xmlns:p14="http://schemas.microsoft.com/office/powerpoint/2010/main" val="787350101"/>
              </p:ext>
            </p:extLst>
          </p:nvPr>
        </p:nvGraphicFramePr>
        <p:xfrm>
          <a:off x="1695450" y="2730500"/>
          <a:ext cx="6096000" cy="1691640"/>
        </p:xfrm>
        <a:graphic>
          <a:graphicData uri="http://schemas.openxmlformats.org/drawingml/2006/table">
            <a:tbl>
              <a:tblPr firstRow="1" bandRow="1">
                <a:tableStyleId>{93296810-A885-4BE3-A3E7-6D5BEEA58F35}</a:tableStyleId>
              </a:tblPr>
              <a:tblGrid>
                <a:gridCol w="3048000">
                  <a:extLst>
                    <a:ext uri="{9D8B030D-6E8A-4147-A177-3AD203B41FA5}">
                      <a16:colId xmlns:a16="http://schemas.microsoft.com/office/drawing/2014/main" val="160900346"/>
                    </a:ext>
                  </a:extLst>
                </a:gridCol>
                <a:gridCol w="3048000">
                  <a:extLst>
                    <a:ext uri="{9D8B030D-6E8A-4147-A177-3AD203B41FA5}">
                      <a16:colId xmlns:a16="http://schemas.microsoft.com/office/drawing/2014/main" val="84673793"/>
                    </a:ext>
                  </a:extLst>
                </a:gridCol>
              </a:tblGrid>
              <a:tr h="278130">
                <a:tc>
                  <a:txBody>
                    <a:bodyPr/>
                    <a:lstStyle/>
                    <a:p>
                      <a:r>
                        <a:rPr lang="en-US" sz="1400" dirty="0"/>
                        <a:t>Concept</a:t>
                      </a:r>
                    </a:p>
                  </a:txBody>
                  <a:tcPr marL="68580" marR="68580" marT="34290" marB="34290"/>
                </a:tc>
                <a:tc>
                  <a:txBody>
                    <a:bodyPr/>
                    <a:lstStyle/>
                    <a:p>
                      <a:r>
                        <a:rPr lang="en-US" sz="1400" dirty="0"/>
                        <a:t>Category</a:t>
                      </a:r>
                    </a:p>
                  </a:txBody>
                  <a:tcPr marL="68580" marR="68580" marT="34290" marB="34290"/>
                </a:tc>
                <a:extLst>
                  <a:ext uri="{0D108BD9-81ED-4DB2-BD59-A6C34878D82A}">
                    <a16:rowId xmlns:a16="http://schemas.microsoft.com/office/drawing/2014/main" val="1295526474"/>
                  </a:ext>
                </a:extLst>
              </a:tr>
              <a:tr h="278130">
                <a:tc>
                  <a:txBody>
                    <a:bodyPr/>
                    <a:lstStyle/>
                    <a:p>
                      <a:r>
                        <a:rPr lang="en-US" sz="1400" dirty="0"/>
                        <a:t>Carcinoma</a:t>
                      </a:r>
                    </a:p>
                  </a:txBody>
                  <a:tcPr marL="68580" marR="68580" marT="34290" marB="34290"/>
                </a:tc>
                <a:tc>
                  <a:txBody>
                    <a:bodyPr/>
                    <a:lstStyle/>
                    <a:p>
                      <a:r>
                        <a:rPr lang="en-US" sz="1400" dirty="0"/>
                        <a:t>Histology</a:t>
                      </a:r>
                    </a:p>
                  </a:txBody>
                  <a:tcPr marL="68580" marR="68580" marT="34290" marB="34290"/>
                </a:tc>
                <a:extLst>
                  <a:ext uri="{0D108BD9-81ED-4DB2-BD59-A6C34878D82A}">
                    <a16:rowId xmlns:a16="http://schemas.microsoft.com/office/drawing/2014/main" val="520206925"/>
                  </a:ext>
                </a:extLst>
              </a:tr>
              <a:tr h="278130">
                <a:tc>
                  <a:txBody>
                    <a:bodyPr/>
                    <a:lstStyle/>
                    <a:p>
                      <a:r>
                        <a:rPr lang="en-US" sz="1400" dirty="0"/>
                        <a:t>Neck of bladder</a:t>
                      </a:r>
                    </a:p>
                  </a:txBody>
                  <a:tcPr marL="68580" marR="68580" marT="34290" marB="34290"/>
                </a:tc>
                <a:tc>
                  <a:txBody>
                    <a:bodyPr/>
                    <a:lstStyle/>
                    <a:p>
                      <a:r>
                        <a:rPr lang="en-US" sz="1400" dirty="0"/>
                        <a:t>Anatomical site</a:t>
                      </a:r>
                    </a:p>
                  </a:txBody>
                  <a:tcPr marL="68580" marR="68580" marT="34290" marB="34290"/>
                </a:tc>
                <a:extLst>
                  <a:ext uri="{0D108BD9-81ED-4DB2-BD59-A6C34878D82A}">
                    <a16:rowId xmlns:a16="http://schemas.microsoft.com/office/drawing/2014/main" val="3423563402"/>
                  </a:ext>
                </a:extLst>
              </a:tr>
              <a:tr h="278130">
                <a:tc>
                  <a:txBody>
                    <a:bodyPr/>
                    <a:lstStyle/>
                    <a:p>
                      <a:r>
                        <a:rPr lang="en-US" sz="1400" dirty="0"/>
                        <a:t>Non-metastatic disease</a:t>
                      </a:r>
                    </a:p>
                  </a:txBody>
                  <a:tcPr marL="68580" marR="68580" marT="34290" marB="34290"/>
                </a:tc>
                <a:tc>
                  <a:txBody>
                    <a:bodyPr/>
                    <a:lstStyle/>
                    <a:p>
                      <a:r>
                        <a:rPr lang="en-US" sz="1400" dirty="0"/>
                        <a:t>Tumor attribute</a:t>
                      </a:r>
                    </a:p>
                  </a:txBody>
                  <a:tcPr marL="68580" marR="68580" marT="34290" marB="34290"/>
                </a:tc>
                <a:extLst>
                  <a:ext uri="{0D108BD9-81ED-4DB2-BD59-A6C34878D82A}">
                    <a16:rowId xmlns:a16="http://schemas.microsoft.com/office/drawing/2014/main" val="3058390955"/>
                  </a:ext>
                </a:extLst>
              </a:tr>
              <a:tr h="278130">
                <a:tc>
                  <a:txBody>
                    <a:bodyPr/>
                    <a:lstStyle/>
                    <a:p>
                      <a:r>
                        <a:rPr lang="en-US" sz="1400" dirty="0"/>
                        <a:t>Disease</a:t>
                      </a:r>
                      <a:r>
                        <a:rPr lang="en-US" sz="1400" baseline="0" dirty="0"/>
                        <a:t> in remission</a:t>
                      </a:r>
                      <a:endParaRPr lang="en-US" sz="1400" dirty="0"/>
                    </a:p>
                  </a:txBody>
                  <a:tcPr marL="68580" marR="68580" marT="34290" marB="34290"/>
                </a:tc>
                <a:tc>
                  <a:txBody>
                    <a:bodyPr/>
                    <a:lstStyle/>
                    <a:p>
                      <a:r>
                        <a:rPr lang="en-US" sz="1400" dirty="0"/>
                        <a:t>Condition Episode</a:t>
                      </a:r>
                    </a:p>
                  </a:txBody>
                  <a:tcPr marL="68580" marR="68580" marT="34290" marB="34290"/>
                </a:tc>
                <a:extLst>
                  <a:ext uri="{0D108BD9-81ED-4DB2-BD59-A6C34878D82A}">
                    <a16:rowId xmlns:a16="http://schemas.microsoft.com/office/drawing/2014/main" val="2095780355"/>
                  </a:ext>
                </a:extLst>
              </a:tr>
              <a:tr h="278130">
                <a:tc>
                  <a:txBody>
                    <a:bodyPr/>
                    <a:lstStyle/>
                    <a:p>
                      <a:r>
                        <a:rPr lang="en-US" sz="1400" dirty="0"/>
                        <a:t>First line treatment</a:t>
                      </a:r>
                    </a:p>
                  </a:txBody>
                  <a:tcPr marL="68580" marR="68580" marT="34290" marB="34290"/>
                </a:tc>
                <a:tc>
                  <a:txBody>
                    <a:bodyPr/>
                    <a:lstStyle/>
                    <a:p>
                      <a:r>
                        <a:rPr lang="en-US" sz="1400" dirty="0"/>
                        <a:t>Treatment</a:t>
                      </a:r>
                      <a:r>
                        <a:rPr lang="en-US" sz="1400" baseline="0" dirty="0"/>
                        <a:t> Episode</a:t>
                      </a:r>
                      <a:endParaRPr lang="en-US" sz="1400" dirty="0"/>
                    </a:p>
                  </a:txBody>
                  <a:tcPr marL="68580" marR="68580" marT="34290" marB="34290"/>
                </a:tc>
                <a:extLst>
                  <a:ext uri="{0D108BD9-81ED-4DB2-BD59-A6C34878D82A}">
                    <a16:rowId xmlns:a16="http://schemas.microsoft.com/office/drawing/2014/main" val="1055596868"/>
                  </a:ext>
                </a:extLst>
              </a:tr>
            </a:tbl>
          </a:graphicData>
        </a:graphic>
      </p:graphicFrame>
      <p:graphicFrame>
        <p:nvGraphicFramePr>
          <p:cNvPr id="31" name="Table 30">
            <a:extLst>
              <a:ext uri="{FF2B5EF4-FFF2-40B4-BE49-F238E27FC236}">
                <a16:creationId xmlns:a16="http://schemas.microsoft.com/office/drawing/2014/main" id="{862DA014-7E78-45EB-8AB7-2E01C912C9BC}"/>
              </a:ext>
            </a:extLst>
          </p:cNvPr>
          <p:cNvGraphicFramePr>
            <a:graphicFrameLocks noGrp="1"/>
          </p:cNvGraphicFramePr>
          <p:nvPr>
            <p:extLst>
              <p:ext uri="{D42A27DB-BD31-4B8C-83A1-F6EECF244321}">
                <p14:modId xmlns:p14="http://schemas.microsoft.com/office/powerpoint/2010/main" val="2111299441"/>
              </p:ext>
            </p:extLst>
          </p:nvPr>
        </p:nvGraphicFramePr>
        <p:xfrm>
          <a:off x="1695450" y="2730500"/>
          <a:ext cx="6096000" cy="1409700"/>
        </p:xfrm>
        <a:graphic>
          <a:graphicData uri="http://schemas.openxmlformats.org/drawingml/2006/table">
            <a:tbl>
              <a:tblPr firstRow="1" bandRow="1">
                <a:tableStyleId>{93296810-A885-4BE3-A3E7-6D5BEEA58F35}</a:tableStyleId>
              </a:tblPr>
              <a:tblGrid>
                <a:gridCol w="3048000">
                  <a:extLst>
                    <a:ext uri="{9D8B030D-6E8A-4147-A177-3AD203B41FA5}">
                      <a16:colId xmlns:a16="http://schemas.microsoft.com/office/drawing/2014/main" val="714740850"/>
                    </a:ext>
                  </a:extLst>
                </a:gridCol>
                <a:gridCol w="3048000">
                  <a:extLst>
                    <a:ext uri="{9D8B030D-6E8A-4147-A177-3AD203B41FA5}">
                      <a16:colId xmlns:a16="http://schemas.microsoft.com/office/drawing/2014/main" val="1849925264"/>
                    </a:ext>
                  </a:extLst>
                </a:gridCol>
              </a:tblGrid>
              <a:tr h="278130">
                <a:tc>
                  <a:txBody>
                    <a:bodyPr/>
                    <a:lstStyle/>
                    <a:p>
                      <a:r>
                        <a:rPr lang="en-US" sz="1400" dirty="0"/>
                        <a:t>Concept</a:t>
                      </a:r>
                    </a:p>
                  </a:txBody>
                  <a:tcPr marL="68580" marR="68580" marT="34290" marB="34290"/>
                </a:tc>
                <a:tc>
                  <a:txBody>
                    <a:bodyPr/>
                    <a:lstStyle/>
                    <a:p>
                      <a:r>
                        <a:rPr lang="en-US" sz="1400" dirty="0"/>
                        <a:t>Category</a:t>
                      </a:r>
                    </a:p>
                  </a:txBody>
                  <a:tcPr marL="68580" marR="68580" marT="34290" marB="34290"/>
                </a:tc>
                <a:extLst>
                  <a:ext uri="{0D108BD9-81ED-4DB2-BD59-A6C34878D82A}">
                    <a16:rowId xmlns:a16="http://schemas.microsoft.com/office/drawing/2014/main" val="1334934469"/>
                  </a:ext>
                </a:extLst>
              </a:tr>
              <a:tr h="278130">
                <a:tc>
                  <a:txBody>
                    <a:bodyPr/>
                    <a:lstStyle/>
                    <a:p>
                      <a:r>
                        <a:rPr lang="en-US" sz="1400" dirty="0"/>
                        <a:t>Carcinoma</a:t>
                      </a:r>
                    </a:p>
                  </a:txBody>
                  <a:tcPr marL="68580" marR="68580" marT="34290" marB="34290"/>
                </a:tc>
                <a:tc>
                  <a:txBody>
                    <a:bodyPr/>
                    <a:lstStyle/>
                    <a:p>
                      <a:r>
                        <a:rPr lang="en-US" sz="1400" dirty="0"/>
                        <a:t>Histology</a:t>
                      </a:r>
                    </a:p>
                  </a:txBody>
                  <a:tcPr marL="68580" marR="68580" marT="34290" marB="34290"/>
                </a:tc>
                <a:extLst>
                  <a:ext uri="{0D108BD9-81ED-4DB2-BD59-A6C34878D82A}">
                    <a16:rowId xmlns:a16="http://schemas.microsoft.com/office/drawing/2014/main" val="2330919114"/>
                  </a:ext>
                </a:extLst>
              </a:tr>
              <a:tr h="278130">
                <a:tc>
                  <a:txBody>
                    <a:bodyPr/>
                    <a:lstStyle/>
                    <a:p>
                      <a:r>
                        <a:rPr lang="en-US" sz="1400" dirty="0"/>
                        <a:t>Neck of bladder</a:t>
                      </a:r>
                    </a:p>
                  </a:txBody>
                  <a:tcPr marL="68580" marR="68580" marT="34290" marB="34290"/>
                </a:tc>
                <a:tc>
                  <a:txBody>
                    <a:bodyPr/>
                    <a:lstStyle/>
                    <a:p>
                      <a:r>
                        <a:rPr lang="en-US" sz="1400" dirty="0"/>
                        <a:t>Anatomical site</a:t>
                      </a:r>
                    </a:p>
                  </a:txBody>
                  <a:tcPr marL="68580" marR="68580" marT="34290" marB="34290"/>
                </a:tc>
                <a:extLst>
                  <a:ext uri="{0D108BD9-81ED-4DB2-BD59-A6C34878D82A}">
                    <a16:rowId xmlns:a16="http://schemas.microsoft.com/office/drawing/2014/main" val="3506232547"/>
                  </a:ext>
                </a:extLst>
              </a:tr>
              <a:tr h="278130">
                <a:tc>
                  <a:txBody>
                    <a:bodyPr/>
                    <a:lstStyle/>
                    <a:p>
                      <a:r>
                        <a:rPr lang="en-US" sz="1400" dirty="0"/>
                        <a:t>Non-metastatic disease</a:t>
                      </a:r>
                    </a:p>
                  </a:txBody>
                  <a:tcPr marL="68580" marR="68580" marT="34290" marB="34290"/>
                </a:tc>
                <a:tc>
                  <a:txBody>
                    <a:bodyPr/>
                    <a:lstStyle/>
                    <a:p>
                      <a:r>
                        <a:rPr lang="en-US" sz="1400" dirty="0"/>
                        <a:t>Tumor attribute</a:t>
                      </a:r>
                    </a:p>
                  </a:txBody>
                  <a:tcPr marL="68580" marR="68580" marT="34290" marB="34290"/>
                </a:tc>
                <a:extLst>
                  <a:ext uri="{0D108BD9-81ED-4DB2-BD59-A6C34878D82A}">
                    <a16:rowId xmlns:a16="http://schemas.microsoft.com/office/drawing/2014/main" val="2947218938"/>
                  </a:ext>
                </a:extLst>
              </a:tr>
              <a:tr h="278130">
                <a:tc>
                  <a:txBody>
                    <a:bodyPr/>
                    <a:lstStyle/>
                    <a:p>
                      <a:r>
                        <a:rPr lang="en-US" sz="1400" dirty="0"/>
                        <a:t>Disease</a:t>
                      </a:r>
                      <a:r>
                        <a:rPr lang="en-US" sz="1400" baseline="0" dirty="0"/>
                        <a:t> in remission</a:t>
                      </a:r>
                      <a:endParaRPr lang="en-US" sz="1400" dirty="0"/>
                    </a:p>
                  </a:txBody>
                  <a:tcPr marL="68580" marR="68580" marT="34290" marB="34290"/>
                </a:tc>
                <a:tc>
                  <a:txBody>
                    <a:bodyPr/>
                    <a:lstStyle/>
                    <a:p>
                      <a:r>
                        <a:rPr lang="en-US" sz="1400" dirty="0"/>
                        <a:t>Condition Episode</a:t>
                      </a:r>
                    </a:p>
                  </a:txBody>
                  <a:tcPr marL="68580" marR="68580" marT="34290" marB="34290"/>
                </a:tc>
                <a:extLst>
                  <a:ext uri="{0D108BD9-81ED-4DB2-BD59-A6C34878D82A}">
                    <a16:rowId xmlns:a16="http://schemas.microsoft.com/office/drawing/2014/main" val="3770296210"/>
                  </a:ext>
                </a:extLst>
              </a:tr>
            </a:tbl>
          </a:graphicData>
        </a:graphic>
      </p:graphicFrame>
      <p:graphicFrame>
        <p:nvGraphicFramePr>
          <p:cNvPr id="32" name="Table 31">
            <a:extLst>
              <a:ext uri="{FF2B5EF4-FFF2-40B4-BE49-F238E27FC236}">
                <a16:creationId xmlns:a16="http://schemas.microsoft.com/office/drawing/2014/main" id="{D6740E40-C96C-4A46-915C-0B4F5BC9050C}"/>
              </a:ext>
            </a:extLst>
          </p:cNvPr>
          <p:cNvGraphicFramePr>
            <a:graphicFrameLocks noGrp="1"/>
          </p:cNvGraphicFramePr>
          <p:nvPr>
            <p:extLst>
              <p:ext uri="{D42A27DB-BD31-4B8C-83A1-F6EECF244321}">
                <p14:modId xmlns:p14="http://schemas.microsoft.com/office/powerpoint/2010/main" val="2709307403"/>
              </p:ext>
            </p:extLst>
          </p:nvPr>
        </p:nvGraphicFramePr>
        <p:xfrm>
          <a:off x="1695450" y="2730500"/>
          <a:ext cx="6096000" cy="1127760"/>
        </p:xfrm>
        <a:graphic>
          <a:graphicData uri="http://schemas.openxmlformats.org/drawingml/2006/table">
            <a:tbl>
              <a:tblPr firstRow="1" bandRow="1">
                <a:tableStyleId>{93296810-A885-4BE3-A3E7-6D5BEEA58F35}</a:tableStyleId>
              </a:tblPr>
              <a:tblGrid>
                <a:gridCol w="3048000">
                  <a:extLst>
                    <a:ext uri="{9D8B030D-6E8A-4147-A177-3AD203B41FA5}">
                      <a16:colId xmlns:a16="http://schemas.microsoft.com/office/drawing/2014/main" val="3316929679"/>
                    </a:ext>
                  </a:extLst>
                </a:gridCol>
                <a:gridCol w="3048000">
                  <a:extLst>
                    <a:ext uri="{9D8B030D-6E8A-4147-A177-3AD203B41FA5}">
                      <a16:colId xmlns:a16="http://schemas.microsoft.com/office/drawing/2014/main" val="2547657912"/>
                    </a:ext>
                  </a:extLst>
                </a:gridCol>
              </a:tblGrid>
              <a:tr h="278130">
                <a:tc>
                  <a:txBody>
                    <a:bodyPr/>
                    <a:lstStyle/>
                    <a:p>
                      <a:r>
                        <a:rPr lang="en-US" sz="1400" dirty="0"/>
                        <a:t>Concept</a:t>
                      </a:r>
                    </a:p>
                  </a:txBody>
                  <a:tcPr marL="68580" marR="68580" marT="34290" marB="34290"/>
                </a:tc>
                <a:tc>
                  <a:txBody>
                    <a:bodyPr/>
                    <a:lstStyle/>
                    <a:p>
                      <a:r>
                        <a:rPr lang="en-US" sz="1400" dirty="0"/>
                        <a:t>Category</a:t>
                      </a:r>
                    </a:p>
                  </a:txBody>
                  <a:tcPr marL="68580" marR="68580" marT="34290" marB="34290"/>
                </a:tc>
                <a:extLst>
                  <a:ext uri="{0D108BD9-81ED-4DB2-BD59-A6C34878D82A}">
                    <a16:rowId xmlns:a16="http://schemas.microsoft.com/office/drawing/2014/main" val="540749704"/>
                  </a:ext>
                </a:extLst>
              </a:tr>
              <a:tr h="278130">
                <a:tc>
                  <a:txBody>
                    <a:bodyPr/>
                    <a:lstStyle/>
                    <a:p>
                      <a:r>
                        <a:rPr lang="en-US" sz="1400" dirty="0"/>
                        <a:t>Carcinoma</a:t>
                      </a:r>
                    </a:p>
                  </a:txBody>
                  <a:tcPr marL="68580" marR="68580" marT="34290" marB="34290"/>
                </a:tc>
                <a:tc>
                  <a:txBody>
                    <a:bodyPr/>
                    <a:lstStyle/>
                    <a:p>
                      <a:r>
                        <a:rPr lang="en-US" sz="1400" dirty="0"/>
                        <a:t>Histology</a:t>
                      </a:r>
                    </a:p>
                  </a:txBody>
                  <a:tcPr marL="68580" marR="68580" marT="34290" marB="34290"/>
                </a:tc>
                <a:extLst>
                  <a:ext uri="{0D108BD9-81ED-4DB2-BD59-A6C34878D82A}">
                    <a16:rowId xmlns:a16="http://schemas.microsoft.com/office/drawing/2014/main" val="1408255565"/>
                  </a:ext>
                </a:extLst>
              </a:tr>
              <a:tr h="278130">
                <a:tc>
                  <a:txBody>
                    <a:bodyPr/>
                    <a:lstStyle/>
                    <a:p>
                      <a:r>
                        <a:rPr lang="en-US" sz="1400" dirty="0"/>
                        <a:t>Neck of bladder</a:t>
                      </a:r>
                    </a:p>
                  </a:txBody>
                  <a:tcPr marL="68580" marR="68580" marT="34290" marB="34290"/>
                </a:tc>
                <a:tc>
                  <a:txBody>
                    <a:bodyPr/>
                    <a:lstStyle/>
                    <a:p>
                      <a:r>
                        <a:rPr lang="en-US" sz="1400" dirty="0"/>
                        <a:t>Anatomical site</a:t>
                      </a:r>
                    </a:p>
                  </a:txBody>
                  <a:tcPr marL="68580" marR="68580" marT="34290" marB="34290"/>
                </a:tc>
                <a:extLst>
                  <a:ext uri="{0D108BD9-81ED-4DB2-BD59-A6C34878D82A}">
                    <a16:rowId xmlns:a16="http://schemas.microsoft.com/office/drawing/2014/main" val="1781626209"/>
                  </a:ext>
                </a:extLst>
              </a:tr>
              <a:tr h="278130">
                <a:tc>
                  <a:txBody>
                    <a:bodyPr/>
                    <a:lstStyle/>
                    <a:p>
                      <a:r>
                        <a:rPr lang="en-US" sz="1400" dirty="0"/>
                        <a:t>Non-metastatic disease</a:t>
                      </a:r>
                    </a:p>
                  </a:txBody>
                  <a:tcPr marL="68580" marR="68580" marT="34290" marB="34290"/>
                </a:tc>
                <a:tc>
                  <a:txBody>
                    <a:bodyPr/>
                    <a:lstStyle/>
                    <a:p>
                      <a:r>
                        <a:rPr lang="en-US" sz="1400" dirty="0"/>
                        <a:t>Tumor attribute</a:t>
                      </a:r>
                    </a:p>
                  </a:txBody>
                  <a:tcPr marL="68580" marR="68580" marT="34290" marB="34290"/>
                </a:tc>
                <a:extLst>
                  <a:ext uri="{0D108BD9-81ED-4DB2-BD59-A6C34878D82A}">
                    <a16:rowId xmlns:a16="http://schemas.microsoft.com/office/drawing/2014/main" val="1185465169"/>
                  </a:ext>
                </a:extLst>
              </a:tr>
            </a:tbl>
          </a:graphicData>
        </a:graphic>
      </p:graphicFrame>
      <p:graphicFrame>
        <p:nvGraphicFramePr>
          <p:cNvPr id="33" name="Table 32">
            <a:extLst>
              <a:ext uri="{FF2B5EF4-FFF2-40B4-BE49-F238E27FC236}">
                <a16:creationId xmlns:a16="http://schemas.microsoft.com/office/drawing/2014/main" id="{6DB58997-A1AC-480C-B037-C8D4872233AF}"/>
              </a:ext>
            </a:extLst>
          </p:cNvPr>
          <p:cNvGraphicFramePr>
            <a:graphicFrameLocks noGrp="1"/>
          </p:cNvGraphicFramePr>
          <p:nvPr>
            <p:extLst>
              <p:ext uri="{D42A27DB-BD31-4B8C-83A1-F6EECF244321}">
                <p14:modId xmlns:p14="http://schemas.microsoft.com/office/powerpoint/2010/main" val="1665500047"/>
              </p:ext>
            </p:extLst>
          </p:nvPr>
        </p:nvGraphicFramePr>
        <p:xfrm>
          <a:off x="1695450" y="2732405"/>
          <a:ext cx="6096000" cy="845820"/>
        </p:xfrm>
        <a:graphic>
          <a:graphicData uri="http://schemas.openxmlformats.org/drawingml/2006/table">
            <a:tbl>
              <a:tblPr firstRow="1" bandRow="1">
                <a:tableStyleId>{93296810-A885-4BE3-A3E7-6D5BEEA58F35}</a:tableStyleId>
              </a:tblPr>
              <a:tblGrid>
                <a:gridCol w="3048000">
                  <a:extLst>
                    <a:ext uri="{9D8B030D-6E8A-4147-A177-3AD203B41FA5}">
                      <a16:colId xmlns:a16="http://schemas.microsoft.com/office/drawing/2014/main" val="4171816088"/>
                    </a:ext>
                  </a:extLst>
                </a:gridCol>
                <a:gridCol w="3048000">
                  <a:extLst>
                    <a:ext uri="{9D8B030D-6E8A-4147-A177-3AD203B41FA5}">
                      <a16:colId xmlns:a16="http://schemas.microsoft.com/office/drawing/2014/main" val="1806885268"/>
                    </a:ext>
                  </a:extLst>
                </a:gridCol>
              </a:tblGrid>
              <a:tr h="278130">
                <a:tc>
                  <a:txBody>
                    <a:bodyPr/>
                    <a:lstStyle/>
                    <a:p>
                      <a:r>
                        <a:rPr lang="en-US" sz="1400" dirty="0"/>
                        <a:t>Concept</a:t>
                      </a:r>
                    </a:p>
                  </a:txBody>
                  <a:tcPr marL="68580" marR="68580" marT="34290" marB="34290"/>
                </a:tc>
                <a:tc>
                  <a:txBody>
                    <a:bodyPr/>
                    <a:lstStyle/>
                    <a:p>
                      <a:r>
                        <a:rPr lang="en-US" sz="1400" dirty="0"/>
                        <a:t>Category</a:t>
                      </a:r>
                    </a:p>
                  </a:txBody>
                  <a:tcPr marL="68580" marR="68580" marT="34290" marB="34290"/>
                </a:tc>
                <a:extLst>
                  <a:ext uri="{0D108BD9-81ED-4DB2-BD59-A6C34878D82A}">
                    <a16:rowId xmlns:a16="http://schemas.microsoft.com/office/drawing/2014/main" val="3979094232"/>
                  </a:ext>
                </a:extLst>
              </a:tr>
              <a:tr h="278130">
                <a:tc>
                  <a:txBody>
                    <a:bodyPr/>
                    <a:lstStyle/>
                    <a:p>
                      <a:r>
                        <a:rPr lang="en-US" sz="1400" dirty="0"/>
                        <a:t>Carcinoma</a:t>
                      </a:r>
                    </a:p>
                  </a:txBody>
                  <a:tcPr marL="68580" marR="68580" marT="34290" marB="34290"/>
                </a:tc>
                <a:tc>
                  <a:txBody>
                    <a:bodyPr/>
                    <a:lstStyle/>
                    <a:p>
                      <a:r>
                        <a:rPr lang="en-US" sz="1400" dirty="0"/>
                        <a:t>Histology</a:t>
                      </a:r>
                    </a:p>
                  </a:txBody>
                  <a:tcPr marL="68580" marR="68580" marT="34290" marB="34290"/>
                </a:tc>
                <a:extLst>
                  <a:ext uri="{0D108BD9-81ED-4DB2-BD59-A6C34878D82A}">
                    <a16:rowId xmlns:a16="http://schemas.microsoft.com/office/drawing/2014/main" val="1278694354"/>
                  </a:ext>
                </a:extLst>
              </a:tr>
              <a:tr h="278130">
                <a:tc>
                  <a:txBody>
                    <a:bodyPr/>
                    <a:lstStyle/>
                    <a:p>
                      <a:r>
                        <a:rPr lang="en-US" sz="1400" dirty="0"/>
                        <a:t>Neck of bladder</a:t>
                      </a:r>
                    </a:p>
                  </a:txBody>
                  <a:tcPr marL="68580" marR="68580" marT="34290" marB="34290"/>
                </a:tc>
                <a:tc>
                  <a:txBody>
                    <a:bodyPr/>
                    <a:lstStyle/>
                    <a:p>
                      <a:r>
                        <a:rPr lang="en-US" sz="1400" dirty="0"/>
                        <a:t>Anatomical site</a:t>
                      </a:r>
                    </a:p>
                  </a:txBody>
                  <a:tcPr marL="68580" marR="68580" marT="34290" marB="34290"/>
                </a:tc>
                <a:extLst>
                  <a:ext uri="{0D108BD9-81ED-4DB2-BD59-A6C34878D82A}">
                    <a16:rowId xmlns:a16="http://schemas.microsoft.com/office/drawing/2014/main" val="1485905095"/>
                  </a:ext>
                </a:extLst>
              </a:tr>
            </a:tbl>
          </a:graphicData>
        </a:graphic>
      </p:graphicFrame>
      <p:graphicFrame>
        <p:nvGraphicFramePr>
          <p:cNvPr id="34" name="Table 33">
            <a:extLst>
              <a:ext uri="{FF2B5EF4-FFF2-40B4-BE49-F238E27FC236}">
                <a16:creationId xmlns:a16="http://schemas.microsoft.com/office/drawing/2014/main" id="{EDACD8A1-62B6-484C-BA16-E14F0303E3B8}"/>
              </a:ext>
            </a:extLst>
          </p:cNvPr>
          <p:cNvGraphicFramePr>
            <a:graphicFrameLocks noGrp="1"/>
          </p:cNvGraphicFramePr>
          <p:nvPr>
            <p:extLst>
              <p:ext uri="{D42A27DB-BD31-4B8C-83A1-F6EECF244321}">
                <p14:modId xmlns:p14="http://schemas.microsoft.com/office/powerpoint/2010/main" val="3814739961"/>
              </p:ext>
            </p:extLst>
          </p:nvPr>
        </p:nvGraphicFramePr>
        <p:xfrm>
          <a:off x="1695450" y="2729548"/>
          <a:ext cx="6096000" cy="563880"/>
        </p:xfrm>
        <a:graphic>
          <a:graphicData uri="http://schemas.openxmlformats.org/drawingml/2006/table">
            <a:tbl>
              <a:tblPr firstRow="1" bandRow="1">
                <a:tableStyleId>{93296810-A885-4BE3-A3E7-6D5BEEA58F35}</a:tableStyleId>
              </a:tblPr>
              <a:tblGrid>
                <a:gridCol w="3048000">
                  <a:extLst>
                    <a:ext uri="{9D8B030D-6E8A-4147-A177-3AD203B41FA5}">
                      <a16:colId xmlns:a16="http://schemas.microsoft.com/office/drawing/2014/main" val="3878710202"/>
                    </a:ext>
                  </a:extLst>
                </a:gridCol>
                <a:gridCol w="3048000">
                  <a:extLst>
                    <a:ext uri="{9D8B030D-6E8A-4147-A177-3AD203B41FA5}">
                      <a16:colId xmlns:a16="http://schemas.microsoft.com/office/drawing/2014/main" val="3352347344"/>
                    </a:ext>
                  </a:extLst>
                </a:gridCol>
              </a:tblGrid>
              <a:tr h="278130">
                <a:tc>
                  <a:txBody>
                    <a:bodyPr/>
                    <a:lstStyle/>
                    <a:p>
                      <a:r>
                        <a:rPr lang="en-US" sz="1400" dirty="0"/>
                        <a:t>Concept</a:t>
                      </a:r>
                    </a:p>
                  </a:txBody>
                  <a:tcPr marL="68580" marR="68580" marT="34290" marB="34290"/>
                </a:tc>
                <a:tc>
                  <a:txBody>
                    <a:bodyPr/>
                    <a:lstStyle/>
                    <a:p>
                      <a:r>
                        <a:rPr lang="en-US" sz="1400" dirty="0"/>
                        <a:t>Category</a:t>
                      </a:r>
                    </a:p>
                  </a:txBody>
                  <a:tcPr marL="68580" marR="68580" marT="34290" marB="34290"/>
                </a:tc>
                <a:extLst>
                  <a:ext uri="{0D108BD9-81ED-4DB2-BD59-A6C34878D82A}">
                    <a16:rowId xmlns:a16="http://schemas.microsoft.com/office/drawing/2014/main" val="1930833004"/>
                  </a:ext>
                </a:extLst>
              </a:tr>
              <a:tr h="278130">
                <a:tc>
                  <a:txBody>
                    <a:bodyPr/>
                    <a:lstStyle/>
                    <a:p>
                      <a:r>
                        <a:rPr lang="en-US" sz="1400" dirty="0"/>
                        <a:t>Carcinoma</a:t>
                      </a:r>
                    </a:p>
                  </a:txBody>
                  <a:tcPr marL="68580" marR="68580" marT="34290" marB="34290"/>
                </a:tc>
                <a:tc>
                  <a:txBody>
                    <a:bodyPr/>
                    <a:lstStyle/>
                    <a:p>
                      <a:r>
                        <a:rPr lang="en-US" sz="1400" dirty="0"/>
                        <a:t>Histology</a:t>
                      </a:r>
                    </a:p>
                  </a:txBody>
                  <a:tcPr marL="68580" marR="68580" marT="34290" marB="34290"/>
                </a:tc>
                <a:extLst>
                  <a:ext uri="{0D108BD9-81ED-4DB2-BD59-A6C34878D82A}">
                    <a16:rowId xmlns:a16="http://schemas.microsoft.com/office/drawing/2014/main" val="2998753978"/>
                  </a:ext>
                </a:extLst>
              </a:tr>
            </a:tbl>
          </a:graphicData>
        </a:graphic>
      </p:graphicFrame>
    </p:spTree>
    <p:extLst>
      <p:ext uri="{BB962C8B-B14F-4D97-AF65-F5344CB8AC3E}">
        <p14:creationId xmlns:p14="http://schemas.microsoft.com/office/powerpoint/2010/main" val="384198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200" y="309880"/>
            <a:ext cx="7543800" cy="698500"/>
          </a:xfrm>
        </p:spPr>
        <p:txBody>
          <a:bodyPr>
            <a:normAutofit fontScale="90000"/>
          </a:bodyPr>
          <a:lstStyle/>
          <a:p>
            <a:pPr algn="l"/>
            <a:r>
              <a:rPr lang="en-US" dirty="0"/>
              <a:t>Typical Course of Cancer Patient</a:t>
            </a:r>
          </a:p>
        </p:txBody>
      </p:sp>
      <p:sp>
        <p:nvSpPr>
          <p:cNvPr id="4" name="Slide Number Placeholder 3"/>
          <p:cNvSpPr>
            <a:spLocks noGrp="1"/>
          </p:cNvSpPr>
          <p:nvPr>
            <p:ph type="sldNum" sz="quarter" idx="4"/>
          </p:nvPr>
        </p:nvSpPr>
        <p:spPr/>
        <p:txBody>
          <a:bodyPr/>
          <a:lstStyle/>
          <a:p>
            <a:fld id="{444583ED-F364-40B3-B25B-483B5033DFA3}" type="slidenum">
              <a:rPr lang="en-US" smtClean="0">
                <a:latin typeface="Calibri"/>
                <a:ea typeface="+mn-ea"/>
              </a:rPr>
              <a:pPr/>
              <a:t>14</a:t>
            </a:fld>
            <a:endParaRPr lang="en-US">
              <a:latin typeface="Calibri"/>
              <a:ea typeface="+mn-ea"/>
            </a:endParaRPr>
          </a:p>
        </p:txBody>
      </p:sp>
      <p:pic>
        <p:nvPicPr>
          <p:cNvPr id="19" name="Picture 18">
            <a:extLst>
              <a:ext uri="{FF2B5EF4-FFF2-40B4-BE49-F238E27FC236}">
                <a16:creationId xmlns:a16="http://schemas.microsoft.com/office/drawing/2014/main" id="{9F338D0F-9651-40D6-A104-C3D42B2DE701}"/>
              </a:ext>
            </a:extLst>
          </p:cNvPr>
          <p:cNvPicPr>
            <a:picLocks noChangeAspect="1"/>
          </p:cNvPicPr>
          <p:nvPr/>
        </p:nvPicPr>
        <p:blipFill>
          <a:blip r:embed="rId2"/>
          <a:stretch>
            <a:fillRect/>
          </a:stretch>
        </p:blipFill>
        <p:spPr>
          <a:xfrm>
            <a:off x="343990" y="1552575"/>
            <a:ext cx="8037537" cy="28750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F02C299-1545-400D-A908-A8F4E21D6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91321"/>
            <a:ext cx="9144000" cy="191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092200" y="309880"/>
            <a:ext cx="7543800" cy="698500"/>
          </a:xfrm>
        </p:spPr>
        <p:txBody>
          <a:bodyPr>
            <a:normAutofit fontScale="90000"/>
          </a:bodyPr>
          <a:lstStyle/>
          <a:p>
            <a:pPr algn="l"/>
            <a:r>
              <a:rPr lang="en-US" dirty="0"/>
              <a:t>How does Cancer manifest in the data?</a:t>
            </a:r>
          </a:p>
        </p:txBody>
      </p:sp>
      <p:sp>
        <p:nvSpPr>
          <p:cNvPr id="4" name="Slide Number Placeholder 3"/>
          <p:cNvSpPr>
            <a:spLocks noGrp="1"/>
          </p:cNvSpPr>
          <p:nvPr>
            <p:ph type="sldNum" sz="quarter" idx="4"/>
          </p:nvPr>
        </p:nvSpPr>
        <p:spPr/>
        <p:txBody>
          <a:bodyPr/>
          <a:lstStyle/>
          <a:p>
            <a:fld id="{444583ED-F364-40B3-B25B-483B5033DFA3}" type="slidenum">
              <a:rPr lang="en-US" smtClean="0">
                <a:latin typeface="Calibri"/>
                <a:ea typeface="+mn-ea"/>
              </a:rPr>
              <a:pPr/>
              <a:t>15</a:t>
            </a:fld>
            <a:endParaRPr lang="en-US">
              <a:latin typeface="Calibri"/>
              <a:ea typeface="+mn-ea"/>
            </a:endParaRPr>
          </a:p>
        </p:txBody>
      </p:sp>
      <p:sp>
        <p:nvSpPr>
          <p:cNvPr id="9" name="Left Brace 8">
            <a:extLst>
              <a:ext uri="{FF2B5EF4-FFF2-40B4-BE49-F238E27FC236}">
                <a16:creationId xmlns:a16="http://schemas.microsoft.com/office/drawing/2014/main" id="{98FC487A-7ACA-4D50-A33A-2A4E5645D679}"/>
              </a:ext>
            </a:extLst>
          </p:cNvPr>
          <p:cNvSpPr/>
          <p:nvPr/>
        </p:nvSpPr>
        <p:spPr>
          <a:xfrm rot="5400000">
            <a:off x="4189228" y="-1924493"/>
            <a:ext cx="510364" cy="8888819"/>
          </a:xfrm>
          <a:prstGeom prst="leftBrace">
            <a:avLst>
              <a:gd name="adj1" fmla="val 62244"/>
              <a:gd name="adj2" fmla="val 503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4A7412C-D638-4415-9499-77A3C3B6DEA6}"/>
              </a:ext>
            </a:extLst>
          </p:cNvPr>
          <p:cNvSpPr txBox="1"/>
          <p:nvPr/>
        </p:nvSpPr>
        <p:spPr>
          <a:xfrm>
            <a:off x="3265104" y="1743780"/>
            <a:ext cx="2326278" cy="461665"/>
          </a:xfrm>
          <a:prstGeom prst="rect">
            <a:avLst/>
          </a:prstGeom>
          <a:noFill/>
        </p:spPr>
        <p:txBody>
          <a:bodyPr wrap="none" rtlCol="0">
            <a:spAutoFit/>
          </a:bodyPr>
          <a:lstStyle/>
          <a:p>
            <a:pPr algn="ctr"/>
            <a:r>
              <a:rPr lang="en-US" dirty="0"/>
              <a:t>Bladder Cancer</a:t>
            </a:r>
          </a:p>
        </p:txBody>
      </p:sp>
      <p:sp>
        <p:nvSpPr>
          <p:cNvPr id="12" name="TextBox 11">
            <a:extLst>
              <a:ext uri="{FF2B5EF4-FFF2-40B4-BE49-F238E27FC236}">
                <a16:creationId xmlns:a16="http://schemas.microsoft.com/office/drawing/2014/main" id="{971E6B4A-5352-4DC6-847B-EC23E7FE1AE1}"/>
              </a:ext>
            </a:extLst>
          </p:cNvPr>
          <p:cNvSpPr txBox="1"/>
          <p:nvPr/>
        </p:nvSpPr>
        <p:spPr>
          <a:xfrm>
            <a:off x="1099016" y="1895402"/>
            <a:ext cx="774571" cy="369332"/>
          </a:xfrm>
          <a:custGeom>
            <a:avLst/>
            <a:gdLst>
              <a:gd name="connsiteX0" fmla="*/ 0 w 774571"/>
              <a:gd name="connsiteY0" fmla="*/ 0 h 369332"/>
              <a:gd name="connsiteX1" fmla="*/ 364048 w 774571"/>
              <a:gd name="connsiteY1" fmla="*/ 0 h 369332"/>
              <a:gd name="connsiteX2" fmla="*/ 774571 w 774571"/>
              <a:gd name="connsiteY2" fmla="*/ 0 h 369332"/>
              <a:gd name="connsiteX3" fmla="*/ 774571 w 774571"/>
              <a:gd name="connsiteY3" fmla="*/ 369332 h 369332"/>
              <a:gd name="connsiteX4" fmla="*/ 387286 w 774571"/>
              <a:gd name="connsiteY4" fmla="*/ 369332 h 369332"/>
              <a:gd name="connsiteX5" fmla="*/ 0 w 774571"/>
              <a:gd name="connsiteY5" fmla="*/ 369332 h 369332"/>
              <a:gd name="connsiteX6" fmla="*/ 0 w 774571"/>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571" h="369332" extrusionOk="0">
                <a:moveTo>
                  <a:pt x="0" y="0"/>
                </a:moveTo>
                <a:cubicBezTo>
                  <a:pt x="95098" y="17785"/>
                  <a:pt x="290975" y="7743"/>
                  <a:pt x="364048" y="0"/>
                </a:cubicBezTo>
                <a:cubicBezTo>
                  <a:pt x="437121" y="-7743"/>
                  <a:pt x="642174" y="-8774"/>
                  <a:pt x="774571" y="0"/>
                </a:cubicBezTo>
                <a:cubicBezTo>
                  <a:pt x="784671" y="177434"/>
                  <a:pt x="785069" y="273047"/>
                  <a:pt x="774571" y="369332"/>
                </a:cubicBezTo>
                <a:cubicBezTo>
                  <a:pt x="662938" y="369272"/>
                  <a:pt x="489088" y="361906"/>
                  <a:pt x="387286" y="369332"/>
                </a:cubicBezTo>
                <a:cubicBezTo>
                  <a:pt x="285484" y="376758"/>
                  <a:pt x="85428" y="368667"/>
                  <a:pt x="0" y="369332"/>
                </a:cubicBezTo>
                <a:cubicBezTo>
                  <a:pt x="800" y="259080"/>
                  <a:pt x="-5289" y="155336"/>
                  <a:pt x="0" y="0"/>
                </a:cubicBezTo>
                <a:close/>
              </a:path>
            </a:pathLst>
          </a:custGeom>
          <a:noFill/>
          <a:ln>
            <a:solidFill>
              <a:schemeClr val="tx1"/>
            </a:solidFill>
            <a:extLst>
              <a:ext uri="{C807C97D-BFC1-408E-A445-0C87EB9F89A2}">
                <ask:lineSketchStyleProps xmlns="" xmlns:ask="http://schemas.microsoft.com/office/drawing/2018/sketchyshapes" sd="2166223669">
                  <a:prstGeom prst="rect">
                    <a:avLst/>
                  </a:prstGeom>
                  <ask:type>
                    <ask:lineSketchFreehand/>
                  </ask:type>
                </ask:lineSketchStyleProps>
              </a:ext>
            </a:extLst>
          </a:ln>
        </p:spPr>
        <p:txBody>
          <a:bodyPr wrap="none" rtlCol="0">
            <a:spAutoFit/>
          </a:bodyPr>
          <a:lstStyle/>
          <a:p>
            <a:pPr algn="ctr"/>
            <a:r>
              <a:rPr lang="en-US" sz="1800" dirty="0"/>
              <a:t>Event</a:t>
            </a:r>
          </a:p>
        </p:txBody>
      </p:sp>
      <p:cxnSp>
        <p:nvCxnSpPr>
          <p:cNvPr id="14" name="Straight Connector 13">
            <a:extLst>
              <a:ext uri="{FF2B5EF4-FFF2-40B4-BE49-F238E27FC236}">
                <a16:creationId xmlns:a16="http://schemas.microsoft.com/office/drawing/2014/main" id="{615CB13F-BFB0-4152-AC1D-4A5E0413F4F4}"/>
              </a:ext>
            </a:extLst>
          </p:cNvPr>
          <p:cNvCxnSpPr>
            <a:cxnSpLocks/>
            <a:stCxn id="12" idx="2"/>
          </p:cNvCxnSpPr>
          <p:nvPr/>
        </p:nvCxnSpPr>
        <p:spPr>
          <a:xfrm>
            <a:off x="1486302" y="2264734"/>
            <a:ext cx="387285" cy="988605"/>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081B81-A554-4C15-8F87-9E2432DDA9E6}"/>
              </a:ext>
            </a:extLst>
          </p:cNvPr>
          <p:cNvSpPr txBox="1"/>
          <p:nvPr/>
        </p:nvSpPr>
        <p:spPr>
          <a:xfrm>
            <a:off x="6918289" y="1932363"/>
            <a:ext cx="774571" cy="369332"/>
          </a:xfrm>
          <a:custGeom>
            <a:avLst/>
            <a:gdLst>
              <a:gd name="connsiteX0" fmla="*/ 0 w 774571"/>
              <a:gd name="connsiteY0" fmla="*/ 0 h 369332"/>
              <a:gd name="connsiteX1" fmla="*/ 364048 w 774571"/>
              <a:gd name="connsiteY1" fmla="*/ 0 h 369332"/>
              <a:gd name="connsiteX2" fmla="*/ 774571 w 774571"/>
              <a:gd name="connsiteY2" fmla="*/ 0 h 369332"/>
              <a:gd name="connsiteX3" fmla="*/ 774571 w 774571"/>
              <a:gd name="connsiteY3" fmla="*/ 369332 h 369332"/>
              <a:gd name="connsiteX4" fmla="*/ 387286 w 774571"/>
              <a:gd name="connsiteY4" fmla="*/ 369332 h 369332"/>
              <a:gd name="connsiteX5" fmla="*/ 0 w 774571"/>
              <a:gd name="connsiteY5" fmla="*/ 369332 h 369332"/>
              <a:gd name="connsiteX6" fmla="*/ 0 w 774571"/>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571" h="369332" extrusionOk="0">
                <a:moveTo>
                  <a:pt x="0" y="0"/>
                </a:moveTo>
                <a:cubicBezTo>
                  <a:pt x="95098" y="17785"/>
                  <a:pt x="290975" y="7743"/>
                  <a:pt x="364048" y="0"/>
                </a:cubicBezTo>
                <a:cubicBezTo>
                  <a:pt x="437121" y="-7743"/>
                  <a:pt x="642174" y="-8774"/>
                  <a:pt x="774571" y="0"/>
                </a:cubicBezTo>
                <a:cubicBezTo>
                  <a:pt x="784671" y="177434"/>
                  <a:pt x="785069" y="273047"/>
                  <a:pt x="774571" y="369332"/>
                </a:cubicBezTo>
                <a:cubicBezTo>
                  <a:pt x="662938" y="369272"/>
                  <a:pt x="489088" y="361906"/>
                  <a:pt x="387286" y="369332"/>
                </a:cubicBezTo>
                <a:cubicBezTo>
                  <a:pt x="285484" y="376758"/>
                  <a:pt x="85428" y="368667"/>
                  <a:pt x="0" y="369332"/>
                </a:cubicBezTo>
                <a:cubicBezTo>
                  <a:pt x="800" y="259080"/>
                  <a:pt x="-5289" y="155336"/>
                  <a:pt x="0" y="0"/>
                </a:cubicBezTo>
                <a:close/>
              </a:path>
            </a:pathLst>
          </a:custGeom>
          <a:noFill/>
          <a:ln>
            <a:solidFill>
              <a:schemeClr val="tx1"/>
            </a:solidFill>
            <a:extLst>
              <a:ext uri="{C807C97D-BFC1-408E-A445-0C87EB9F89A2}">
                <ask:lineSketchStyleProps xmlns="" xmlns:ask="http://schemas.microsoft.com/office/drawing/2018/sketchyshapes" sd="2166223669">
                  <a:prstGeom prst="rect">
                    <a:avLst/>
                  </a:prstGeom>
                  <ask:type>
                    <ask:lineSketchFreehand/>
                  </ask:type>
                </ask:lineSketchStyleProps>
              </a:ext>
            </a:extLst>
          </a:ln>
        </p:spPr>
        <p:txBody>
          <a:bodyPr wrap="none" rtlCol="0">
            <a:spAutoFit/>
          </a:bodyPr>
          <a:lstStyle/>
          <a:p>
            <a:pPr algn="ctr"/>
            <a:r>
              <a:rPr lang="en-US" sz="1800" dirty="0"/>
              <a:t>Event</a:t>
            </a:r>
          </a:p>
        </p:txBody>
      </p:sp>
      <p:cxnSp>
        <p:nvCxnSpPr>
          <p:cNvPr id="17" name="Straight Connector 16">
            <a:extLst>
              <a:ext uri="{FF2B5EF4-FFF2-40B4-BE49-F238E27FC236}">
                <a16:creationId xmlns:a16="http://schemas.microsoft.com/office/drawing/2014/main" id="{A1C632AB-53C3-43FF-AD6A-DEE1F5CD1F09}"/>
              </a:ext>
            </a:extLst>
          </p:cNvPr>
          <p:cNvCxnSpPr>
            <a:cxnSpLocks/>
            <a:stCxn id="16" idx="2"/>
          </p:cNvCxnSpPr>
          <p:nvPr/>
        </p:nvCxnSpPr>
        <p:spPr>
          <a:xfrm flipH="1">
            <a:off x="7122695" y="2301695"/>
            <a:ext cx="182880" cy="95164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59936A4-7B36-433E-A0B1-65C361F0B709}"/>
              </a:ext>
            </a:extLst>
          </p:cNvPr>
          <p:cNvSpPr txBox="1"/>
          <p:nvPr/>
        </p:nvSpPr>
        <p:spPr>
          <a:xfrm>
            <a:off x="2490533" y="1499563"/>
            <a:ext cx="774571" cy="369332"/>
          </a:xfrm>
          <a:custGeom>
            <a:avLst/>
            <a:gdLst>
              <a:gd name="connsiteX0" fmla="*/ 0 w 774571"/>
              <a:gd name="connsiteY0" fmla="*/ 0 h 369332"/>
              <a:gd name="connsiteX1" fmla="*/ 364048 w 774571"/>
              <a:gd name="connsiteY1" fmla="*/ 0 h 369332"/>
              <a:gd name="connsiteX2" fmla="*/ 774571 w 774571"/>
              <a:gd name="connsiteY2" fmla="*/ 0 h 369332"/>
              <a:gd name="connsiteX3" fmla="*/ 774571 w 774571"/>
              <a:gd name="connsiteY3" fmla="*/ 369332 h 369332"/>
              <a:gd name="connsiteX4" fmla="*/ 387286 w 774571"/>
              <a:gd name="connsiteY4" fmla="*/ 369332 h 369332"/>
              <a:gd name="connsiteX5" fmla="*/ 0 w 774571"/>
              <a:gd name="connsiteY5" fmla="*/ 369332 h 369332"/>
              <a:gd name="connsiteX6" fmla="*/ 0 w 774571"/>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571" h="369332" extrusionOk="0">
                <a:moveTo>
                  <a:pt x="0" y="0"/>
                </a:moveTo>
                <a:cubicBezTo>
                  <a:pt x="95098" y="17785"/>
                  <a:pt x="290975" y="7743"/>
                  <a:pt x="364048" y="0"/>
                </a:cubicBezTo>
                <a:cubicBezTo>
                  <a:pt x="437121" y="-7743"/>
                  <a:pt x="642174" y="-8774"/>
                  <a:pt x="774571" y="0"/>
                </a:cubicBezTo>
                <a:cubicBezTo>
                  <a:pt x="784671" y="177434"/>
                  <a:pt x="785069" y="273047"/>
                  <a:pt x="774571" y="369332"/>
                </a:cubicBezTo>
                <a:cubicBezTo>
                  <a:pt x="662938" y="369272"/>
                  <a:pt x="489088" y="361906"/>
                  <a:pt x="387286" y="369332"/>
                </a:cubicBezTo>
                <a:cubicBezTo>
                  <a:pt x="285484" y="376758"/>
                  <a:pt x="85428" y="368667"/>
                  <a:pt x="0" y="369332"/>
                </a:cubicBezTo>
                <a:cubicBezTo>
                  <a:pt x="800" y="259080"/>
                  <a:pt x="-5289" y="155336"/>
                  <a:pt x="0" y="0"/>
                </a:cubicBezTo>
                <a:close/>
              </a:path>
            </a:pathLst>
          </a:custGeom>
          <a:noFill/>
          <a:ln>
            <a:solidFill>
              <a:schemeClr val="tx1"/>
            </a:solidFill>
            <a:extLst>
              <a:ext uri="{C807C97D-BFC1-408E-A445-0C87EB9F89A2}">
                <ask:lineSketchStyleProps xmlns="" xmlns:ask="http://schemas.microsoft.com/office/drawing/2018/sketchyshapes" sd="2166223669">
                  <a:prstGeom prst="rect">
                    <a:avLst/>
                  </a:prstGeom>
                  <ask:type>
                    <ask:lineSketchFreehand/>
                  </ask:type>
                </ask:lineSketchStyleProps>
              </a:ext>
            </a:extLst>
          </a:ln>
        </p:spPr>
        <p:txBody>
          <a:bodyPr wrap="square" rtlCol="0">
            <a:spAutoFit/>
          </a:bodyPr>
          <a:lstStyle/>
          <a:p>
            <a:pPr algn="ctr"/>
            <a:r>
              <a:rPr lang="en-US" sz="1800" dirty="0"/>
              <a:t>Event</a:t>
            </a:r>
          </a:p>
        </p:txBody>
      </p:sp>
      <p:cxnSp>
        <p:nvCxnSpPr>
          <p:cNvPr id="13" name="Straight Connector 12">
            <a:extLst>
              <a:ext uri="{FF2B5EF4-FFF2-40B4-BE49-F238E27FC236}">
                <a16:creationId xmlns:a16="http://schemas.microsoft.com/office/drawing/2014/main" id="{694CCB77-1432-4C8B-A8D8-39F1919638F7}"/>
              </a:ext>
            </a:extLst>
          </p:cNvPr>
          <p:cNvCxnSpPr>
            <a:cxnSpLocks/>
            <a:stCxn id="11" idx="2"/>
          </p:cNvCxnSpPr>
          <p:nvPr/>
        </p:nvCxnSpPr>
        <p:spPr>
          <a:xfrm>
            <a:off x="2877819" y="1868895"/>
            <a:ext cx="0" cy="92242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B01A20-B832-4531-8CA7-B6C4644964C6}"/>
              </a:ext>
            </a:extLst>
          </p:cNvPr>
          <p:cNvSpPr txBox="1"/>
          <p:nvPr/>
        </p:nvSpPr>
        <p:spPr>
          <a:xfrm>
            <a:off x="8133214" y="1684229"/>
            <a:ext cx="774571" cy="369332"/>
          </a:xfrm>
          <a:custGeom>
            <a:avLst/>
            <a:gdLst>
              <a:gd name="connsiteX0" fmla="*/ 0 w 774571"/>
              <a:gd name="connsiteY0" fmla="*/ 0 h 369332"/>
              <a:gd name="connsiteX1" fmla="*/ 364048 w 774571"/>
              <a:gd name="connsiteY1" fmla="*/ 0 h 369332"/>
              <a:gd name="connsiteX2" fmla="*/ 774571 w 774571"/>
              <a:gd name="connsiteY2" fmla="*/ 0 h 369332"/>
              <a:gd name="connsiteX3" fmla="*/ 774571 w 774571"/>
              <a:gd name="connsiteY3" fmla="*/ 369332 h 369332"/>
              <a:gd name="connsiteX4" fmla="*/ 387286 w 774571"/>
              <a:gd name="connsiteY4" fmla="*/ 369332 h 369332"/>
              <a:gd name="connsiteX5" fmla="*/ 0 w 774571"/>
              <a:gd name="connsiteY5" fmla="*/ 369332 h 369332"/>
              <a:gd name="connsiteX6" fmla="*/ 0 w 774571"/>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571" h="369332" extrusionOk="0">
                <a:moveTo>
                  <a:pt x="0" y="0"/>
                </a:moveTo>
                <a:cubicBezTo>
                  <a:pt x="95098" y="17785"/>
                  <a:pt x="290975" y="7743"/>
                  <a:pt x="364048" y="0"/>
                </a:cubicBezTo>
                <a:cubicBezTo>
                  <a:pt x="437121" y="-7743"/>
                  <a:pt x="642174" y="-8774"/>
                  <a:pt x="774571" y="0"/>
                </a:cubicBezTo>
                <a:cubicBezTo>
                  <a:pt x="784671" y="177434"/>
                  <a:pt x="785069" y="273047"/>
                  <a:pt x="774571" y="369332"/>
                </a:cubicBezTo>
                <a:cubicBezTo>
                  <a:pt x="662938" y="369272"/>
                  <a:pt x="489088" y="361906"/>
                  <a:pt x="387286" y="369332"/>
                </a:cubicBezTo>
                <a:cubicBezTo>
                  <a:pt x="285484" y="376758"/>
                  <a:pt x="85428" y="368667"/>
                  <a:pt x="0" y="369332"/>
                </a:cubicBezTo>
                <a:cubicBezTo>
                  <a:pt x="800" y="259080"/>
                  <a:pt x="-5289" y="155336"/>
                  <a:pt x="0" y="0"/>
                </a:cubicBezTo>
                <a:close/>
              </a:path>
            </a:pathLst>
          </a:custGeom>
          <a:noFill/>
          <a:ln>
            <a:solidFill>
              <a:schemeClr val="tx1"/>
            </a:solidFill>
            <a:extLst>
              <a:ext uri="{C807C97D-BFC1-408E-A445-0C87EB9F89A2}">
                <ask:lineSketchStyleProps xmlns="" xmlns:ask="http://schemas.microsoft.com/office/drawing/2018/sketchyshapes" sd="2166223669">
                  <a:prstGeom prst="rect">
                    <a:avLst/>
                  </a:prstGeom>
                  <ask:type>
                    <ask:lineSketchFreehand/>
                  </ask:type>
                </ask:lineSketchStyleProps>
              </a:ext>
            </a:extLst>
          </a:ln>
        </p:spPr>
        <p:txBody>
          <a:bodyPr wrap="square" rtlCol="0">
            <a:spAutoFit/>
          </a:bodyPr>
          <a:lstStyle/>
          <a:p>
            <a:pPr algn="ctr"/>
            <a:r>
              <a:rPr lang="en-US" sz="1800" dirty="0"/>
              <a:t>Event</a:t>
            </a:r>
          </a:p>
        </p:txBody>
      </p:sp>
      <p:cxnSp>
        <p:nvCxnSpPr>
          <p:cNvPr id="18" name="Straight Connector 17">
            <a:extLst>
              <a:ext uri="{FF2B5EF4-FFF2-40B4-BE49-F238E27FC236}">
                <a16:creationId xmlns:a16="http://schemas.microsoft.com/office/drawing/2014/main" id="{C19A9675-CF93-4CA7-BFAB-95748D8443E7}"/>
              </a:ext>
            </a:extLst>
          </p:cNvPr>
          <p:cNvCxnSpPr>
            <a:cxnSpLocks/>
            <a:stCxn id="15" idx="2"/>
          </p:cNvCxnSpPr>
          <p:nvPr/>
        </p:nvCxnSpPr>
        <p:spPr>
          <a:xfrm>
            <a:off x="8520500" y="2053561"/>
            <a:ext cx="174677" cy="13152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503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200" y="309880"/>
            <a:ext cx="7543800" cy="698500"/>
          </a:xfrm>
        </p:spPr>
        <p:txBody>
          <a:bodyPr>
            <a:normAutofit fontScale="90000"/>
          </a:bodyPr>
          <a:lstStyle/>
          <a:p>
            <a:pPr algn="l"/>
            <a:r>
              <a:rPr lang="en-US" dirty="0"/>
              <a:t>Typical Course of Cancer Patient</a:t>
            </a:r>
          </a:p>
        </p:txBody>
      </p:sp>
      <p:sp>
        <p:nvSpPr>
          <p:cNvPr id="4" name="Slide Number Placeholder 3"/>
          <p:cNvSpPr>
            <a:spLocks noGrp="1"/>
          </p:cNvSpPr>
          <p:nvPr>
            <p:ph type="sldNum" sz="quarter" idx="4"/>
          </p:nvPr>
        </p:nvSpPr>
        <p:spPr/>
        <p:txBody>
          <a:bodyPr/>
          <a:lstStyle/>
          <a:p>
            <a:fld id="{444583ED-F364-40B3-B25B-483B5033DFA3}" type="slidenum">
              <a:rPr lang="en-US" smtClean="0">
                <a:latin typeface="Calibri"/>
                <a:ea typeface="+mn-ea"/>
              </a:rPr>
              <a:pPr/>
              <a:t>16</a:t>
            </a:fld>
            <a:endParaRPr lang="en-US">
              <a:latin typeface="Calibri"/>
              <a:ea typeface="+mn-ea"/>
            </a:endParaRPr>
          </a:p>
        </p:txBody>
      </p:sp>
      <p:sp>
        <p:nvSpPr>
          <p:cNvPr id="12" name="TextBox 11">
            <a:extLst>
              <a:ext uri="{FF2B5EF4-FFF2-40B4-BE49-F238E27FC236}">
                <a16:creationId xmlns:a16="http://schemas.microsoft.com/office/drawing/2014/main" id="{971E6B4A-5352-4DC6-847B-EC23E7FE1AE1}"/>
              </a:ext>
            </a:extLst>
          </p:cNvPr>
          <p:cNvSpPr txBox="1"/>
          <p:nvPr/>
        </p:nvSpPr>
        <p:spPr>
          <a:xfrm>
            <a:off x="3261720" y="1515824"/>
            <a:ext cx="1377300" cy="369332"/>
          </a:xfrm>
          <a:custGeom>
            <a:avLst/>
            <a:gdLst>
              <a:gd name="connsiteX0" fmla="*/ 0 w 1377300"/>
              <a:gd name="connsiteY0" fmla="*/ 0 h 369332"/>
              <a:gd name="connsiteX1" fmla="*/ 647331 w 1377300"/>
              <a:gd name="connsiteY1" fmla="*/ 0 h 369332"/>
              <a:gd name="connsiteX2" fmla="*/ 1377300 w 1377300"/>
              <a:gd name="connsiteY2" fmla="*/ 0 h 369332"/>
              <a:gd name="connsiteX3" fmla="*/ 1377300 w 1377300"/>
              <a:gd name="connsiteY3" fmla="*/ 369332 h 369332"/>
              <a:gd name="connsiteX4" fmla="*/ 688650 w 1377300"/>
              <a:gd name="connsiteY4" fmla="*/ 369332 h 369332"/>
              <a:gd name="connsiteX5" fmla="*/ 0 w 1377300"/>
              <a:gd name="connsiteY5" fmla="*/ 369332 h 369332"/>
              <a:gd name="connsiteX6" fmla="*/ 0 w 1377300"/>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300" h="369332" extrusionOk="0">
                <a:moveTo>
                  <a:pt x="0" y="0"/>
                </a:moveTo>
                <a:cubicBezTo>
                  <a:pt x="146612" y="19909"/>
                  <a:pt x="344296" y="18698"/>
                  <a:pt x="647331" y="0"/>
                </a:cubicBezTo>
                <a:cubicBezTo>
                  <a:pt x="950366" y="-18698"/>
                  <a:pt x="1106410" y="-16562"/>
                  <a:pt x="1377300" y="0"/>
                </a:cubicBezTo>
                <a:cubicBezTo>
                  <a:pt x="1387400" y="177434"/>
                  <a:pt x="1387798" y="273047"/>
                  <a:pt x="1377300" y="369332"/>
                </a:cubicBezTo>
                <a:cubicBezTo>
                  <a:pt x="1042368" y="387129"/>
                  <a:pt x="954650" y="390101"/>
                  <a:pt x="688650" y="369332"/>
                </a:cubicBezTo>
                <a:cubicBezTo>
                  <a:pt x="422650" y="348564"/>
                  <a:pt x="183304" y="364662"/>
                  <a:pt x="0" y="369332"/>
                </a:cubicBezTo>
                <a:cubicBezTo>
                  <a:pt x="800" y="259080"/>
                  <a:pt x="-5289" y="155336"/>
                  <a:pt x="0" y="0"/>
                </a:cubicBezTo>
                <a:close/>
              </a:path>
            </a:pathLst>
          </a:custGeom>
          <a:noFill/>
          <a:ln>
            <a:solidFill>
              <a:schemeClr val="tx1"/>
            </a:solidFill>
            <a:extLst>
              <a:ext uri="{C807C97D-BFC1-408E-A445-0C87EB9F89A2}">
                <ask:lineSketchStyleProps xmlns="" xmlns:ask="http://schemas.microsoft.com/office/drawing/2018/sketchyshapes" sd="2166223669">
                  <a:prstGeom prst="rect">
                    <a:avLst/>
                  </a:prstGeom>
                  <ask:type>
                    <ask:lineSketchFreehand/>
                  </ask:type>
                </ask:lineSketchStyleProps>
              </a:ext>
            </a:extLst>
          </a:ln>
        </p:spPr>
        <p:txBody>
          <a:bodyPr wrap="none" rtlCol="0">
            <a:spAutoFit/>
          </a:bodyPr>
          <a:lstStyle/>
          <a:p>
            <a:pPr algn="ctr"/>
            <a:r>
              <a:rPr lang="en-US" sz="1800" dirty="0"/>
              <a:t>Initial 	Event</a:t>
            </a:r>
          </a:p>
        </p:txBody>
      </p:sp>
      <p:cxnSp>
        <p:nvCxnSpPr>
          <p:cNvPr id="14" name="Straight Connector 13">
            <a:extLst>
              <a:ext uri="{FF2B5EF4-FFF2-40B4-BE49-F238E27FC236}">
                <a16:creationId xmlns:a16="http://schemas.microsoft.com/office/drawing/2014/main" id="{615CB13F-BFB0-4152-AC1D-4A5E0413F4F4}"/>
              </a:ext>
            </a:extLst>
          </p:cNvPr>
          <p:cNvCxnSpPr>
            <a:cxnSpLocks/>
          </p:cNvCxnSpPr>
          <p:nvPr/>
        </p:nvCxnSpPr>
        <p:spPr>
          <a:xfrm flipH="1">
            <a:off x="3062137" y="1885156"/>
            <a:ext cx="624339" cy="578911"/>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C13A8F5E-5A37-4286-8F58-E92BF14C9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 y="1262011"/>
            <a:ext cx="2531914" cy="402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4431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28A55FC-5A35-4C61-B0EB-15AF4845B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1583712"/>
            <a:ext cx="3087036" cy="362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092200" y="309880"/>
            <a:ext cx="7543800" cy="698500"/>
          </a:xfrm>
        </p:spPr>
        <p:txBody>
          <a:bodyPr>
            <a:normAutofit fontScale="90000"/>
          </a:bodyPr>
          <a:lstStyle/>
          <a:p>
            <a:pPr algn="l"/>
            <a:r>
              <a:rPr lang="en-US" dirty="0"/>
              <a:t>Typical Course of Cancer Patient</a:t>
            </a:r>
          </a:p>
        </p:txBody>
      </p:sp>
      <p:sp>
        <p:nvSpPr>
          <p:cNvPr id="4" name="Slide Number Placeholder 3"/>
          <p:cNvSpPr>
            <a:spLocks noGrp="1"/>
          </p:cNvSpPr>
          <p:nvPr>
            <p:ph type="sldNum" sz="quarter" idx="4"/>
          </p:nvPr>
        </p:nvSpPr>
        <p:spPr/>
        <p:txBody>
          <a:bodyPr/>
          <a:lstStyle/>
          <a:p>
            <a:fld id="{444583ED-F364-40B3-B25B-483B5033DFA3}" type="slidenum">
              <a:rPr lang="en-US" smtClean="0">
                <a:latin typeface="Calibri"/>
                <a:ea typeface="+mn-ea"/>
              </a:rPr>
              <a:pPr/>
              <a:t>17</a:t>
            </a:fld>
            <a:endParaRPr lang="en-US">
              <a:latin typeface="Calibri"/>
              <a:ea typeface="+mn-ea"/>
            </a:endParaRPr>
          </a:p>
        </p:txBody>
      </p:sp>
      <p:sp>
        <p:nvSpPr>
          <p:cNvPr id="12" name="TextBox 11">
            <a:extLst>
              <a:ext uri="{FF2B5EF4-FFF2-40B4-BE49-F238E27FC236}">
                <a16:creationId xmlns:a16="http://schemas.microsoft.com/office/drawing/2014/main" id="{971E6B4A-5352-4DC6-847B-EC23E7FE1AE1}"/>
              </a:ext>
            </a:extLst>
          </p:cNvPr>
          <p:cNvSpPr txBox="1"/>
          <p:nvPr/>
        </p:nvSpPr>
        <p:spPr>
          <a:xfrm>
            <a:off x="3976629" y="1424384"/>
            <a:ext cx="1227644" cy="369332"/>
          </a:xfrm>
          <a:custGeom>
            <a:avLst/>
            <a:gdLst>
              <a:gd name="connsiteX0" fmla="*/ 0 w 1227644"/>
              <a:gd name="connsiteY0" fmla="*/ 0 h 369332"/>
              <a:gd name="connsiteX1" fmla="*/ 576993 w 1227644"/>
              <a:gd name="connsiteY1" fmla="*/ 0 h 369332"/>
              <a:gd name="connsiteX2" fmla="*/ 1227644 w 1227644"/>
              <a:gd name="connsiteY2" fmla="*/ 0 h 369332"/>
              <a:gd name="connsiteX3" fmla="*/ 1227644 w 1227644"/>
              <a:gd name="connsiteY3" fmla="*/ 369332 h 369332"/>
              <a:gd name="connsiteX4" fmla="*/ 613822 w 1227644"/>
              <a:gd name="connsiteY4" fmla="*/ 369332 h 369332"/>
              <a:gd name="connsiteX5" fmla="*/ 0 w 1227644"/>
              <a:gd name="connsiteY5" fmla="*/ 369332 h 369332"/>
              <a:gd name="connsiteX6" fmla="*/ 0 w 1227644"/>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644" h="369332" extrusionOk="0">
                <a:moveTo>
                  <a:pt x="0" y="0"/>
                </a:moveTo>
                <a:cubicBezTo>
                  <a:pt x="179059" y="10171"/>
                  <a:pt x="417958" y="-18874"/>
                  <a:pt x="576993" y="0"/>
                </a:cubicBezTo>
                <a:cubicBezTo>
                  <a:pt x="736028" y="18874"/>
                  <a:pt x="999918" y="-27530"/>
                  <a:pt x="1227644" y="0"/>
                </a:cubicBezTo>
                <a:cubicBezTo>
                  <a:pt x="1237744" y="177434"/>
                  <a:pt x="1238142" y="273047"/>
                  <a:pt x="1227644" y="369332"/>
                </a:cubicBezTo>
                <a:cubicBezTo>
                  <a:pt x="1068118" y="355157"/>
                  <a:pt x="821468" y="389781"/>
                  <a:pt x="613822" y="369332"/>
                </a:cubicBezTo>
                <a:cubicBezTo>
                  <a:pt x="406176" y="348883"/>
                  <a:pt x="130841" y="391903"/>
                  <a:pt x="0" y="369332"/>
                </a:cubicBezTo>
                <a:cubicBezTo>
                  <a:pt x="800" y="259080"/>
                  <a:pt x="-5289" y="155336"/>
                  <a:pt x="0" y="0"/>
                </a:cubicBezTo>
                <a:close/>
              </a:path>
            </a:pathLst>
          </a:custGeom>
          <a:noFill/>
          <a:ln>
            <a:solidFill>
              <a:schemeClr val="tx1"/>
            </a:solidFill>
            <a:extLst>
              <a:ext uri="{C807C97D-BFC1-408E-A445-0C87EB9F89A2}">
                <ask:lineSketchStyleProps xmlns="" xmlns:ask="http://schemas.microsoft.com/office/drawing/2018/sketchyshapes" sd="2166223669">
                  <a:prstGeom prst="rect">
                    <a:avLst/>
                  </a:prstGeom>
                  <ask:type>
                    <ask:lineSketchFreehand/>
                  </ask:type>
                </ask:lineSketchStyleProps>
              </a:ext>
            </a:extLst>
          </a:ln>
        </p:spPr>
        <p:txBody>
          <a:bodyPr wrap="none" rtlCol="0">
            <a:spAutoFit/>
          </a:bodyPr>
          <a:lstStyle/>
          <a:p>
            <a:pPr algn="ctr"/>
            <a:r>
              <a:rPr lang="en-US" sz="1800" dirty="0"/>
              <a:t>Treatment</a:t>
            </a:r>
          </a:p>
        </p:txBody>
      </p:sp>
      <p:cxnSp>
        <p:nvCxnSpPr>
          <p:cNvPr id="14" name="Straight Connector 13">
            <a:extLst>
              <a:ext uri="{FF2B5EF4-FFF2-40B4-BE49-F238E27FC236}">
                <a16:creationId xmlns:a16="http://schemas.microsoft.com/office/drawing/2014/main" id="{615CB13F-BFB0-4152-AC1D-4A5E0413F4F4}"/>
              </a:ext>
            </a:extLst>
          </p:cNvPr>
          <p:cNvCxnSpPr>
            <a:cxnSpLocks/>
          </p:cNvCxnSpPr>
          <p:nvPr/>
        </p:nvCxnSpPr>
        <p:spPr>
          <a:xfrm flipH="1">
            <a:off x="3702217" y="1793716"/>
            <a:ext cx="624339" cy="5789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95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2A6C9D9-FC49-4996-9F7A-CF6E1ACCD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00" r="5195"/>
          <a:stretch/>
        </p:blipFill>
        <p:spPr bwMode="auto">
          <a:xfrm>
            <a:off x="1808480" y="1745814"/>
            <a:ext cx="2797652" cy="344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092200" y="309880"/>
            <a:ext cx="7543800" cy="698500"/>
          </a:xfrm>
        </p:spPr>
        <p:txBody>
          <a:bodyPr>
            <a:normAutofit fontScale="90000"/>
          </a:bodyPr>
          <a:lstStyle/>
          <a:p>
            <a:pPr algn="l"/>
            <a:r>
              <a:rPr lang="en-US" dirty="0"/>
              <a:t>Typical Course of Cancer Patient</a:t>
            </a:r>
          </a:p>
        </p:txBody>
      </p:sp>
      <p:sp>
        <p:nvSpPr>
          <p:cNvPr id="4" name="Slide Number Placeholder 3"/>
          <p:cNvSpPr>
            <a:spLocks noGrp="1"/>
          </p:cNvSpPr>
          <p:nvPr>
            <p:ph type="sldNum" sz="quarter" idx="4"/>
          </p:nvPr>
        </p:nvSpPr>
        <p:spPr/>
        <p:txBody>
          <a:bodyPr/>
          <a:lstStyle/>
          <a:p>
            <a:fld id="{444583ED-F364-40B3-B25B-483B5033DFA3}" type="slidenum">
              <a:rPr lang="en-US" smtClean="0">
                <a:latin typeface="Calibri"/>
                <a:ea typeface="+mn-ea"/>
              </a:rPr>
              <a:pPr/>
              <a:t>18</a:t>
            </a:fld>
            <a:endParaRPr lang="en-US">
              <a:latin typeface="Calibri"/>
              <a:ea typeface="+mn-ea"/>
            </a:endParaRPr>
          </a:p>
        </p:txBody>
      </p:sp>
      <p:sp>
        <p:nvSpPr>
          <p:cNvPr id="12" name="TextBox 11">
            <a:extLst>
              <a:ext uri="{FF2B5EF4-FFF2-40B4-BE49-F238E27FC236}">
                <a16:creationId xmlns:a16="http://schemas.microsoft.com/office/drawing/2014/main" id="{971E6B4A-5352-4DC6-847B-EC23E7FE1AE1}"/>
              </a:ext>
            </a:extLst>
          </p:cNvPr>
          <p:cNvSpPr txBox="1"/>
          <p:nvPr/>
        </p:nvSpPr>
        <p:spPr>
          <a:xfrm>
            <a:off x="2902318" y="1376482"/>
            <a:ext cx="3339376" cy="369332"/>
          </a:xfrm>
          <a:custGeom>
            <a:avLst/>
            <a:gdLst>
              <a:gd name="connsiteX0" fmla="*/ 0 w 3339376"/>
              <a:gd name="connsiteY0" fmla="*/ 0 h 369332"/>
              <a:gd name="connsiteX1" fmla="*/ 567694 w 3339376"/>
              <a:gd name="connsiteY1" fmla="*/ 0 h 369332"/>
              <a:gd name="connsiteX2" fmla="*/ 1235569 w 3339376"/>
              <a:gd name="connsiteY2" fmla="*/ 0 h 369332"/>
              <a:gd name="connsiteX3" fmla="*/ 1836657 w 3339376"/>
              <a:gd name="connsiteY3" fmla="*/ 0 h 369332"/>
              <a:gd name="connsiteX4" fmla="*/ 2504532 w 3339376"/>
              <a:gd name="connsiteY4" fmla="*/ 0 h 369332"/>
              <a:gd name="connsiteX5" fmla="*/ 3339376 w 3339376"/>
              <a:gd name="connsiteY5" fmla="*/ 0 h 369332"/>
              <a:gd name="connsiteX6" fmla="*/ 3339376 w 3339376"/>
              <a:gd name="connsiteY6" fmla="*/ 369332 h 369332"/>
              <a:gd name="connsiteX7" fmla="*/ 2604713 w 3339376"/>
              <a:gd name="connsiteY7" fmla="*/ 369332 h 369332"/>
              <a:gd name="connsiteX8" fmla="*/ 2003626 w 3339376"/>
              <a:gd name="connsiteY8" fmla="*/ 369332 h 369332"/>
              <a:gd name="connsiteX9" fmla="*/ 1402538 w 3339376"/>
              <a:gd name="connsiteY9" fmla="*/ 369332 h 369332"/>
              <a:gd name="connsiteX10" fmla="*/ 768056 w 3339376"/>
              <a:gd name="connsiteY10" fmla="*/ 369332 h 369332"/>
              <a:gd name="connsiteX11" fmla="*/ 0 w 3339376"/>
              <a:gd name="connsiteY11" fmla="*/ 369332 h 369332"/>
              <a:gd name="connsiteX12" fmla="*/ 0 w 3339376"/>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9376" h="369332" extrusionOk="0">
                <a:moveTo>
                  <a:pt x="0" y="0"/>
                </a:moveTo>
                <a:cubicBezTo>
                  <a:pt x="167418" y="600"/>
                  <a:pt x="295695" y="6639"/>
                  <a:pt x="567694" y="0"/>
                </a:cubicBezTo>
                <a:cubicBezTo>
                  <a:pt x="839693" y="-6639"/>
                  <a:pt x="948236" y="31330"/>
                  <a:pt x="1235569" y="0"/>
                </a:cubicBezTo>
                <a:cubicBezTo>
                  <a:pt x="1522902" y="-31330"/>
                  <a:pt x="1593559" y="28567"/>
                  <a:pt x="1836657" y="0"/>
                </a:cubicBezTo>
                <a:cubicBezTo>
                  <a:pt x="2079755" y="-28567"/>
                  <a:pt x="2309549" y="31847"/>
                  <a:pt x="2504532" y="0"/>
                </a:cubicBezTo>
                <a:cubicBezTo>
                  <a:pt x="2699515" y="-31847"/>
                  <a:pt x="2953174" y="18944"/>
                  <a:pt x="3339376" y="0"/>
                </a:cubicBezTo>
                <a:cubicBezTo>
                  <a:pt x="3341802" y="176449"/>
                  <a:pt x="3355523" y="222007"/>
                  <a:pt x="3339376" y="369332"/>
                </a:cubicBezTo>
                <a:cubicBezTo>
                  <a:pt x="3134846" y="354585"/>
                  <a:pt x="2875270" y="358545"/>
                  <a:pt x="2604713" y="369332"/>
                </a:cubicBezTo>
                <a:cubicBezTo>
                  <a:pt x="2334156" y="380119"/>
                  <a:pt x="2125498" y="387142"/>
                  <a:pt x="2003626" y="369332"/>
                </a:cubicBezTo>
                <a:cubicBezTo>
                  <a:pt x="1881754" y="351522"/>
                  <a:pt x="1539178" y="394012"/>
                  <a:pt x="1402538" y="369332"/>
                </a:cubicBezTo>
                <a:cubicBezTo>
                  <a:pt x="1265898" y="344652"/>
                  <a:pt x="997680" y="400717"/>
                  <a:pt x="768056" y="369332"/>
                </a:cubicBezTo>
                <a:cubicBezTo>
                  <a:pt x="538432" y="337947"/>
                  <a:pt x="342353" y="406728"/>
                  <a:pt x="0" y="369332"/>
                </a:cubicBezTo>
                <a:cubicBezTo>
                  <a:pt x="-4609" y="278488"/>
                  <a:pt x="3912" y="150777"/>
                  <a:pt x="0" y="0"/>
                </a:cubicBezTo>
                <a:close/>
              </a:path>
            </a:pathLst>
          </a:custGeom>
          <a:noFill/>
          <a:ln>
            <a:solidFill>
              <a:schemeClr val="tx1"/>
            </a:solidFill>
            <a:extLst>
              <a:ext uri="{C807C97D-BFC1-408E-A445-0C87EB9F89A2}">
                <ask:lineSketchStyleProps xmlns="" xmlns:ask="http://schemas.microsoft.com/office/drawing/2018/sketchyshapes" sd="2166223669">
                  <a:prstGeom prst="rect">
                    <a:avLst/>
                  </a:prstGeom>
                  <ask:type>
                    <ask:lineSketchFreehand/>
                  </ask:type>
                </ask:lineSketchStyleProps>
              </a:ext>
            </a:extLst>
          </a:ln>
        </p:spPr>
        <p:txBody>
          <a:bodyPr wrap="none" rtlCol="0">
            <a:spAutoFit/>
          </a:bodyPr>
          <a:lstStyle/>
          <a:p>
            <a:pPr algn="ctr"/>
            <a:r>
              <a:rPr lang="en-US" sz="1800" dirty="0"/>
              <a:t>Genomic testing and treatment</a:t>
            </a:r>
          </a:p>
        </p:txBody>
      </p:sp>
      <p:cxnSp>
        <p:nvCxnSpPr>
          <p:cNvPr id="14" name="Straight Connector 13">
            <a:extLst>
              <a:ext uri="{FF2B5EF4-FFF2-40B4-BE49-F238E27FC236}">
                <a16:creationId xmlns:a16="http://schemas.microsoft.com/office/drawing/2014/main" id="{615CB13F-BFB0-4152-AC1D-4A5E0413F4F4}"/>
              </a:ext>
            </a:extLst>
          </p:cNvPr>
          <p:cNvCxnSpPr>
            <a:cxnSpLocks/>
          </p:cNvCxnSpPr>
          <p:nvPr/>
        </p:nvCxnSpPr>
        <p:spPr>
          <a:xfrm flipH="1">
            <a:off x="3982720" y="1745814"/>
            <a:ext cx="212800" cy="6214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847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200" y="309880"/>
            <a:ext cx="7543800" cy="698500"/>
          </a:xfrm>
        </p:spPr>
        <p:txBody>
          <a:bodyPr>
            <a:normAutofit fontScale="90000"/>
          </a:bodyPr>
          <a:lstStyle/>
          <a:p>
            <a:pPr algn="l"/>
            <a:r>
              <a:rPr lang="en-US" dirty="0"/>
              <a:t>Typical Course of Cancer Patient</a:t>
            </a:r>
          </a:p>
        </p:txBody>
      </p:sp>
      <p:sp>
        <p:nvSpPr>
          <p:cNvPr id="4" name="Slide Number Placeholder 3"/>
          <p:cNvSpPr>
            <a:spLocks noGrp="1"/>
          </p:cNvSpPr>
          <p:nvPr>
            <p:ph type="sldNum" sz="quarter" idx="4"/>
          </p:nvPr>
        </p:nvSpPr>
        <p:spPr/>
        <p:txBody>
          <a:bodyPr/>
          <a:lstStyle/>
          <a:p>
            <a:fld id="{444583ED-F364-40B3-B25B-483B5033DFA3}" type="slidenum">
              <a:rPr lang="en-US" smtClean="0">
                <a:latin typeface="Calibri"/>
                <a:ea typeface="+mn-ea"/>
              </a:rPr>
              <a:pPr/>
              <a:t>19</a:t>
            </a:fld>
            <a:endParaRPr lang="en-US">
              <a:latin typeface="Calibri"/>
              <a:ea typeface="+mn-ea"/>
            </a:endParaRPr>
          </a:p>
        </p:txBody>
      </p:sp>
      <p:pic>
        <p:nvPicPr>
          <p:cNvPr id="4098" name="Picture 2">
            <a:extLst>
              <a:ext uri="{FF2B5EF4-FFF2-40B4-BE49-F238E27FC236}">
                <a16:creationId xmlns:a16="http://schemas.microsoft.com/office/drawing/2014/main" id="{2075690D-9D90-46A4-AB33-5F6204DE3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1640" y="1409284"/>
            <a:ext cx="2643160" cy="314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267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graphicFrame>
        <p:nvGraphicFramePr>
          <p:cNvPr id="454" name="Google Shape;454;p3"/>
          <p:cNvGraphicFramePr/>
          <p:nvPr>
            <p:extLst>
              <p:ext uri="{D42A27DB-BD31-4B8C-83A1-F6EECF244321}">
                <p14:modId xmlns:p14="http://schemas.microsoft.com/office/powerpoint/2010/main" val="1044758053"/>
              </p:ext>
            </p:extLst>
          </p:nvPr>
        </p:nvGraphicFramePr>
        <p:xfrm>
          <a:off x="1577340" y="1108711"/>
          <a:ext cx="5795024" cy="3855823"/>
        </p:xfrm>
        <a:graphic>
          <a:graphicData uri="http://schemas.openxmlformats.org/drawingml/2006/table">
            <a:tbl>
              <a:tblPr>
                <a:noFill/>
              </a:tblPr>
              <a:tblGrid>
                <a:gridCol w="1448756">
                  <a:extLst>
                    <a:ext uri="{9D8B030D-6E8A-4147-A177-3AD203B41FA5}">
                      <a16:colId xmlns:a16="http://schemas.microsoft.com/office/drawing/2014/main" val="20000"/>
                    </a:ext>
                  </a:extLst>
                </a:gridCol>
                <a:gridCol w="1448756">
                  <a:extLst>
                    <a:ext uri="{9D8B030D-6E8A-4147-A177-3AD203B41FA5}">
                      <a16:colId xmlns:a16="http://schemas.microsoft.com/office/drawing/2014/main" val="20001"/>
                    </a:ext>
                  </a:extLst>
                </a:gridCol>
                <a:gridCol w="1448756">
                  <a:extLst>
                    <a:ext uri="{9D8B030D-6E8A-4147-A177-3AD203B41FA5}">
                      <a16:colId xmlns:a16="http://schemas.microsoft.com/office/drawing/2014/main" val="20002"/>
                    </a:ext>
                  </a:extLst>
                </a:gridCol>
                <a:gridCol w="1448756">
                  <a:extLst>
                    <a:ext uri="{9D8B030D-6E8A-4147-A177-3AD203B41FA5}">
                      <a16:colId xmlns:a16="http://schemas.microsoft.com/office/drawing/2014/main" val="20003"/>
                    </a:ext>
                  </a:extLst>
                </a:gridCol>
              </a:tblGrid>
              <a:tr h="386663">
                <a:tc>
                  <a:txBody>
                    <a:bodyPr/>
                    <a:lstStyle/>
                    <a:p>
                      <a:pPr marL="0" marR="0" lvl="0" indent="0" algn="ctr" rtl="0">
                        <a:lnSpc>
                          <a:spcPct val="80000"/>
                        </a:lnSpc>
                        <a:spcBef>
                          <a:spcPts val="0"/>
                        </a:spcBef>
                        <a:spcAft>
                          <a:spcPts val="0"/>
                        </a:spcAft>
                        <a:buNone/>
                      </a:pPr>
                      <a:r>
                        <a:rPr lang="en-US" sz="1100" u="none" strike="noStrike" cap="none" dirty="0">
                          <a:solidFill>
                            <a:srgbClr val="20425A"/>
                          </a:solidFill>
                          <a:latin typeface="+mj-lt"/>
                          <a:ea typeface="Calibri"/>
                          <a:cs typeface="Calibri"/>
                          <a:sym typeface="Calibri"/>
                        </a:rPr>
                        <a:t>Christian Reich</a:t>
                      </a:r>
                      <a:endParaRPr sz="1100" dirty="0">
                        <a:latin typeface="+mj-lt"/>
                      </a:endParaRPr>
                    </a:p>
                  </a:txBody>
                  <a:tcPr marL="34294" marR="34294"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lnSpc>
                          <a:spcPct val="80000"/>
                        </a:lnSpc>
                        <a:spcBef>
                          <a:spcPts val="0"/>
                        </a:spcBef>
                        <a:spcAft>
                          <a:spcPts val="0"/>
                        </a:spcAft>
                        <a:buNone/>
                      </a:pPr>
                      <a:r>
                        <a:rPr lang="en-US" sz="1100" u="none" strike="noStrike" cap="none" dirty="0">
                          <a:solidFill>
                            <a:srgbClr val="20425A"/>
                          </a:solidFill>
                          <a:latin typeface="+mj-lt"/>
                          <a:ea typeface="Calibri"/>
                          <a:cs typeface="Calibri"/>
                          <a:sym typeface="Calibri"/>
                        </a:rPr>
                        <a:t>Rimma Belenkaya</a:t>
                      </a:r>
                      <a:endParaRPr sz="1100" dirty="0">
                        <a:latin typeface="+mj-lt"/>
                      </a:endParaRPr>
                    </a:p>
                  </a:txBody>
                  <a:tcPr marL="34294" marR="34294"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20425A"/>
                        </a:buClr>
                        <a:buSzPts val="1400"/>
                        <a:buFont typeface="Calibri"/>
                        <a:buNone/>
                      </a:pPr>
                      <a:r>
                        <a:rPr lang="en-US" sz="1100" b="0" i="0" u="none" strike="noStrike" cap="none" dirty="0">
                          <a:solidFill>
                            <a:srgbClr val="20425A"/>
                          </a:solidFill>
                          <a:latin typeface="+mj-lt"/>
                          <a:ea typeface="Calibri"/>
                          <a:cs typeface="Calibri"/>
                          <a:sym typeface="Calibri"/>
                        </a:rPr>
                        <a:t>Asieh Golozar</a:t>
                      </a:r>
                      <a:endParaRPr sz="1100" dirty="0">
                        <a:latin typeface="+mj-lt"/>
                      </a:endParaRPr>
                    </a:p>
                  </a:txBody>
                  <a:tcPr marL="34294" marR="34294"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lnSpc>
                          <a:spcPct val="80000"/>
                        </a:lnSpc>
                        <a:spcBef>
                          <a:spcPts val="0"/>
                        </a:spcBef>
                        <a:spcAft>
                          <a:spcPts val="0"/>
                        </a:spcAft>
                        <a:buNone/>
                      </a:pPr>
                      <a:r>
                        <a:rPr lang="en-US" sz="1100" u="none" strike="noStrike" cap="none" dirty="0">
                          <a:solidFill>
                            <a:srgbClr val="20425A"/>
                          </a:solidFill>
                          <a:latin typeface="+mj-lt"/>
                          <a:ea typeface="Calibri"/>
                          <a:cs typeface="Calibri"/>
                          <a:sym typeface="Calibri"/>
                        </a:rPr>
                        <a:t>Robert Miller</a:t>
                      </a:r>
                      <a:endParaRPr sz="1100" dirty="0">
                        <a:latin typeface="+mj-lt"/>
                      </a:endParaRPr>
                    </a:p>
                  </a:txBody>
                  <a:tcPr marL="34294" marR="34294"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1508768">
                <a:tc>
                  <a:txBody>
                    <a:bodyPr/>
                    <a:lstStyle/>
                    <a:p>
                      <a:pPr marL="0" marR="0" lvl="0" indent="0" algn="ctr" rtl="0">
                        <a:spcBef>
                          <a:spcPts val="0"/>
                        </a:spcBef>
                        <a:spcAft>
                          <a:spcPts val="0"/>
                        </a:spcAft>
                        <a:buNone/>
                      </a:pPr>
                      <a:endParaRPr sz="1100" u="none" strike="noStrike" cap="none">
                        <a:latin typeface="+mj-lt"/>
                        <a:ea typeface="Calibri"/>
                        <a:cs typeface="Calibri"/>
                        <a:sym typeface="Calibri"/>
                      </a:endParaRPr>
                    </a:p>
                    <a:p>
                      <a:pPr marL="0" marR="0" lvl="0" indent="0" algn="ctr" rtl="0">
                        <a:spcBef>
                          <a:spcPts val="0"/>
                        </a:spcBef>
                        <a:spcAft>
                          <a:spcPts val="0"/>
                        </a:spcAft>
                        <a:buNone/>
                      </a:pPr>
                      <a:endParaRPr sz="1100" u="none" strike="noStrike" cap="none">
                        <a:latin typeface="+mj-lt"/>
                        <a:ea typeface="Calibri"/>
                        <a:cs typeface="Calibri"/>
                        <a:sym typeface="Calibri"/>
                      </a:endParaRPr>
                    </a:p>
                    <a:p>
                      <a:pPr marL="0" marR="0" lvl="0" indent="0" algn="ctr" rtl="0">
                        <a:spcBef>
                          <a:spcPts val="0"/>
                        </a:spcBef>
                        <a:spcAft>
                          <a:spcPts val="0"/>
                        </a:spcAft>
                        <a:buNone/>
                      </a:pPr>
                      <a:endParaRPr sz="1100" u="none" strike="noStrike" cap="none">
                        <a:latin typeface="+mj-lt"/>
                        <a:ea typeface="Calibri"/>
                        <a:cs typeface="Calibri"/>
                        <a:sym typeface="Calibri"/>
                      </a:endParaRPr>
                    </a:p>
                    <a:p>
                      <a:pPr marL="0" marR="0" lvl="0" indent="0" algn="ctr" rtl="0">
                        <a:spcBef>
                          <a:spcPts val="0"/>
                        </a:spcBef>
                        <a:spcAft>
                          <a:spcPts val="0"/>
                        </a:spcAft>
                        <a:buNone/>
                      </a:pPr>
                      <a:endParaRPr sz="1100" u="none" strike="noStrike" cap="none">
                        <a:latin typeface="+mj-lt"/>
                        <a:ea typeface="Calibri"/>
                        <a:cs typeface="Calibri"/>
                        <a:sym typeface="Calibri"/>
                      </a:endParaRPr>
                    </a:p>
                    <a:p>
                      <a:pPr marL="0" marR="0" lvl="0" indent="0" algn="ctr" rtl="0">
                        <a:spcBef>
                          <a:spcPts val="0"/>
                        </a:spcBef>
                        <a:spcAft>
                          <a:spcPts val="0"/>
                        </a:spcAft>
                        <a:buNone/>
                      </a:pPr>
                      <a:endParaRPr sz="1100" u="none" strike="noStrike" cap="none">
                        <a:latin typeface="+mj-lt"/>
                        <a:ea typeface="Calibri"/>
                        <a:cs typeface="Calibri"/>
                        <a:sym typeface="Calibri"/>
                      </a:endParaRPr>
                    </a:p>
                    <a:p>
                      <a:pPr marL="0" marR="0" lvl="0" indent="0" algn="ctr" rtl="0">
                        <a:spcBef>
                          <a:spcPts val="0"/>
                        </a:spcBef>
                        <a:spcAft>
                          <a:spcPts val="0"/>
                        </a:spcAft>
                        <a:buNone/>
                      </a:pPr>
                      <a:endParaRPr sz="1100" u="none" strike="noStrike" cap="none">
                        <a:latin typeface="+mj-lt"/>
                        <a:ea typeface="Calibri"/>
                        <a:cs typeface="Calibri"/>
                        <a:sym typeface="Calibri"/>
                      </a:endParaRPr>
                    </a:p>
                    <a:p>
                      <a:pPr marL="0" marR="0" lvl="0" indent="0" algn="ctr" rtl="0">
                        <a:spcBef>
                          <a:spcPts val="0"/>
                        </a:spcBef>
                        <a:spcAft>
                          <a:spcPts val="0"/>
                        </a:spcAft>
                        <a:buNone/>
                      </a:pPr>
                      <a:endParaRPr sz="1100" u="none" strike="noStrike" cap="none">
                        <a:latin typeface="+mj-lt"/>
                        <a:ea typeface="Calibri"/>
                        <a:cs typeface="Calibri"/>
                        <a:sym typeface="Calibri"/>
                      </a:endParaRPr>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mj-lt"/>
                        <a:ea typeface="Calibri"/>
                        <a:cs typeface="Calibri"/>
                        <a:sym typeface="Calibri"/>
                      </a:endParaRPr>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dirty="0">
                        <a:latin typeface="+mj-lt"/>
                        <a:ea typeface="Calibri"/>
                        <a:cs typeface="Calibri"/>
                        <a:sym typeface="Calibri"/>
                      </a:endParaRPr>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dirty="0">
                        <a:latin typeface="+mj-lt"/>
                        <a:ea typeface="Calibri"/>
                        <a:cs typeface="Calibri"/>
                        <a:sym typeface="Calibri"/>
                      </a:endParaRPr>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7811">
                <a:tc>
                  <a:txBody>
                    <a:bodyPr/>
                    <a:lstStyle/>
                    <a:p>
                      <a:pPr marL="0" marR="0" lvl="0" indent="0" algn="ctr" defTabSz="914291"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0425A"/>
                          </a:solidFill>
                          <a:effectLst/>
                          <a:uLnTx/>
                          <a:uFillTx/>
                          <a:latin typeface="+mn-lt"/>
                          <a:ea typeface="Calibri"/>
                          <a:cs typeface="Calibri"/>
                          <a:sym typeface="Calibri"/>
                        </a:rPr>
                        <a:t>Michael Gurley</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lnSpc>
                          <a:spcPct val="80000"/>
                        </a:lnSpc>
                        <a:spcBef>
                          <a:spcPts val="0"/>
                        </a:spcBef>
                        <a:spcAft>
                          <a:spcPts val="0"/>
                        </a:spcAft>
                        <a:buNone/>
                      </a:pPr>
                      <a:r>
                        <a:rPr lang="en-US" sz="1100" u="none" strike="noStrike" cap="none" dirty="0">
                          <a:solidFill>
                            <a:srgbClr val="20425A"/>
                          </a:solidFill>
                          <a:latin typeface="+mn-lt"/>
                          <a:ea typeface="Calibri"/>
                          <a:cs typeface="Calibri"/>
                          <a:sym typeface="Calibri"/>
                        </a:rPr>
                        <a:t>Anastasios Siapos</a:t>
                      </a:r>
                      <a:endParaRPr lang="en-US" sz="1400" dirty="0"/>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defTabSz="914291" rtl="0" eaLnBrk="1" fontAlgn="auto" latinLnBrk="0" hangingPunct="1">
                        <a:lnSpc>
                          <a:spcPct val="8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mj-lt"/>
                        <a:ea typeface="+mn-ea"/>
                        <a:cs typeface="+mn-cs"/>
                      </a:endParaRPr>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endParaRPr sz="1100" u="none" strike="noStrike" cap="none" dirty="0">
                        <a:solidFill>
                          <a:srgbClr val="20425A"/>
                        </a:solidFill>
                        <a:latin typeface="+mj-lt"/>
                        <a:ea typeface="Calibri"/>
                        <a:cs typeface="Calibri"/>
                        <a:sym typeface="Calibri"/>
                      </a:endParaRPr>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1632581">
                <a:tc>
                  <a:txBody>
                    <a:bodyPr/>
                    <a:lstStyle/>
                    <a:p>
                      <a:pPr marL="0" marR="0" lvl="0" indent="0" algn="ctr" rtl="0">
                        <a:spcBef>
                          <a:spcPts val="0"/>
                        </a:spcBef>
                        <a:spcAft>
                          <a:spcPts val="0"/>
                        </a:spcAft>
                        <a:buNone/>
                      </a:pPr>
                      <a:endParaRPr sz="1100" u="none" strike="noStrike" cap="none" dirty="0">
                        <a:latin typeface="+mj-lt"/>
                        <a:ea typeface="Calibri"/>
                        <a:cs typeface="Calibri"/>
                        <a:sym typeface="Calibri"/>
                      </a:endParaRPr>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dirty="0">
                        <a:latin typeface="+mj-lt"/>
                        <a:ea typeface="Calibri"/>
                        <a:cs typeface="Calibri"/>
                        <a:sym typeface="Calibri"/>
                      </a:endParaRPr>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dirty="0">
                        <a:latin typeface="+mj-lt"/>
                        <a:ea typeface="Calibri"/>
                        <a:cs typeface="Calibri"/>
                        <a:sym typeface="Calibri"/>
                      </a:endParaRPr>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dirty="0">
                        <a:latin typeface="+mj-lt"/>
                        <a:ea typeface="Calibri"/>
                        <a:cs typeface="Calibri"/>
                        <a:sym typeface="Calibri"/>
                      </a:endParaRPr>
                    </a:p>
                  </a:txBody>
                  <a:tcPr marL="68588" marR="68588" marT="34294" marB="34294"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55" name="Google Shape;455;p3" descr="https://www.ohdsi.org/wp-content/uploads/2014/08/reich_HS.jpg"/>
          <p:cNvPicPr preferRelativeResize="0"/>
          <p:nvPr/>
        </p:nvPicPr>
        <p:blipFill rotWithShape="1">
          <a:blip r:embed="rId3">
            <a:alphaModFix/>
          </a:blip>
          <a:srcRect/>
          <a:stretch/>
        </p:blipFill>
        <p:spPr>
          <a:xfrm>
            <a:off x="1771650" y="1650304"/>
            <a:ext cx="1097280" cy="1207196"/>
          </a:xfrm>
          <a:prstGeom prst="rect">
            <a:avLst/>
          </a:prstGeom>
          <a:noFill/>
          <a:ln>
            <a:noFill/>
          </a:ln>
        </p:spPr>
      </p:pic>
      <p:sp>
        <p:nvSpPr>
          <p:cNvPr id="459" name="Google Shape;459;p3"/>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dirty="0"/>
              <a:t>Instructors</a:t>
            </a:r>
            <a:endParaRPr dirty="0"/>
          </a:p>
        </p:txBody>
      </p:sp>
      <p:pic>
        <p:nvPicPr>
          <p:cNvPr id="5" name="Picture 4" descr="A person wearing glasses and smiling at the camera&#10;&#10;Description automatically generated">
            <a:extLst>
              <a:ext uri="{FF2B5EF4-FFF2-40B4-BE49-F238E27FC236}">
                <a16:creationId xmlns:a16="http://schemas.microsoft.com/office/drawing/2014/main" id="{ACB7090D-7A47-47BE-8806-895EAAA51182}"/>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123365" y="1650304"/>
            <a:ext cx="1207197" cy="1207197"/>
          </a:xfrm>
          <a:prstGeom prst="rect">
            <a:avLst/>
          </a:prstGeom>
          <a:noFill/>
          <a:ln>
            <a:noFill/>
          </a:ln>
        </p:spPr>
      </p:pic>
      <p:pic>
        <p:nvPicPr>
          <p:cNvPr id="6" name="Picture 5" descr="A person smiling for the camera&#10;&#10;Description automatically generated">
            <a:extLst>
              <a:ext uri="{FF2B5EF4-FFF2-40B4-BE49-F238E27FC236}">
                <a16:creationId xmlns:a16="http://schemas.microsoft.com/office/drawing/2014/main" id="{C58D5919-C42F-434C-8FA6-835EDC2A25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6642" y="1650304"/>
            <a:ext cx="1190262" cy="1190262"/>
          </a:xfrm>
          <a:prstGeom prst="rect">
            <a:avLst/>
          </a:prstGeom>
        </p:spPr>
      </p:pic>
      <p:pic>
        <p:nvPicPr>
          <p:cNvPr id="7" name="Picture 6" descr="A person wearing a blue shirt&#10;&#10;Description automatically generated">
            <a:extLst>
              <a:ext uri="{FF2B5EF4-FFF2-40B4-BE49-F238E27FC236}">
                <a16:creationId xmlns:a16="http://schemas.microsoft.com/office/drawing/2014/main" id="{2FE4A78C-338D-4E19-B3B5-5F54DBE1EA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9110" y="1650305"/>
            <a:ext cx="1190262" cy="1190262"/>
          </a:xfrm>
          <a:prstGeom prst="rect">
            <a:avLst/>
          </a:prstGeom>
        </p:spPr>
      </p:pic>
      <p:pic>
        <p:nvPicPr>
          <p:cNvPr id="8" name="Picture 7" descr="A person smiling for the camera&#10;&#10;Description automatically generated">
            <a:extLst>
              <a:ext uri="{FF2B5EF4-FFF2-40B4-BE49-F238E27FC236}">
                <a16:creationId xmlns:a16="http://schemas.microsoft.com/office/drawing/2014/main" id="{EE57FF2C-1253-4DC7-8ADC-F7D16D4EEB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0621" y="3509160"/>
            <a:ext cx="1295885" cy="1250754"/>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5FBC5A2B-2959-4781-BA50-B9B9B123ED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7792" y="3509159"/>
            <a:ext cx="1250755" cy="12507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C7F6CD0-13FA-4E58-8FBF-8D3F5AF7C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885158"/>
            <a:ext cx="2660650" cy="340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092200" y="309880"/>
            <a:ext cx="7543800" cy="698500"/>
          </a:xfrm>
        </p:spPr>
        <p:txBody>
          <a:bodyPr>
            <a:normAutofit fontScale="90000"/>
          </a:bodyPr>
          <a:lstStyle/>
          <a:p>
            <a:pPr algn="l"/>
            <a:r>
              <a:rPr lang="en-US" dirty="0"/>
              <a:t>Typical Course of Cancer Patient</a:t>
            </a:r>
          </a:p>
        </p:txBody>
      </p:sp>
      <p:sp>
        <p:nvSpPr>
          <p:cNvPr id="4" name="Slide Number Placeholder 3"/>
          <p:cNvSpPr>
            <a:spLocks noGrp="1"/>
          </p:cNvSpPr>
          <p:nvPr>
            <p:ph type="sldNum" sz="quarter" idx="4"/>
          </p:nvPr>
        </p:nvSpPr>
        <p:spPr/>
        <p:txBody>
          <a:bodyPr/>
          <a:lstStyle/>
          <a:p>
            <a:fld id="{444583ED-F364-40B3-B25B-483B5033DFA3}" type="slidenum">
              <a:rPr lang="en-US" smtClean="0">
                <a:latin typeface="Calibri"/>
                <a:ea typeface="+mn-ea"/>
              </a:rPr>
              <a:pPr/>
              <a:t>20</a:t>
            </a:fld>
            <a:endParaRPr lang="en-US">
              <a:latin typeface="Calibri"/>
              <a:ea typeface="+mn-ea"/>
            </a:endParaRPr>
          </a:p>
        </p:txBody>
      </p:sp>
      <p:sp>
        <p:nvSpPr>
          <p:cNvPr id="12" name="TextBox 11">
            <a:extLst>
              <a:ext uri="{FF2B5EF4-FFF2-40B4-BE49-F238E27FC236}">
                <a16:creationId xmlns:a16="http://schemas.microsoft.com/office/drawing/2014/main" id="{971E6B4A-5352-4DC6-847B-EC23E7FE1AE1}"/>
              </a:ext>
            </a:extLst>
          </p:cNvPr>
          <p:cNvSpPr txBox="1"/>
          <p:nvPr/>
        </p:nvSpPr>
        <p:spPr>
          <a:xfrm>
            <a:off x="2462644" y="1515824"/>
            <a:ext cx="902811" cy="369332"/>
          </a:xfrm>
          <a:custGeom>
            <a:avLst/>
            <a:gdLst>
              <a:gd name="connsiteX0" fmla="*/ 0 w 902811"/>
              <a:gd name="connsiteY0" fmla="*/ 0 h 369332"/>
              <a:gd name="connsiteX1" fmla="*/ 424321 w 902811"/>
              <a:gd name="connsiteY1" fmla="*/ 0 h 369332"/>
              <a:gd name="connsiteX2" fmla="*/ 902811 w 902811"/>
              <a:gd name="connsiteY2" fmla="*/ 0 h 369332"/>
              <a:gd name="connsiteX3" fmla="*/ 902811 w 902811"/>
              <a:gd name="connsiteY3" fmla="*/ 369332 h 369332"/>
              <a:gd name="connsiteX4" fmla="*/ 451406 w 902811"/>
              <a:gd name="connsiteY4" fmla="*/ 369332 h 369332"/>
              <a:gd name="connsiteX5" fmla="*/ 0 w 902811"/>
              <a:gd name="connsiteY5" fmla="*/ 369332 h 369332"/>
              <a:gd name="connsiteX6" fmla="*/ 0 w 902811"/>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811" h="369332" extrusionOk="0">
                <a:moveTo>
                  <a:pt x="0" y="0"/>
                </a:moveTo>
                <a:cubicBezTo>
                  <a:pt x="172837" y="-10951"/>
                  <a:pt x="294830" y="-11142"/>
                  <a:pt x="424321" y="0"/>
                </a:cubicBezTo>
                <a:cubicBezTo>
                  <a:pt x="553812" y="11142"/>
                  <a:pt x="706841" y="-9004"/>
                  <a:pt x="902811" y="0"/>
                </a:cubicBezTo>
                <a:cubicBezTo>
                  <a:pt x="912911" y="177434"/>
                  <a:pt x="913309" y="273047"/>
                  <a:pt x="902811" y="369332"/>
                </a:cubicBezTo>
                <a:cubicBezTo>
                  <a:pt x="791830" y="369405"/>
                  <a:pt x="610623" y="348146"/>
                  <a:pt x="451406" y="369332"/>
                </a:cubicBezTo>
                <a:cubicBezTo>
                  <a:pt x="292189" y="390518"/>
                  <a:pt x="95577" y="352099"/>
                  <a:pt x="0" y="369332"/>
                </a:cubicBezTo>
                <a:cubicBezTo>
                  <a:pt x="800" y="259080"/>
                  <a:pt x="-5289" y="155336"/>
                  <a:pt x="0" y="0"/>
                </a:cubicBezTo>
                <a:close/>
              </a:path>
            </a:pathLst>
          </a:custGeom>
          <a:noFill/>
          <a:ln>
            <a:solidFill>
              <a:schemeClr val="tx1"/>
            </a:solidFill>
            <a:extLst>
              <a:ext uri="{C807C97D-BFC1-408E-A445-0C87EB9F89A2}">
                <ask:lineSketchStyleProps xmlns="" xmlns:ask="http://schemas.microsoft.com/office/drawing/2018/sketchyshapes" sd="2166223669">
                  <a:prstGeom prst="rect">
                    <a:avLst/>
                  </a:prstGeom>
                  <ask:type>
                    <ask:lineSketchFreehand/>
                  </ask:type>
                </ask:lineSketchStyleProps>
              </a:ext>
            </a:extLst>
          </a:ln>
        </p:spPr>
        <p:txBody>
          <a:bodyPr wrap="none" rtlCol="0">
            <a:spAutoFit/>
          </a:bodyPr>
          <a:lstStyle/>
          <a:p>
            <a:pPr algn="ctr"/>
            <a:r>
              <a:rPr lang="en-US" sz="1800" dirty="0" err="1"/>
              <a:t>Relaps</a:t>
            </a:r>
            <a:endParaRPr lang="en-US" sz="1800" dirty="0"/>
          </a:p>
        </p:txBody>
      </p:sp>
      <p:cxnSp>
        <p:nvCxnSpPr>
          <p:cNvPr id="14" name="Straight Connector 13">
            <a:extLst>
              <a:ext uri="{FF2B5EF4-FFF2-40B4-BE49-F238E27FC236}">
                <a16:creationId xmlns:a16="http://schemas.microsoft.com/office/drawing/2014/main" id="{615CB13F-BFB0-4152-AC1D-4A5E0413F4F4}"/>
              </a:ext>
            </a:extLst>
          </p:cNvPr>
          <p:cNvCxnSpPr>
            <a:cxnSpLocks/>
          </p:cNvCxnSpPr>
          <p:nvPr/>
        </p:nvCxnSpPr>
        <p:spPr>
          <a:xfrm>
            <a:off x="3332480" y="1885156"/>
            <a:ext cx="477520" cy="7259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052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6431092-D89A-4BEE-A9F4-524C3AA27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5926" y="1323447"/>
            <a:ext cx="3239434" cy="3666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092200" y="309880"/>
            <a:ext cx="7543800" cy="698500"/>
          </a:xfrm>
        </p:spPr>
        <p:txBody>
          <a:bodyPr>
            <a:normAutofit fontScale="90000"/>
          </a:bodyPr>
          <a:lstStyle/>
          <a:p>
            <a:pPr algn="l"/>
            <a:r>
              <a:rPr lang="en-US" dirty="0"/>
              <a:t>Typical Course of Cancer Patient</a:t>
            </a:r>
          </a:p>
        </p:txBody>
      </p:sp>
      <p:sp>
        <p:nvSpPr>
          <p:cNvPr id="4" name="Slide Number Placeholder 3"/>
          <p:cNvSpPr>
            <a:spLocks noGrp="1"/>
          </p:cNvSpPr>
          <p:nvPr>
            <p:ph type="sldNum" sz="quarter" idx="4"/>
          </p:nvPr>
        </p:nvSpPr>
        <p:spPr/>
        <p:txBody>
          <a:bodyPr/>
          <a:lstStyle/>
          <a:p>
            <a:fld id="{444583ED-F364-40B3-B25B-483B5033DFA3}" type="slidenum">
              <a:rPr lang="en-US" smtClean="0">
                <a:latin typeface="Calibri"/>
                <a:ea typeface="+mn-ea"/>
              </a:rPr>
              <a:pPr/>
              <a:t>21</a:t>
            </a:fld>
            <a:endParaRPr lang="en-US">
              <a:latin typeface="Calibri"/>
              <a:ea typeface="+mn-ea"/>
            </a:endParaRPr>
          </a:p>
        </p:txBody>
      </p:sp>
      <p:sp>
        <p:nvSpPr>
          <p:cNvPr id="12" name="TextBox 11">
            <a:extLst>
              <a:ext uri="{FF2B5EF4-FFF2-40B4-BE49-F238E27FC236}">
                <a16:creationId xmlns:a16="http://schemas.microsoft.com/office/drawing/2014/main" id="{971E6B4A-5352-4DC6-847B-EC23E7FE1AE1}"/>
              </a:ext>
            </a:extLst>
          </p:cNvPr>
          <p:cNvSpPr txBox="1"/>
          <p:nvPr/>
        </p:nvSpPr>
        <p:spPr>
          <a:xfrm>
            <a:off x="2531287" y="1277818"/>
            <a:ext cx="1415772" cy="369332"/>
          </a:xfrm>
          <a:custGeom>
            <a:avLst/>
            <a:gdLst>
              <a:gd name="connsiteX0" fmla="*/ 0 w 1415772"/>
              <a:gd name="connsiteY0" fmla="*/ 0 h 369332"/>
              <a:gd name="connsiteX1" fmla="*/ 429451 w 1415772"/>
              <a:gd name="connsiteY1" fmla="*/ 0 h 369332"/>
              <a:gd name="connsiteX2" fmla="*/ 901375 w 1415772"/>
              <a:gd name="connsiteY2" fmla="*/ 0 h 369332"/>
              <a:gd name="connsiteX3" fmla="*/ 1415772 w 1415772"/>
              <a:gd name="connsiteY3" fmla="*/ 0 h 369332"/>
              <a:gd name="connsiteX4" fmla="*/ 1415772 w 1415772"/>
              <a:gd name="connsiteY4" fmla="*/ 369332 h 369332"/>
              <a:gd name="connsiteX5" fmla="*/ 943848 w 1415772"/>
              <a:gd name="connsiteY5" fmla="*/ 369332 h 369332"/>
              <a:gd name="connsiteX6" fmla="*/ 457766 w 1415772"/>
              <a:gd name="connsiteY6" fmla="*/ 369332 h 369332"/>
              <a:gd name="connsiteX7" fmla="*/ 0 w 1415772"/>
              <a:gd name="connsiteY7" fmla="*/ 369332 h 369332"/>
              <a:gd name="connsiteX8" fmla="*/ 0 w 1415772"/>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772" h="369332" extrusionOk="0">
                <a:moveTo>
                  <a:pt x="0" y="0"/>
                </a:moveTo>
                <a:cubicBezTo>
                  <a:pt x="194752" y="16349"/>
                  <a:pt x="285966" y="-486"/>
                  <a:pt x="429451" y="0"/>
                </a:cubicBezTo>
                <a:cubicBezTo>
                  <a:pt x="572936" y="486"/>
                  <a:pt x="797401" y="18742"/>
                  <a:pt x="901375" y="0"/>
                </a:cubicBezTo>
                <a:cubicBezTo>
                  <a:pt x="1005349" y="-18742"/>
                  <a:pt x="1167286" y="3256"/>
                  <a:pt x="1415772" y="0"/>
                </a:cubicBezTo>
                <a:cubicBezTo>
                  <a:pt x="1421529" y="112881"/>
                  <a:pt x="1434057" y="188088"/>
                  <a:pt x="1415772" y="369332"/>
                </a:cubicBezTo>
                <a:cubicBezTo>
                  <a:pt x="1272007" y="374706"/>
                  <a:pt x="1171324" y="379919"/>
                  <a:pt x="943848" y="369332"/>
                </a:cubicBezTo>
                <a:cubicBezTo>
                  <a:pt x="716372" y="358745"/>
                  <a:pt x="645296" y="366012"/>
                  <a:pt x="457766" y="369332"/>
                </a:cubicBezTo>
                <a:cubicBezTo>
                  <a:pt x="270236" y="372652"/>
                  <a:pt x="133537" y="378748"/>
                  <a:pt x="0" y="369332"/>
                </a:cubicBezTo>
                <a:cubicBezTo>
                  <a:pt x="-14202" y="239151"/>
                  <a:pt x="-7536" y="139586"/>
                  <a:pt x="0" y="0"/>
                </a:cubicBezTo>
                <a:close/>
              </a:path>
            </a:pathLst>
          </a:custGeom>
          <a:noFill/>
          <a:ln>
            <a:solidFill>
              <a:schemeClr val="tx1"/>
            </a:solidFill>
            <a:extLst>
              <a:ext uri="{C807C97D-BFC1-408E-A445-0C87EB9F89A2}">
                <ask:lineSketchStyleProps xmlns="" xmlns:ask="http://schemas.microsoft.com/office/drawing/2018/sketchyshapes" sd="2166223669">
                  <a:prstGeom prst="rect">
                    <a:avLst/>
                  </a:prstGeom>
                  <ask:type>
                    <ask:lineSketchFreehand/>
                  </ask:type>
                </ask:lineSketchStyleProps>
              </a:ext>
            </a:extLst>
          </a:ln>
        </p:spPr>
        <p:txBody>
          <a:bodyPr wrap="none" rtlCol="0">
            <a:spAutoFit/>
          </a:bodyPr>
          <a:lstStyle/>
          <a:p>
            <a:pPr algn="ctr"/>
            <a:r>
              <a:rPr lang="en-US" sz="1800" dirty="0"/>
              <a:t>Progression</a:t>
            </a:r>
          </a:p>
        </p:txBody>
      </p:sp>
      <p:cxnSp>
        <p:nvCxnSpPr>
          <p:cNvPr id="14" name="Straight Connector 13">
            <a:extLst>
              <a:ext uri="{FF2B5EF4-FFF2-40B4-BE49-F238E27FC236}">
                <a16:creationId xmlns:a16="http://schemas.microsoft.com/office/drawing/2014/main" id="{615CB13F-BFB0-4152-AC1D-4A5E0413F4F4}"/>
              </a:ext>
            </a:extLst>
          </p:cNvPr>
          <p:cNvCxnSpPr>
            <a:cxnSpLocks/>
          </p:cNvCxnSpPr>
          <p:nvPr/>
        </p:nvCxnSpPr>
        <p:spPr>
          <a:xfrm>
            <a:off x="3672117" y="1647150"/>
            <a:ext cx="493483" cy="4864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229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200" y="309880"/>
            <a:ext cx="7543800" cy="698500"/>
          </a:xfrm>
        </p:spPr>
        <p:txBody>
          <a:bodyPr>
            <a:normAutofit fontScale="90000"/>
          </a:bodyPr>
          <a:lstStyle/>
          <a:p>
            <a:pPr algn="l"/>
            <a:r>
              <a:rPr lang="en-US" dirty="0"/>
              <a:t>Typical Course of Cancer Patient</a:t>
            </a:r>
          </a:p>
        </p:txBody>
      </p:sp>
      <p:sp>
        <p:nvSpPr>
          <p:cNvPr id="4" name="Slide Number Placeholder 3"/>
          <p:cNvSpPr>
            <a:spLocks noGrp="1"/>
          </p:cNvSpPr>
          <p:nvPr>
            <p:ph type="sldNum" sz="quarter" idx="4"/>
          </p:nvPr>
        </p:nvSpPr>
        <p:spPr/>
        <p:txBody>
          <a:bodyPr/>
          <a:lstStyle/>
          <a:p>
            <a:fld id="{444583ED-F364-40B3-B25B-483B5033DFA3}" type="slidenum">
              <a:rPr lang="en-US" smtClean="0">
                <a:latin typeface="Calibri"/>
                <a:ea typeface="+mn-ea"/>
              </a:rPr>
              <a:pPr/>
              <a:t>22</a:t>
            </a:fld>
            <a:endParaRPr lang="en-US">
              <a:latin typeface="Calibri"/>
              <a:ea typeface="+mn-ea"/>
            </a:endParaRPr>
          </a:p>
        </p:txBody>
      </p:sp>
      <p:pic>
        <p:nvPicPr>
          <p:cNvPr id="8194" name="Picture 2">
            <a:extLst>
              <a:ext uri="{FF2B5EF4-FFF2-40B4-BE49-F238E27FC236}">
                <a16:creationId xmlns:a16="http://schemas.microsoft.com/office/drawing/2014/main" id="{25662907-E0F7-4AD5-9558-A7EE001C7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280" y="1706978"/>
            <a:ext cx="2712720" cy="319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7766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2E134-D798-4376-BFAB-3DCED6949E77}"/>
              </a:ext>
            </a:extLst>
          </p:cNvPr>
          <p:cNvSpPr>
            <a:spLocks noGrp="1"/>
          </p:cNvSpPr>
          <p:nvPr>
            <p:ph type="title"/>
          </p:nvPr>
        </p:nvSpPr>
        <p:spPr/>
        <p:txBody>
          <a:bodyPr>
            <a:normAutofit fontScale="90000"/>
          </a:bodyPr>
          <a:lstStyle/>
          <a:p>
            <a:r>
              <a:rPr lang="en-US" dirty="0"/>
              <a:t>We need a model</a:t>
            </a:r>
          </a:p>
        </p:txBody>
      </p:sp>
      <p:sp>
        <p:nvSpPr>
          <p:cNvPr id="3" name="Content Placeholder 2">
            <a:extLst>
              <a:ext uri="{FF2B5EF4-FFF2-40B4-BE49-F238E27FC236}">
                <a16:creationId xmlns:a16="http://schemas.microsoft.com/office/drawing/2014/main" id="{E5A0847C-27DD-4C1A-8C07-6C85763BBC5D}"/>
              </a:ext>
            </a:extLst>
          </p:cNvPr>
          <p:cNvSpPr>
            <a:spLocks noGrp="1"/>
          </p:cNvSpPr>
          <p:nvPr>
            <p:ph sz="half" idx="1"/>
          </p:nvPr>
        </p:nvSpPr>
        <p:spPr>
          <a:xfrm>
            <a:off x="521208" y="1801368"/>
            <a:ext cx="4038600" cy="1700784"/>
          </a:xfrm>
        </p:spPr>
        <p:txBody>
          <a:bodyPr anchor="ctr">
            <a:normAutofit fontScale="92500"/>
          </a:bodyPr>
          <a:lstStyle/>
          <a:p>
            <a:r>
              <a:rPr lang="en-US" dirty="0"/>
              <a:t>Format</a:t>
            </a:r>
          </a:p>
          <a:p>
            <a:r>
              <a:rPr lang="en-US" dirty="0"/>
              <a:t>Vocabularies</a:t>
            </a:r>
          </a:p>
        </p:txBody>
      </p:sp>
      <p:sp>
        <p:nvSpPr>
          <p:cNvPr id="4" name="Content Placeholder 3">
            <a:extLst>
              <a:ext uri="{FF2B5EF4-FFF2-40B4-BE49-F238E27FC236}">
                <a16:creationId xmlns:a16="http://schemas.microsoft.com/office/drawing/2014/main" id="{AD4E76C6-2F98-4D71-AEBC-8FD683B094B5}"/>
              </a:ext>
            </a:extLst>
          </p:cNvPr>
          <p:cNvSpPr>
            <a:spLocks noGrp="1"/>
          </p:cNvSpPr>
          <p:nvPr>
            <p:ph sz="half" idx="2"/>
          </p:nvPr>
        </p:nvSpPr>
        <p:spPr>
          <a:xfrm>
            <a:off x="5806440" y="1801368"/>
            <a:ext cx="2944368" cy="1700784"/>
          </a:xfrm>
        </p:spPr>
        <p:txBody>
          <a:bodyPr anchor="ctr">
            <a:normAutofit fontScale="92500"/>
          </a:bodyPr>
          <a:lstStyle/>
          <a:p>
            <a:r>
              <a:rPr lang="en-US" dirty="0"/>
              <a:t>Disease Details</a:t>
            </a:r>
          </a:p>
          <a:p>
            <a:r>
              <a:rPr lang="en-US" dirty="0"/>
              <a:t>Course of Disease</a:t>
            </a:r>
          </a:p>
          <a:p>
            <a:r>
              <a:rPr lang="en-US" dirty="0"/>
              <a:t>Treatment</a:t>
            </a:r>
          </a:p>
        </p:txBody>
      </p:sp>
      <p:sp>
        <p:nvSpPr>
          <p:cNvPr id="5" name="Arrow: Right 4">
            <a:extLst>
              <a:ext uri="{FF2B5EF4-FFF2-40B4-BE49-F238E27FC236}">
                <a16:creationId xmlns:a16="http://schemas.microsoft.com/office/drawing/2014/main" id="{1C5310C9-F3FA-499B-B803-454C1B5E3272}"/>
              </a:ext>
            </a:extLst>
          </p:cNvPr>
          <p:cNvSpPr/>
          <p:nvPr/>
        </p:nvSpPr>
        <p:spPr>
          <a:xfrm>
            <a:off x="3227833" y="2043684"/>
            <a:ext cx="2299715" cy="1216152"/>
          </a:xfrm>
          <a:prstGeom prst="rightArrow">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Representing</a:t>
            </a:r>
          </a:p>
        </p:txBody>
      </p:sp>
    </p:spTree>
    <p:extLst>
      <p:ext uri="{BB962C8B-B14F-4D97-AF65-F5344CB8AC3E}">
        <p14:creationId xmlns:p14="http://schemas.microsoft.com/office/powerpoint/2010/main" val="1930210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5873C-AFB4-4517-80D6-592FA704CF48}"/>
              </a:ext>
            </a:extLst>
          </p:cNvPr>
          <p:cNvSpPr>
            <a:spLocks noGrp="1"/>
          </p:cNvSpPr>
          <p:nvPr>
            <p:ph type="ctrTitle"/>
          </p:nvPr>
        </p:nvSpPr>
        <p:spPr/>
        <p:txBody>
          <a:bodyPr/>
          <a:lstStyle/>
          <a:p>
            <a:r>
              <a:rPr lang="en-US" dirty="0"/>
              <a:t>Introduction into</a:t>
            </a:r>
            <a:br>
              <a:rPr lang="en-US" dirty="0"/>
            </a:br>
            <a:r>
              <a:rPr lang="en-US" dirty="0"/>
              <a:t>OMOP Cancer Extension</a:t>
            </a:r>
          </a:p>
        </p:txBody>
      </p:sp>
      <p:sp>
        <p:nvSpPr>
          <p:cNvPr id="5" name="Subtitle 4">
            <a:extLst>
              <a:ext uri="{FF2B5EF4-FFF2-40B4-BE49-F238E27FC236}">
                <a16:creationId xmlns:a16="http://schemas.microsoft.com/office/drawing/2014/main" id="{D792421A-D53B-4461-87C0-E99044407F6C}"/>
              </a:ext>
            </a:extLst>
          </p:cNvPr>
          <p:cNvSpPr>
            <a:spLocks noGrp="1"/>
          </p:cNvSpPr>
          <p:nvPr>
            <p:ph type="subTitle" idx="1"/>
          </p:nvPr>
        </p:nvSpPr>
        <p:spPr/>
        <p:txBody>
          <a:bodyPr/>
          <a:lstStyle/>
          <a:p>
            <a:r>
              <a:rPr lang="en-US" dirty="0" err="1"/>
              <a:t>Rimma’s</a:t>
            </a:r>
            <a:r>
              <a:rPr lang="en-US" dirty="0"/>
              <a:t> picture</a:t>
            </a:r>
          </a:p>
        </p:txBody>
      </p:sp>
    </p:spTree>
    <p:extLst>
      <p:ext uri="{BB962C8B-B14F-4D97-AF65-F5344CB8AC3E}">
        <p14:creationId xmlns:p14="http://schemas.microsoft.com/office/powerpoint/2010/main" val="3684205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1B52-02BC-4253-9138-37A1E18A0F6E}"/>
              </a:ext>
            </a:extLst>
          </p:cNvPr>
          <p:cNvSpPr>
            <a:spLocks noGrp="1"/>
          </p:cNvSpPr>
          <p:nvPr>
            <p:ph type="title"/>
          </p:nvPr>
        </p:nvSpPr>
        <p:spPr>
          <a:xfrm>
            <a:off x="927098" y="67733"/>
            <a:ext cx="7188201" cy="698500"/>
          </a:xfrm>
        </p:spPr>
        <p:txBody>
          <a:bodyPr>
            <a:normAutofit/>
          </a:bodyPr>
          <a:lstStyle/>
          <a:p>
            <a:r>
              <a:rPr lang="en-US" sz="3000" b="1" dirty="0">
                <a:latin typeface="Arial" pitchFamily="34" charset="0"/>
                <a:cs typeface="Arial" pitchFamily="34" charset="0"/>
              </a:rPr>
              <a:t>Components of </a:t>
            </a:r>
            <a:r>
              <a:rPr lang="en-US" sz="3000" b="1" dirty="0" err="1">
                <a:latin typeface="Arial" pitchFamily="34" charset="0"/>
                <a:cs typeface="Arial" pitchFamily="34" charset="0"/>
              </a:rPr>
              <a:t>Exension</a:t>
            </a:r>
            <a:endParaRPr lang="en-US" sz="3000" dirty="0">
              <a:latin typeface="Arial" pitchFamily="34" charset="0"/>
              <a:cs typeface="Arial" pitchFamily="34" charset="0"/>
            </a:endParaRPr>
          </a:p>
        </p:txBody>
      </p:sp>
      <p:sp>
        <p:nvSpPr>
          <p:cNvPr id="4" name="Content Placeholder 3"/>
          <p:cNvSpPr>
            <a:spLocks noGrp="1"/>
          </p:cNvSpPr>
          <p:nvPr>
            <p:ph idx="1"/>
          </p:nvPr>
        </p:nvSpPr>
        <p:spPr>
          <a:xfrm>
            <a:off x="457200" y="1779940"/>
            <a:ext cx="8229600" cy="1857340"/>
          </a:xfrm>
        </p:spPr>
        <p:txBody>
          <a:bodyPr>
            <a:normAutofit/>
          </a:bodyPr>
          <a:lstStyle/>
          <a:p>
            <a:pPr marL="2803525" lvl="0" indent="-1035050">
              <a:buNone/>
            </a:pPr>
            <a:r>
              <a:rPr lang="en-US" dirty="0">
                <a:latin typeface="Arial" pitchFamily="34" charset="0"/>
                <a:cs typeface="Arial" pitchFamily="34" charset="0"/>
              </a:rPr>
              <a:t>Cancer Diagnosis Model</a:t>
            </a:r>
          </a:p>
          <a:p>
            <a:pPr marL="2803525" lvl="0" indent="-1035050">
              <a:buNone/>
            </a:pPr>
            <a:r>
              <a:rPr lang="en-US" dirty="0">
                <a:latin typeface="Arial" pitchFamily="34" charset="0"/>
                <a:cs typeface="Arial" pitchFamily="34" charset="0"/>
              </a:rPr>
              <a:t>Cancer Treatment Model </a:t>
            </a:r>
          </a:p>
          <a:p>
            <a:pPr marL="2803525" lvl="0" indent="-1035050">
              <a:buNone/>
            </a:pPr>
            <a:r>
              <a:rPr lang="en-US" dirty="0">
                <a:latin typeface="Arial" pitchFamily="34" charset="0"/>
                <a:cs typeface="Arial" pitchFamily="34" charset="0"/>
              </a:rPr>
              <a:t>Cancer Episode Model</a:t>
            </a:r>
          </a:p>
          <a:p>
            <a:pPr marL="2803525" indent="-1035050">
              <a:buNone/>
            </a:pPr>
            <a:endParaRPr lang="en-US" dirty="0">
              <a:latin typeface="Arial" pitchFamily="34" charset="0"/>
              <a:cs typeface="Arial" pitchFamily="34" charset="0"/>
            </a:endParaRPr>
          </a:p>
        </p:txBody>
      </p:sp>
      <p:sp>
        <p:nvSpPr>
          <p:cNvPr id="3" name="Oval 2">
            <a:extLst>
              <a:ext uri="{FF2B5EF4-FFF2-40B4-BE49-F238E27FC236}">
                <a16:creationId xmlns:a16="http://schemas.microsoft.com/office/drawing/2014/main" id="{990CCC42-7A4A-45A1-9AB3-B56ADAA3D3A4}"/>
              </a:ext>
            </a:extLst>
          </p:cNvPr>
          <p:cNvSpPr/>
          <p:nvPr/>
        </p:nvSpPr>
        <p:spPr>
          <a:xfrm>
            <a:off x="1569720" y="1894840"/>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1</a:t>
            </a:r>
          </a:p>
        </p:txBody>
      </p:sp>
      <p:sp>
        <p:nvSpPr>
          <p:cNvPr id="7" name="Oval 6">
            <a:extLst>
              <a:ext uri="{FF2B5EF4-FFF2-40B4-BE49-F238E27FC236}">
                <a16:creationId xmlns:a16="http://schemas.microsoft.com/office/drawing/2014/main" id="{AF7D6CB8-47EA-425B-B5CB-5B218B646DB3}"/>
              </a:ext>
            </a:extLst>
          </p:cNvPr>
          <p:cNvSpPr/>
          <p:nvPr/>
        </p:nvSpPr>
        <p:spPr>
          <a:xfrm>
            <a:off x="1564640" y="2503104"/>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2</a:t>
            </a:r>
          </a:p>
        </p:txBody>
      </p:sp>
      <p:sp>
        <p:nvSpPr>
          <p:cNvPr id="9" name="Oval 8">
            <a:extLst>
              <a:ext uri="{FF2B5EF4-FFF2-40B4-BE49-F238E27FC236}">
                <a16:creationId xmlns:a16="http://schemas.microsoft.com/office/drawing/2014/main" id="{4C8D2B46-1031-4814-99AE-46BA87A46E66}"/>
              </a:ext>
            </a:extLst>
          </p:cNvPr>
          <p:cNvSpPr/>
          <p:nvPr/>
        </p:nvSpPr>
        <p:spPr>
          <a:xfrm>
            <a:off x="1569720" y="3111368"/>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spTree>
    <p:extLst>
      <p:ext uri="{BB962C8B-B14F-4D97-AF65-F5344CB8AC3E}">
        <p14:creationId xmlns:p14="http://schemas.microsoft.com/office/powerpoint/2010/main" val="3293846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1">
                    <a:lumMod val="50000"/>
                  </a:schemeClr>
                </a:solidFill>
                <a:latin typeface="Arial" pitchFamily="34" charset="0"/>
                <a:cs typeface="Arial" pitchFamily="34" charset="0"/>
              </a:rPr>
              <a:t>Cancer Diagnosis Model</a:t>
            </a:r>
            <a:endParaRPr lang="en-US" sz="3000" dirty="0">
              <a:latin typeface="Arial" pitchFamily="34" charset="0"/>
              <a:cs typeface="Arial" pitchFamily="34" charset="0"/>
            </a:endParaRPr>
          </a:p>
        </p:txBody>
      </p:sp>
      <p:sp>
        <p:nvSpPr>
          <p:cNvPr id="3" name="Content Placeholder 2"/>
          <p:cNvSpPr>
            <a:spLocks noGrp="1"/>
          </p:cNvSpPr>
          <p:nvPr>
            <p:ph idx="1"/>
          </p:nvPr>
        </p:nvSpPr>
        <p:spPr>
          <a:xfrm>
            <a:off x="494908" y="1126502"/>
            <a:ext cx="3696092" cy="4054047"/>
          </a:xfrm>
        </p:spPr>
        <p:txBody>
          <a:bodyPr>
            <a:normAutofit fontScale="92500" lnSpcReduction="10000"/>
          </a:bodyPr>
          <a:lstStyle/>
          <a:p>
            <a:endParaRPr lang="en-US" sz="2200" b="1" dirty="0">
              <a:solidFill>
                <a:schemeClr val="accent1">
                  <a:lumMod val="50000"/>
                </a:schemeClr>
              </a:solidFill>
              <a:latin typeface="Arial" pitchFamily="34" charset="0"/>
              <a:cs typeface="Arial" pitchFamily="34" charset="0"/>
            </a:endParaRPr>
          </a:p>
          <a:p>
            <a:r>
              <a:rPr lang="en-US" sz="2200" b="1" dirty="0">
                <a:solidFill>
                  <a:schemeClr val="accent1">
                    <a:lumMod val="50000"/>
                  </a:schemeClr>
                </a:solidFill>
                <a:latin typeface="Arial" pitchFamily="34" charset="0"/>
                <a:cs typeface="Arial" pitchFamily="34" charset="0"/>
              </a:rPr>
              <a:t>Base Diagnosis </a:t>
            </a:r>
          </a:p>
          <a:p>
            <a:pPr lvl="1">
              <a:buNone/>
            </a:pPr>
            <a:r>
              <a:rPr lang="en-US" sz="2200" dirty="0">
                <a:solidFill>
                  <a:schemeClr val="accent1">
                    <a:lumMod val="50000"/>
                  </a:schemeClr>
                </a:solidFill>
                <a:latin typeface="Arial" pitchFamily="34" charset="0"/>
                <a:cs typeface="Arial" pitchFamily="34" charset="0"/>
              </a:rPr>
              <a:t>Topography + Histology</a:t>
            </a:r>
          </a:p>
          <a:p>
            <a:endParaRPr lang="en-US" sz="2200" b="1" dirty="0">
              <a:solidFill>
                <a:schemeClr val="accent1">
                  <a:lumMod val="50000"/>
                </a:schemeClr>
              </a:solidFill>
              <a:latin typeface="Arial" pitchFamily="34" charset="0"/>
              <a:cs typeface="Arial" pitchFamily="34" charset="0"/>
            </a:endParaRPr>
          </a:p>
          <a:p>
            <a:r>
              <a:rPr lang="en-US" sz="2200" b="1" dirty="0">
                <a:solidFill>
                  <a:schemeClr val="accent1">
                    <a:lumMod val="50000"/>
                  </a:schemeClr>
                </a:solidFill>
                <a:latin typeface="Arial" pitchFamily="34" charset="0"/>
                <a:cs typeface="Arial" pitchFamily="34" charset="0"/>
              </a:rPr>
              <a:t>Diagnostic Modifiers</a:t>
            </a:r>
          </a:p>
          <a:p>
            <a:pPr lvl="1"/>
            <a:r>
              <a:rPr lang="en-US" sz="1800" dirty="0">
                <a:solidFill>
                  <a:schemeClr val="accent1">
                    <a:lumMod val="50000"/>
                  </a:schemeClr>
                </a:solidFill>
                <a:latin typeface="Arial" pitchFamily="34" charset="0"/>
                <a:cs typeface="Arial" pitchFamily="34" charset="0"/>
              </a:rPr>
              <a:t>Topography</a:t>
            </a:r>
          </a:p>
          <a:p>
            <a:pPr lvl="1"/>
            <a:r>
              <a:rPr lang="en-US" sz="1800" dirty="0">
                <a:solidFill>
                  <a:schemeClr val="accent1">
                    <a:lumMod val="50000"/>
                  </a:schemeClr>
                </a:solidFill>
                <a:latin typeface="Arial" pitchFamily="34" charset="0"/>
                <a:cs typeface="Arial" pitchFamily="34" charset="0"/>
              </a:rPr>
              <a:t>Staging/Grading</a:t>
            </a:r>
          </a:p>
          <a:p>
            <a:pPr lvl="1"/>
            <a:r>
              <a:rPr lang="en-US" sz="1800" dirty="0" err="1">
                <a:solidFill>
                  <a:schemeClr val="accent1">
                    <a:lumMod val="50000"/>
                  </a:schemeClr>
                </a:solidFill>
                <a:latin typeface="Arial" pitchFamily="34" charset="0"/>
                <a:cs typeface="Arial" pitchFamily="34" charset="0"/>
              </a:rPr>
              <a:t>Histopattern</a:t>
            </a:r>
            <a:endParaRPr lang="en-US" sz="1800" dirty="0">
              <a:solidFill>
                <a:schemeClr val="accent1">
                  <a:lumMod val="50000"/>
                </a:schemeClr>
              </a:solidFill>
              <a:latin typeface="Arial" pitchFamily="34" charset="0"/>
              <a:cs typeface="Arial" pitchFamily="34" charset="0"/>
            </a:endParaRPr>
          </a:p>
          <a:p>
            <a:pPr lvl="1"/>
            <a:r>
              <a:rPr lang="en-US" sz="1800" dirty="0">
                <a:solidFill>
                  <a:schemeClr val="accent1">
                    <a:lumMod val="50000"/>
                  </a:schemeClr>
                </a:solidFill>
                <a:latin typeface="Arial" pitchFamily="34" charset="0"/>
                <a:cs typeface="Arial" pitchFamily="34" charset="0"/>
              </a:rPr>
              <a:t>Biomarker</a:t>
            </a:r>
          </a:p>
          <a:p>
            <a:pPr lvl="1"/>
            <a:r>
              <a:rPr lang="en-US" sz="1800" dirty="0">
                <a:solidFill>
                  <a:schemeClr val="accent1">
                    <a:lumMod val="50000"/>
                  </a:schemeClr>
                </a:solidFill>
                <a:latin typeface="Arial" pitchFamily="34" charset="0"/>
                <a:cs typeface="Arial" pitchFamily="34" charset="0"/>
              </a:rPr>
              <a:t>Margin</a:t>
            </a:r>
          </a:p>
          <a:p>
            <a:pPr lvl="1"/>
            <a:r>
              <a:rPr lang="en-US" sz="1800" dirty="0">
                <a:solidFill>
                  <a:schemeClr val="accent1">
                    <a:lumMod val="50000"/>
                  </a:schemeClr>
                </a:solidFill>
                <a:latin typeface="Arial" pitchFamily="34" charset="0"/>
                <a:cs typeface="Arial" pitchFamily="34" charset="0"/>
              </a:rPr>
              <a:t>Metastasis</a:t>
            </a:r>
          </a:p>
          <a:p>
            <a:pPr lvl="1"/>
            <a:r>
              <a:rPr lang="en-US" sz="1800" dirty="0">
                <a:solidFill>
                  <a:schemeClr val="accent1">
                    <a:lumMod val="50000"/>
                  </a:schemeClr>
                </a:solidFill>
                <a:latin typeface="Arial" pitchFamily="34" charset="0"/>
                <a:cs typeface="Arial" pitchFamily="34" charset="0"/>
              </a:rPr>
              <a:t>Dimension</a:t>
            </a:r>
          </a:p>
          <a:p>
            <a:pPr lvl="1"/>
            <a:r>
              <a:rPr lang="en-US" sz="1800" dirty="0">
                <a:solidFill>
                  <a:schemeClr val="accent1">
                    <a:lumMod val="50000"/>
                  </a:schemeClr>
                </a:solidFill>
                <a:latin typeface="Arial" pitchFamily="34" charset="0"/>
                <a:cs typeface="Arial" pitchFamily="34" charset="0"/>
              </a:rPr>
              <a:t>Extension/Invasion</a:t>
            </a:r>
            <a:endParaRPr lang="en-US" sz="2200" dirty="0">
              <a:solidFill>
                <a:schemeClr val="accent1">
                  <a:lumMod val="50000"/>
                </a:schemeClr>
              </a:solidFill>
              <a:latin typeface="Arial" pitchFamily="34" charset="0"/>
              <a:cs typeface="Arial" pitchFamily="34" charset="0"/>
            </a:endParaRPr>
          </a:p>
          <a:p>
            <a:pPr lvl="2"/>
            <a:endParaRPr lang="en-US" dirty="0">
              <a:latin typeface="Arial" pitchFamily="34" charset="0"/>
              <a:cs typeface="Arial" pitchFamily="34" charset="0"/>
            </a:endParaRPr>
          </a:p>
        </p:txBody>
      </p:sp>
      <p:sp>
        <p:nvSpPr>
          <p:cNvPr id="4" name="Rectangle: Rounded Corners 3">
            <a:extLst>
              <a:ext uri="{FF2B5EF4-FFF2-40B4-BE49-F238E27FC236}">
                <a16:creationId xmlns:a16="http://schemas.microsoft.com/office/drawing/2014/main" id="{6A957C4A-4ECA-4923-9283-6CD2013FC3C0}"/>
              </a:ext>
            </a:extLst>
          </p:cNvPr>
          <p:cNvSpPr/>
          <p:nvPr/>
        </p:nvSpPr>
        <p:spPr>
          <a:xfrm>
            <a:off x="4759842" y="1265864"/>
            <a:ext cx="3413051" cy="908908"/>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Base Diagnosis</a:t>
            </a:r>
          </a:p>
          <a:p>
            <a:pPr algn="ctr"/>
            <a:r>
              <a:rPr lang="en-US" dirty="0">
                <a:solidFill>
                  <a:srgbClr val="20425A"/>
                </a:solidFill>
              </a:rPr>
              <a:t>Bladder Cancer</a:t>
            </a:r>
          </a:p>
        </p:txBody>
      </p:sp>
      <p:sp>
        <p:nvSpPr>
          <p:cNvPr id="5" name="Rectangle: Rounded Corners 4">
            <a:extLst>
              <a:ext uri="{FF2B5EF4-FFF2-40B4-BE49-F238E27FC236}">
                <a16:creationId xmlns:a16="http://schemas.microsoft.com/office/drawing/2014/main" id="{775A30D0-7ED5-4D66-8925-6EBF046241A6}"/>
              </a:ext>
            </a:extLst>
          </p:cNvPr>
          <p:cNvSpPr/>
          <p:nvPr/>
        </p:nvSpPr>
        <p:spPr>
          <a:xfrm>
            <a:off x="3961586" y="2889694"/>
            <a:ext cx="1596513" cy="587154"/>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Topography</a:t>
            </a:r>
          </a:p>
          <a:p>
            <a:pPr algn="ctr"/>
            <a:r>
              <a:rPr lang="en-US" sz="1400" dirty="0">
                <a:solidFill>
                  <a:srgbClr val="20425A"/>
                </a:solidFill>
              </a:rPr>
              <a:t>Posterior wall</a:t>
            </a:r>
          </a:p>
        </p:txBody>
      </p:sp>
      <p:sp>
        <p:nvSpPr>
          <p:cNvPr id="9" name="Rectangle: Rounded Corners 8">
            <a:extLst>
              <a:ext uri="{FF2B5EF4-FFF2-40B4-BE49-F238E27FC236}">
                <a16:creationId xmlns:a16="http://schemas.microsoft.com/office/drawing/2014/main" id="{84A9E29E-0E2B-4749-A2C8-79EC3F3CF4A9}"/>
              </a:ext>
            </a:extLst>
          </p:cNvPr>
          <p:cNvSpPr/>
          <p:nvPr/>
        </p:nvSpPr>
        <p:spPr>
          <a:xfrm>
            <a:off x="4686487" y="3854557"/>
            <a:ext cx="1580706" cy="587154"/>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Stage</a:t>
            </a:r>
          </a:p>
          <a:p>
            <a:pPr algn="ctr"/>
            <a:r>
              <a:rPr lang="en-US" sz="1400" dirty="0">
                <a:solidFill>
                  <a:srgbClr val="20425A"/>
                </a:solidFill>
              </a:rPr>
              <a:t>T2bN2M0</a:t>
            </a:r>
          </a:p>
        </p:txBody>
      </p:sp>
      <p:sp>
        <p:nvSpPr>
          <p:cNvPr id="11" name="Rectangle: Rounded Corners 10">
            <a:extLst>
              <a:ext uri="{FF2B5EF4-FFF2-40B4-BE49-F238E27FC236}">
                <a16:creationId xmlns:a16="http://schemas.microsoft.com/office/drawing/2014/main" id="{1DDC5260-9A89-4B5E-96ED-2E2724CE2E94}"/>
              </a:ext>
            </a:extLst>
          </p:cNvPr>
          <p:cNvSpPr/>
          <p:nvPr/>
        </p:nvSpPr>
        <p:spPr>
          <a:xfrm>
            <a:off x="7281185" y="2889694"/>
            <a:ext cx="1580706" cy="587154"/>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Metastasis</a:t>
            </a:r>
          </a:p>
          <a:p>
            <a:pPr algn="ctr"/>
            <a:r>
              <a:rPr lang="en-US" sz="1400" dirty="0">
                <a:solidFill>
                  <a:srgbClr val="20425A"/>
                </a:solidFill>
              </a:rPr>
              <a:t>Left adrenal gland</a:t>
            </a:r>
          </a:p>
        </p:txBody>
      </p:sp>
      <p:sp>
        <p:nvSpPr>
          <p:cNvPr id="13" name="Rectangle: Rounded Corners 12">
            <a:extLst>
              <a:ext uri="{FF2B5EF4-FFF2-40B4-BE49-F238E27FC236}">
                <a16:creationId xmlns:a16="http://schemas.microsoft.com/office/drawing/2014/main" id="{55BC28A8-9933-421B-A70D-43301E35ACB5}"/>
              </a:ext>
            </a:extLst>
          </p:cNvPr>
          <p:cNvSpPr/>
          <p:nvPr/>
        </p:nvSpPr>
        <p:spPr>
          <a:xfrm>
            <a:off x="7068386" y="3861982"/>
            <a:ext cx="1580706" cy="587154"/>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Genomic Variant</a:t>
            </a:r>
          </a:p>
          <a:p>
            <a:pPr algn="ctr"/>
            <a:r>
              <a:rPr lang="en-US" sz="1400" dirty="0">
                <a:solidFill>
                  <a:srgbClr val="20425A"/>
                </a:solidFill>
              </a:rPr>
              <a:t>KRAS c.35G&gt;A</a:t>
            </a:r>
          </a:p>
        </p:txBody>
      </p:sp>
      <p:cxnSp>
        <p:nvCxnSpPr>
          <p:cNvPr id="15" name="Straight Connector 14">
            <a:extLst>
              <a:ext uri="{FF2B5EF4-FFF2-40B4-BE49-F238E27FC236}">
                <a16:creationId xmlns:a16="http://schemas.microsoft.com/office/drawing/2014/main" id="{D64B1D9A-504B-4CBB-A4F9-C513A9E014DF}"/>
              </a:ext>
            </a:extLst>
          </p:cNvPr>
          <p:cNvCxnSpPr>
            <a:cxnSpLocks/>
            <a:stCxn id="4" idx="2"/>
          </p:cNvCxnSpPr>
          <p:nvPr/>
        </p:nvCxnSpPr>
        <p:spPr>
          <a:xfrm flipH="1">
            <a:off x="6451600" y="2174772"/>
            <a:ext cx="14768" cy="842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0A9C9BA-6010-4A1D-AF45-724EAC351728}"/>
              </a:ext>
            </a:extLst>
          </p:cNvPr>
          <p:cNvCxnSpPr>
            <a:endCxn id="5" idx="3"/>
          </p:cNvCxnSpPr>
          <p:nvPr/>
        </p:nvCxnSpPr>
        <p:spPr>
          <a:xfrm flipH="1">
            <a:off x="5558099" y="3017520"/>
            <a:ext cx="893501" cy="165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79B4CD-AD3E-4F9F-A060-FF45799326F1}"/>
              </a:ext>
            </a:extLst>
          </p:cNvPr>
          <p:cNvCxnSpPr>
            <a:endCxn id="11" idx="1"/>
          </p:cNvCxnSpPr>
          <p:nvPr/>
        </p:nvCxnSpPr>
        <p:spPr>
          <a:xfrm>
            <a:off x="6466367" y="3017520"/>
            <a:ext cx="814818" cy="165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1E88D9-5721-4382-B0E4-83E8C5796428}"/>
              </a:ext>
            </a:extLst>
          </p:cNvPr>
          <p:cNvCxnSpPr>
            <a:cxnSpLocks/>
          </p:cNvCxnSpPr>
          <p:nvPr/>
        </p:nvCxnSpPr>
        <p:spPr>
          <a:xfrm>
            <a:off x="6451600" y="2979795"/>
            <a:ext cx="690880" cy="874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195A29-4C65-4976-BA5B-F2D1D3382476}"/>
              </a:ext>
            </a:extLst>
          </p:cNvPr>
          <p:cNvCxnSpPr/>
          <p:nvPr/>
        </p:nvCxnSpPr>
        <p:spPr>
          <a:xfrm flipH="1">
            <a:off x="5882640" y="3017520"/>
            <a:ext cx="576344" cy="837037"/>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4E5715A-F5B8-4720-9A80-BDFA3B212709}"/>
              </a:ext>
            </a:extLst>
          </p:cNvPr>
          <p:cNvSpPr/>
          <p:nvPr/>
        </p:nvSpPr>
        <p:spPr>
          <a:xfrm>
            <a:off x="1854200" y="173990"/>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AE2F-F1DD-48E5-93B3-83C207990A18}"/>
              </a:ext>
            </a:extLst>
          </p:cNvPr>
          <p:cNvSpPr>
            <a:spLocks noGrp="1"/>
          </p:cNvSpPr>
          <p:nvPr>
            <p:ph type="title"/>
          </p:nvPr>
        </p:nvSpPr>
        <p:spPr/>
        <p:txBody>
          <a:bodyPr>
            <a:normAutofit/>
          </a:bodyPr>
          <a:lstStyle/>
          <a:p>
            <a:r>
              <a:rPr lang="en-US" sz="3000" b="1" dirty="0">
                <a:solidFill>
                  <a:schemeClr val="tx2">
                    <a:lumMod val="50000"/>
                  </a:schemeClr>
                </a:solidFill>
                <a:latin typeface="Arial"/>
                <a:cs typeface="Arial"/>
              </a:rPr>
              <a:t>Base Diagnosis + Vocabularies</a:t>
            </a:r>
            <a:endParaRPr lang="en-US" sz="3000" dirty="0"/>
          </a:p>
        </p:txBody>
      </p:sp>
      <p:sp>
        <p:nvSpPr>
          <p:cNvPr id="3" name="Content Placeholder 2">
            <a:extLst>
              <a:ext uri="{FF2B5EF4-FFF2-40B4-BE49-F238E27FC236}">
                <a16:creationId xmlns:a16="http://schemas.microsoft.com/office/drawing/2014/main" id="{668C9A1D-E0CA-4AB4-AE10-F415B47BF6EE}"/>
              </a:ext>
            </a:extLst>
          </p:cNvPr>
          <p:cNvSpPr>
            <a:spLocks noGrp="1"/>
          </p:cNvSpPr>
          <p:nvPr>
            <p:ph idx="1"/>
          </p:nvPr>
        </p:nvSpPr>
        <p:spPr>
          <a:xfrm>
            <a:off x="457200" y="1016000"/>
            <a:ext cx="8229600" cy="1759662"/>
          </a:xfrm>
        </p:spPr>
        <p:txBody>
          <a:bodyPr>
            <a:normAutofit fontScale="92500" lnSpcReduction="20000"/>
          </a:bodyPr>
          <a:lstStyle/>
          <a:p>
            <a:r>
              <a:rPr lang="en-US" sz="2400" dirty="0"/>
              <a:t>In CONDITION_OCCURRENCE, Domain “Condition”</a:t>
            </a:r>
          </a:p>
          <a:p>
            <a:r>
              <a:rPr lang="en-US" sz="2400" dirty="0"/>
              <a:t>Vocabulary: SNOMED, ICDO3, ICDO3 combined by OMOP</a:t>
            </a:r>
          </a:p>
          <a:p>
            <a:r>
              <a:rPr lang="en-US" sz="2400" dirty="0"/>
              <a:t>Cancer Diagnosis concepts = combination of </a:t>
            </a:r>
          </a:p>
          <a:p>
            <a:pPr marL="457144" lvl="1" indent="0">
              <a:buNone/>
              <a:tabLst>
                <a:tab pos="5033963" algn="l"/>
              </a:tabLst>
            </a:pPr>
            <a:r>
              <a:rPr lang="en-US" sz="2000" dirty="0"/>
              <a:t>Morphology	Topography 	 </a:t>
            </a:r>
          </a:p>
          <a:p>
            <a:pPr marL="457144" lvl="1" indent="0">
              <a:buNone/>
              <a:tabLst>
                <a:tab pos="5033963" algn="l"/>
              </a:tabLst>
            </a:pPr>
            <a:r>
              <a:rPr lang="en-US" sz="2000" dirty="0"/>
              <a:t>(histological type of tumor) 	(organ or anatomical location)</a:t>
            </a:r>
          </a:p>
          <a:p>
            <a:pPr lvl="1"/>
            <a:endParaRPr lang="en-US" sz="2000" dirty="0"/>
          </a:p>
        </p:txBody>
      </p:sp>
      <p:pic>
        <p:nvPicPr>
          <p:cNvPr id="6" name="Picture 5">
            <a:extLst>
              <a:ext uri="{FF2B5EF4-FFF2-40B4-BE49-F238E27FC236}">
                <a16:creationId xmlns:a16="http://schemas.microsoft.com/office/drawing/2014/main" id="{7D17B67B-35A3-4939-B982-478C89252F08}"/>
              </a:ext>
            </a:extLst>
          </p:cNvPr>
          <p:cNvPicPr>
            <a:picLocks noChangeAspect="1"/>
          </p:cNvPicPr>
          <p:nvPr/>
        </p:nvPicPr>
        <p:blipFill>
          <a:blip r:embed="rId3"/>
          <a:stretch>
            <a:fillRect/>
          </a:stretch>
        </p:blipFill>
        <p:spPr>
          <a:xfrm>
            <a:off x="16000079" y="13450210"/>
            <a:ext cx="5638800" cy="1133475"/>
          </a:xfrm>
          <a:prstGeom prst="rect">
            <a:avLst/>
          </a:prstGeom>
        </p:spPr>
      </p:pic>
      <p:sp>
        <p:nvSpPr>
          <p:cNvPr id="5" name="Oval 4">
            <a:extLst>
              <a:ext uri="{FF2B5EF4-FFF2-40B4-BE49-F238E27FC236}">
                <a16:creationId xmlns:a16="http://schemas.microsoft.com/office/drawing/2014/main" id="{520361B2-3603-4A97-B0AD-18BE6BA2D8AA}"/>
              </a:ext>
            </a:extLst>
          </p:cNvPr>
          <p:cNvSpPr/>
          <p:nvPr/>
        </p:nvSpPr>
        <p:spPr>
          <a:xfrm>
            <a:off x="1272782" y="196142"/>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1</a:t>
            </a:r>
          </a:p>
        </p:txBody>
      </p:sp>
      <p:sp>
        <p:nvSpPr>
          <p:cNvPr id="13" name="TextBox 12">
            <a:extLst>
              <a:ext uri="{FF2B5EF4-FFF2-40B4-BE49-F238E27FC236}">
                <a16:creationId xmlns:a16="http://schemas.microsoft.com/office/drawing/2014/main" id="{85F4BEB5-8E23-4F01-8700-909DE9596027}"/>
              </a:ext>
            </a:extLst>
          </p:cNvPr>
          <p:cNvSpPr txBox="1"/>
          <p:nvPr/>
        </p:nvSpPr>
        <p:spPr>
          <a:xfrm>
            <a:off x="3745827" y="3011509"/>
            <a:ext cx="2107375" cy="461665"/>
          </a:xfrm>
          <a:prstGeom prst="rect">
            <a:avLst/>
          </a:prstGeom>
          <a:solidFill>
            <a:schemeClr val="bg1"/>
          </a:solidFill>
          <a:ln w="28575">
            <a:solidFill>
              <a:srgbClr val="20425A"/>
            </a:solidFill>
          </a:ln>
          <a:effectLst>
            <a:outerShdw blurRad="50800" dist="38100" dir="2700000" algn="tl" rotWithShape="0">
              <a:prstClr val="black">
                <a:alpha val="40000"/>
              </a:prstClr>
            </a:outerShdw>
          </a:effectLst>
        </p:spPr>
        <p:txBody>
          <a:bodyPr wrap="square">
            <a:spAutoFit/>
          </a:bodyPr>
          <a:lstStyle/>
          <a:p>
            <a:r>
              <a:rPr lang="en-US" sz="1200" dirty="0"/>
              <a:t>Primary malignant neoplasm of bladder</a:t>
            </a:r>
          </a:p>
        </p:txBody>
      </p:sp>
      <p:sp>
        <p:nvSpPr>
          <p:cNvPr id="15" name="TextBox 14">
            <a:extLst>
              <a:ext uri="{FF2B5EF4-FFF2-40B4-BE49-F238E27FC236}">
                <a16:creationId xmlns:a16="http://schemas.microsoft.com/office/drawing/2014/main" id="{4A39BAE6-05BF-4885-9FD5-085D71A3ADB3}"/>
              </a:ext>
            </a:extLst>
          </p:cNvPr>
          <p:cNvSpPr txBox="1"/>
          <p:nvPr/>
        </p:nvSpPr>
        <p:spPr>
          <a:xfrm>
            <a:off x="3168500" y="3807917"/>
            <a:ext cx="3262031" cy="461665"/>
          </a:xfrm>
          <a:prstGeom prst="rect">
            <a:avLst/>
          </a:prstGeom>
          <a:solidFill>
            <a:schemeClr val="bg1"/>
          </a:solidFill>
          <a:ln w="28575">
            <a:solidFill>
              <a:srgbClr val="20425A"/>
            </a:solidFill>
          </a:ln>
          <a:effectLst>
            <a:outerShdw blurRad="50800" dist="38100" dir="2700000" algn="tl" rotWithShape="0">
              <a:prstClr val="black">
                <a:alpha val="40000"/>
              </a:prstClr>
            </a:outerShdw>
          </a:effectLst>
        </p:spPr>
        <p:txBody>
          <a:bodyPr wrap="square">
            <a:spAutoFit/>
          </a:bodyPr>
          <a:lstStyle/>
          <a:p>
            <a:r>
              <a:rPr lang="en-US" sz="1200" dirty="0"/>
              <a:t>Primary malignant neoplasm of posterior wall of urinary bladder</a:t>
            </a:r>
          </a:p>
        </p:txBody>
      </p:sp>
      <p:sp>
        <p:nvSpPr>
          <p:cNvPr id="19" name="TextBox 18">
            <a:extLst>
              <a:ext uri="{FF2B5EF4-FFF2-40B4-BE49-F238E27FC236}">
                <a16:creationId xmlns:a16="http://schemas.microsoft.com/office/drawing/2014/main" id="{03FE59F6-466C-4160-B5B3-EF480306336A}"/>
              </a:ext>
            </a:extLst>
          </p:cNvPr>
          <p:cNvSpPr txBox="1"/>
          <p:nvPr/>
        </p:nvSpPr>
        <p:spPr>
          <a:xfrm>
            <a:off x="3769414" y="4647383"/>
            <a:ext cx="2049932" cy="461665"/>
          </a:xfrm>
          <a:prstGeom prst="rect">
            <a:avLst/>
          </a:prstGeom>
          <a:solidFill>
            <a:schemeClr val="bg1"/>
          </a:solidFill>
          <a:ln w="28575">
            <a:solidFill>
              <a:srgbClr val="20425A"/>
            </a:solidFill>
          </a:ln>
          <a:effectLst>
            <a:outerShdw blurRad="50800" dist="38100" dir="2700000" algn="tl" rotWithShape="0">
              <a:prstClr val="black">
                <a:alpha val="40000"/>
              </a:prstClr>
            </a:outerShdw>
          </a:effectLst>
        </p:spPr>
        <p:txBody>
          <a:bodyPr wrap="square">
            <a:spAutoFit/>
          </a:bodyPr>
          <a:lstStyle/>
          <a:p>
            <a:r>
              <a:rPr lang="en-US" sz="1200" dirty="0"/>
              <a:t>Transitional cell carcinoma of posterior wall of bladder</a:t>
            </a:r>
          </a:p>
        </p:txBody>
      </p:sp>
      <p:cxnSp>
        <p:nvCxnSpPr>
          <p:cNvPr id="18" name="Straight Arrow Connector 17">
            <a:extLst>
              <a:ext uri="{FF2B5EF4-FFF2-40B4-BE49-F238E27FC236}">
                <a16:creationId xmlns:a16="http://schemas.microsoft.com/office/drawing/2014/main" id="{77D5405D-C40A-457A-A7FD-63BDE7BDB472}"/>
              </a:ext>
            </a:extLst>
          </p:cNvPr>
          <p:cNvCxnSpPr>
            <a:cxnSpLocks/>
            <a:stCxn id="15" idx="0"/>
            <a:endCxn id="13" idx="2"/>
          </p:cNvCxnSpPr>
          <p:nvPr/>
        </p:nvCxnSpPr>
        <p:spPr>
          <a:xfrm flipH="1" flipV="1">
            <a:off x="4799515" y="3473174"/>
            <a:ext cx="1" cy="334743"/>
          </a:xfrm>
          <a:prstGeom prst="straightConnector1">
            <a:avLst/>
          </a:prstGeom>
          <a:ln>
            <a:solidFill>
              <a:srgbClr val="20425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6932DD7-990E-4CE7-8B85-5BCC92E2B4E9}"/>
              </a:ext>
            </a:extLst>
          </p:cNvPr>
          <p:cNvCxnSpPr>
            <a:cxnSpLocks/>
            <a:stCxn id="19" idx="0"/>
            <a:endCxn id="15" idx="2"/>
          </p:cNvCxnSpPr>
          <p:nvPr/>
        </p:nvCxnSpPr>
        <p:spPr>
          <a:xfrm flipV="1">
            <a:off x="4794380" y="4269582"/>
            <a:ext cx="5136" cy="377801"/>
          </a:xfrm>
          <a:prstGeom prst="straightConnector1">
            <a:avLst/>
          </a:prstGeom>
          <a:ln>
            <a:solidFill>
              <a:srgbClr val="20425A"/>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BBA5284-9F0F-44B0-B9BC-43F300E47888}"/>
              </a:ext>
            </a:extLst>
          </p:cNvPr>
          <p:cNvSpPr txBox="1"/>
          <p:nvPr/>
        </p:nvSpPr>
        <p:spPr>
          <a:xfrm>
            <a:off x="5074884" y="2775662"/>
            <a:ext cx="859531" cy="276999"/>
          </a:xfrm>
          <a:prstGeom prst="rect">
            <a:avLst/>
          </a:prstGeom>
          <a:noFill/>
        </p:spPr>
        <p:txBody>
          <a:bodyPr wrap="none" rtlCol="0">
            <a:spAutoFit/>
          </a:bodyPr>
          <a:lstStyle/>
          <a:p>
            <a:r>
              <a:rPr lang="en-US" sz="1200" dirty="0"/>
              <a:t>SNOMED</a:t>
            </a:r>
          </a:p>
        </p:txBody>
      </p:sp>
      <p:sp>
        <p:nvSpPr>
          <p:cNvPr id="23" name="TextBox 22">
            <a:extLst>
              <a:ext uri="{FF2B5EF4-FFF2-40B4-BE49-F238E27FC236}">
                <a16:creationId xmlns:a16="http://schemas.microsoft.com/office/drawing/2014/main" id="{CE774757-6340-4919-83F2-8B54BA660C82}"/>
              </a:ext>
            </a:extLst>
          </p:cNvPr>
          <p:cNvSpPr txBox="1"/>
          <p:nvPr/>
        </p:nvSpPr>
        <p:spPr>
          <a:xfrm>
            <a:off x="7892053" y="2863873"/>
            <a:ext cx="859531" cy="276999"/>
          </a:xfrm>
          <a:prstGeom prst="rect">
            <a:avLst/>
          </a:prstGeom>
          <a:noFill/>
        </p:spPr>
        <p:txBody>
          <a:bodyPr wrap="none" rtlCol="0">
            <a:spAutoFit/>
          </a:bodyPr>
          <a:lstStyle/>
          <a:p>
            <a:r>
              <a:rPr lang="en-US" sz="1200" dirty="0"/>
              <a:t>SNOMED</a:t>
            </a:r>
          </a:p>
        </p:txBody>
      </p:sp>
      <p:sp>
        <p:nvSpPr>
          <p:cNvPr id="24" name="TextBox 23">
            <a:extLst>
              <a:ext uri="{FF2B5EF4-FFF2-40B4-BE49-F238E27FC236}">
                <a16:creationId xmlns:a16="http://schemas.microsoft.com/office/drawing/2014/main" id="{C2C0A5D0-C202-4AFF-8559-CA080A01843C}"/>
              </a:ext>
            </a:extLst>
          </p:cNvPr>
          <p:cNvSpPr txBox="1"/>
          <p:nvPr/>
        </p:nvSpPr>
        <p:spPr>
          <a:xfrm>
            <a:off x="2770113" y="4492170"/>
            <a:ext cx="569387" cy="276999"/>
          </a:xfrm>
          <a:prstGeom prst="rect">
            <a:avLst/>
          </a:prstGeom>
          <a:noFill/>
        </p:spPr>
        <p:txBody>
          <a:bodyPr wrap="none" rtlCol="0">
            <a:spAutoFit/>
          </a:bodyPr>
          <a:lstStyle/>
          <a:p>
            <a:r>
              <a:rPr lang="en-US" sz="1200" dirty="0"/>
              <a:t>ICDO</a:t>
            </a:r>
          </a:p>
        </p:txBody>
      </p:sp>
      <p:sp>
        <p:nvSpPr>
          <p:cNvPr id="26" name="TextBox 25">
            <a:extLst>
              <a:ext uri="{FF2B5EF4-FFF2-40B4-BE49-F238E27FC236}">
                <a16:creationId xmlns:a16="http://schemas.microsoft.com/office/drawing/2014/main" id="{AC6C6500-A5BA-42CD-8709-56DF73BCC08A}"/>
              </a:ext>
            </a:extLst>
          </p:cNvPr>
          <p:cNvSpPr txBox="1"/>
          <p:nvPr/>
        </p:nvSpPr>
        <p:spPr>
          <a:xfrm>
            <a:off x="1043053" y="3901177"/>
            <a:ext cx="1666466" cy="276999"/>
          </a:xfrm>
          <a:prstGeom prst="rect">
            <a:avLst/>
          </a:prstGeom>
          <a:solidFill>
            <a:schemeClr val="bg1"/>
          </a:solidFill>
          <a:ln>
            <a:solidFill>
              <a:srgbClr val="20425A"/>
            </a:solidFill>
          </a:ln>
          <a:effectLst>
            <a:outerShdw blurRad="50800" dist="38100" dir="2700000" algn="tl" rotWithShape="0">
              <a:prstClr val="black">
                <a:alpha val="40000"/>
              </a:prstClr>
            </a:outerShdw>
          </a:effectLst>
        </p:spPr>
        <p:txBody>
          <a:bodyPr wrap="square">
            <a:spAutoFit/>
          </a:bodyPr>
          <a:lstStyle/>
          <a:p>
            <a:r>
              <a:rPr lang="en-US" sz="1200" dirty="0"/>
              <a:t>Neoplasm, malignant</a:t>
            </a:r>
          </a:p>
        </p:txBody>
      </p:sp>
      <p:sp>
        <p:nvSpPr>
          <p:cNvPr id="28" name="TextBox 27">
            <a:extLst>
              <a:ext uri="{FF2B5EF4-FFF2-40B4-BE49-F238E27FC236}">
                <a16:creationId xmlns:a16="http://schemas.microsoft.com/office/drawing/2014/main" id="{C8EF3433-B610-408E-9BBC-BF09EFA58917}"/>
              </a:ext>
            </a:extLst>
          </p:cNvPr>
          <p:cNvSpPr txBox="1"/>
          <p:nvPr/>
        </p:nvSpPr>
        <p:spPr>
          <a:xfrm>
            <a:off x="6805250" y="3819457"/>
            <a:ext cx="1881550" cy="438582"/>
          </a:xfrm>
          <a:prstGeom prst="rect">
            <a:avLst/>
          </a:prstGeom>
          <a:solidFill>
            <a:schemeClr val="bg1"/>
          </a:solidFill>
          <a:ln>
            <a:solidFill>
              <a:srgbClr val="20425A"/>
            </a:solidFill>
          </a:ln>
          <a:effectLst>
            <a:outerShdw blurRad="50800" dist="38100" dir="2700000" algn="tl" rotWithShape="0">
              <a:prstClr val="black">
                <a:alpha val="40000"/>
              </a:prstClr>
            </a:outerShdw>
          </a:effectLst>
        </p:spPr>
        <p:txBody>
          <a:bodyPr wrap="square">
            <a:spAutoFit/>
          </a:bodyPr>
          <a:lstStyle/>
          <a:p>
            <a:r>
              <a:rPr lang="en-US" sz="1050" dirty="0"/>
              <a:t>Structure of posterior wall of urinary </a:t>
            </a:r>
            <a:r>
              <a:rPr lang="en-US" sz="1200" dirty="0"/>
              <a:t>bladder</a:t>
            </a:r>
          </a:p>
        </p:txBody>
      </p:sp>
      <p:cxnSp>
        <p:nvCxnSpPr>
          <p:cNvPr id="51" name="Straight Arrow Connector 50">
            <a:extLst>
              <a:ext uri="{FF2B5EF4-FFF2-40B4-BE49-F238E27FC236}">
                <a16:creationId xmlns:a16="http://schemas.microsoft.com/office/drawing/2014/main" id="{925F5076-C930-43D6-A676-D71569BFA776}"/>
              </a:ext>
            </a:extLst>
          </p:cNvPr>
          <p:cNvCxnSpPr>
            <a:cxnSpLocks/>
            <a:stCxn id="15" idx="1"/>
            <a:endCxn id="26" idx="3"/>
          </p:cNvCxnSpPr>
          <p:nvPr/>
        </p:nvCxnSpPr>
        <p:spPr>
          <a:xfrm flipH="1">
            <a:off x="2709519" y="4038750"/>
            <a:ext cx="458981" cy="927"/>
          </a:xfrm>
          <a:prstGeom prst="straightConnector1">
            <a:avLst/>
          </a:prstGeom>
          <a:ln>
            <a:solidFill>
              <a:srgbClr val="20425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A6452FD-4F34-409F-87B2-7F98DC2D3B00}"/>
              </a:ext>
            </a:extLst>
          </p:cNvPr>
          <p:cNvCxnSpPr>
            <a:cxnSpLocks/>
            <a:stCxn id="15" idx="3"/>
            <a:endCxn id="28" idx="1"/>
          </p:cNvCxnSpPr>
          <p:nvPr/>
        </p:nvCxnSpPr>
        <p:spPr>
          <a:xfrm flipV="1">
            <a:off x="6430531" y="4038748"/>
            <a:ext cx="374719" cy="2"/>
          </a:xfrm>
          <a:prstGeom prst="straightConnector1">
            <a:avLst/>
          </a:prstGeom>
          <a:ln>
            <a:solidFill>
              <a:srgbClr val="20425A"/>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E2C1CC4-6C17-47A0-BE65-F3C39D22CDB2}"/>
              </a:ext>
            </a:extLst>
          </p:cNvPr>
          <p:cNvSpPr txBox="1"/>
          <p:nvPr/>
        </p:nvSpPr>
        <p:spPr>
          <a:xfrm>
            <a:off x="8200199" y="4498569"/>
            <a:ext cx="569387" cy="276999"/>
          </a:xfrm>
          <a:prstGeom prst="rect">
            <a:avLst/>
          </a:prstGeom>
          <a:noFill/>
        </p:spPr>
        <p:txBody>
          <a:bodyPr wrap="none" rtlCol="0">
            <a:spAutoFit/>
          </a:bodyPr>
          <a:lstStyle/>
          <a:p>
            <a:r>
              <a:rPr lang="en-US" sz="1200" dirty="0"/>
              <a:t>ICDO</a:t>
            </a:r>
          </a:p>
        </p:txBody>
      </p:sp>
      <p:sp>
        <p:nvSpPr>
          <p:cNvPr id="58" name="TextBox 57">
            <a:extLst>
              <a:ext uri="{FF2B5EF4-FFF2-40B4-BE49-F238E27FC236}">
                <a16:creationId xmlns:a16="http://schemas.microsoft.com/office/drawing/2014/main" id="{17BBF28F-7401-45D2-A65C-DEB8C2131840}"/>
              </a:ext>
            </a:extLst>
          </p:cNvPr>
          <p:cNvSpPr txBox="1"/>
          <p:nvPr/>
        </p:nvSpPr>
        <p:spPr>
          <a:xfrm>
            <a:off x="3671326" y="4405936"/>
            <a:ext cx="2241768" cy="276999"/>
          </a:xfrm>
          <a:prstGeom prst="rect">
            <a:avLst/>
          </a:prstGeom>
          <a:noFill/>
        </p:spPr>
        <p:txBody>
          <a:bodyPr wrap="none" rtlCol="0">
            <a:spAutoFit/>
          </a:bodyPr>
          <a:lstStyle/>
          <a:p>
            <a:r>
              <a:rPr lang="en-US" sz="1200" dirty="0"/>
              <a:t>OMOP (combined from ICDO)</a:t>
            </a:r>
          </a:p>
        </p:txBody>
      </p:sp>
      <p:sp>
        <p:nvSpPr>
          <p:cNvPr id="63" name="TextBox 62">
            <a:extLst>
              <a:ext uri="{FF2B5EF4-FFF2-40B4-BE49-F238E27FC236}">
                <a16:creationId xmlns:a16="http://schemas.microsoft.com/office/drawing/2014/main" id="{AA9F6462-CC03-4175-A33F-8A9B6EA83808}"/>
              </a:ext>
            </a:extLst>
          </p:cNvPr>
          <p:cNvSpPr txBox="1"/>
          <p:nvPr/>
        </p:nvSpPr>
        <p:spPr>
          <a:xfrm>
            <a:off x="1143000" y="3092246"/>
            <a:ext cx="1666466" cy="276999"/>
          </a:xfrm>
          <a:prstGeom prst="rect">
            <a:avLst/>
          </a:prstGeom>
          <a:solidFill>
            <a:schemeClr val="bg1"/>
          </a:solidFill>
          <a:ln>
            <a:solidFill>
              <a:srgbClr val="20425A"/>
            </a:solidFill>
          </a:ln>
          <a:effectLst>
            <a:outerShdw blurRad="50800" dist="38100" dir="2700000" algn="tl" rotWithShape="0">
              <a:prstClr val="black">
                <a:alpha val="40000"/>
              </a:prstClr>
            </a:outerShdw>
          </a:effectLst>
        </p:spPr>
        <p:txBody>
          <a:bodyPr wrap="square">
            <a:spAutoFit/>
          </a:bodyPr>
          <a:lstStyle/>
          <a:p>
            <a:r>
              <a:rPr lang="en-US" sz="1200" dirty="0"/>
              <a:t>Neoplasm, malignant</a:t>
            </a:r>
          </a:p>
        </p:txBody>
      </p:sp>
      <p:sp>
        <p:nvSpPr>
          <p:cNvPr id="64" name="TextBox 63">
            <a:extLst>
              <a:ext uri="{FF2B5EF4-FFF2-40B4-BE49-F238E27FC236}">
                <a16:creationId xmlns:a16="http://schemas.microsoft.com/office/drawing/2014/main" id="{8F5D38B5-26A0-4B18-9442-9BE8294400D7}"/>
              </a:ext>
            </a:extLst>
          </p:cNvPr>
          <p:cNvSpPr txBox="1"/>
          <p:nvPr/>
        </p:nvSpPr>
        <p:spPr>
          <a:xfrm>
            <a:off x="6789563" y="3092245"/>
            <a:ext cx="1881550" cy="276999"/>
          </a:xfrm>
          <a:prstGeom prst="rect">
            <a:avLst/>
          </a:prstGeom>
          <a:solidFill>
            <a:schemeClr val="bg1"/>
          </a:solidFill>
          <a:ln>
            <a:solidFill>
              <a:srgbClr val="20425A"/>
            </a:solidFill>
          </a:ln>
          <a:effectLst>
            <a:outerShdw blurRad="50800" dist="38100" dir="2700000" algn="tl" rotWithShape="0">
              <a:prstClr val="black">
                <a:alpha val="40000"/>
              </a:prstClr>
            </a:outerShdw>
          </a:effectLst>
        </p:spPr>
        <p:txBody>
          <a:bodyPr wrap="square">
            <a:spAutoFit/>
          </a:bodyPr>
          <a:lstStyle/>
          <a:p>
            <a:r>
              <a:rPr lang="en-US" sz="1200" dirty="0"/>
              <a:t>Posterior wall of bladder</a:t>
            </a:r>
          </a:p>
        </p:txBody>
      </p:sp>
      <p:cxnSp>
        <p:nvCxnSpPr>
          <p:cNvPr id="65" name="Straight Arrow Connector 64">
            <a:extLst>
              <a:ext uri="{FF2B5EF4-FFF2-40B4-BE49-F238E27FC236}">
                <a16:creationId xmlns:a16="http://schemas.microsoft.com/office/drawing/2014/main" id="{9E310563-EAC8-4FED-84A6-A5C04FDDF4C3}"/>
              </a:ext>
            </a:extLst>
          </p:cNvPr>
          <p:cNvCxnSpPr>
            <a:cxnSpLocks/>
            <a:stCxn id="13" idx="1"/>
            <a:endCxn id="63" idx="3"/>
          </p:cNvCxnSpPr>
          <p:nvPr/>
        </p:nvCxnSpPr>
        <p:spPr>
          <a:xfrm flipH="1" flipV="1">
            <a:off x="2809466" y="3230746"/>
            <a:ext cx="936361" cy="11596"/>
          </a:xfrm>
          <a:prstGeom prst="straightConnector1">
            <a:avLst/>
          </a:prstGeom>
          <a:ln>
            <a:solidFill>
              <a:srgbClr val="20425A"/>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0F99B3B-26CB-443F-BC6E-AAB6B6F9579F}"/>
              </a:ext>
            </a:extLst>
          </p:cNvPr>
          <p:cNvCxnSpPr>
            <a:cxnSpLocks/>
            <a:stCxn id="13" idx="3"/>
            <a:endCxn id="64" idx="1"/>
          </p:cNvCxnSpPr>
          <p:nvPr/>
        </p:nvCxnSpPr>
        <p:spPr>
          <a:xfrm flipV="1">
            <a:off x="5853202" y="3230745"/>
            <a:ext cx="936361" cy="11597"/>
          </a:xfrm>
          <a:prstGeom prst="straightConnector1">
            <a:avLst/>
          </a:prstGeom>
          <a:ln>
            <a:solidFill>
              <a:srgbClr val="20425A"/>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2D77425-CBC5-4F0A-A254-2C871DEA02FF}"/>
              </a:ext>
            </a:extLst>
          </p:cNvPr>
          <p:cNvSpPr txBox="1"/>
          <p:nvPr/>
        </p:nvSpPr>
        <p:spPr>
          <a:xfrm>
            <a:off x="851479" y="4739182"/>
            <a:ext cx="2413590" cy="276999"/>
          </a:xfrm>
          <a:prstGeom prst="rect">
            <a:avLst/>
          </a:prstGeom>
          <a:solidFill>
            <a:schemeClr val="bg1"/>
          </a:solidFill>
          <a:ln>
            <a:solidFill>
              <a:srgbClr val="20425A"/>
            </a:solidFill>
          </a:ln>
          <a:effectLst>
            <a:outerShdw blurRad="50800" dist="38100" dir="2700000" algn="tl" rotWithShape="0">
              <a:prstClr val="black">
                <a:alpha val="40000"/>
              </a:prstClr>
            </a:outerShdw>
          </a:effectLst>
        </p:spPr>
        <p:txBody>
          <a:bodyPr wrap="square">
            <a:spAutoFit/>
          </a:bodyPr>
          <a:lstStyle/>
          <a:p>
            <a:r>
              <a:rPr lang="en-US" sz="1200" dirty="0"/>
              <a:t>Transitional cell carcinoma, NOS</a:t>
            </a:r>
          </a:p>
        </p:txBody>
      </p:sp>
      <p:sp>
        <p:nvSpPr>
          <p:cNvPr id="68" name="TextBox 67">
            <a:extLst>
              <a:ext uri="{FF2B5EF4-FFF2-40B4-BE49-F238E27FC236}">
                <a16:creationId xmlns:a16="http://schemas.microsoft.com/office/drawing/2014/main" id="{A24B6AED-AB49-4446-BAD4-215723F6EEAB}"/>
              </a:ext>
            </a:extLst>
          </p:cNvPr>
          <p:cNvSpPr txBox="1"/>
          <p:nvPr/>
        </p:nvSpPr>
        <p:spPr>
          <a:xfrm>
            <a:off x="6805250" y="4739182"/>
            <a:ext cx="1881550" cy="276999"/>
          </a:xfrm>
          <a:prstGeom prst="rect">
            <a:avLst/>
          </a:prstGeom>
          <a:solidFill>
            <a:schemeClr val="bg1"/>
          </a:solidFill>
          <a:ln>
            <a:solidFill>
              <a:srgbClr val="20425A"/>
            </a:solidFill>
          </a:ln>
          <a:effectLst>
            <a:outerShdw blurRad="50800" dist="38100" dir="2700000" algn="tl" rotWithShape="0">
              <a:prstClr val="black">
                <a:alpha val="40000"/>
              </a:prstClr>
            </a:outerShdw>
          </a:effectLst>
        </p:spPr>
        <p:txBody>
          <a:bodyPr wrap="square">
            <a:spAutoFit/>
          </a:bodyPr>
          <a:lstStyle/>
          <a:p>
            <a:r>
              <a:rPr lang="en-US" sz="1200" dirty="0"/>
              <a:t>Posterior wall of bladder</a:t>
            </a:r>
          </a:p>
        </p:txBody>
      </p:sp>
      <p:cxnSp>
        <p:nvCxnSpPr>
          <p:cNvPr id="69" name="Straight Arrow Connector 68">
            <a:extLst>
              <a:ext uri="{FF2B5EF4-FFF2-40B4-BE49-F238E27FC236}">
                <a16:creationId xmlns:a16="http://schemas.microsoft.com/office/drawing/2014/main" id="{680172EA-1746-4255-B5E3-C28C52FFEC51}"/>
              </a:ext>
            </a:extLst>
          </p:cNvPr>
          <p:cNvCxnSpPr>
            <a:cxnSpLocks/>
            <a:stCxn id="19" idx="1"/>
            <a:endCxn id="67" idx="3"/>
          </p:cNvCxnSpPr>
          <p:nvPr/>
        </p:nvCxnSpPr>
        <p:spPr>
          <a:xfrm flipH="1" flipV="1">
            <a:off x="3265069" y="4877682"/>
            <a:ext cx="504345" cy="534"/>
          </a:xfrm>
          <a:prstGeom prst="straightConnector1">
            <a:avLst/>
          </a:prstGeom>
          <a:ln>
            <a:solidFill>
              <a:srgbClr val="20425A"/>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5273BEB-04ED-4DCE-8950-64F542803BE2}"/>
              </a:ext>
            </a:extLst>
          </p:cNvPr>
          <p:cNvCxnSpPr>
            <a:cxnSpLocks/>
            <a:stCxn id="19" idx="3"/>
            <a:endCxn id="68" idx="1"/>
          </p:cNvCxnSpPr>
          <p:nvPr/>
        </p:nvCxnSpPr>
        <p:spPr>
          <a:xfrm flipV="1">
            <a:off x="5819346" y="4877682"/>
            <a:ext cx="985904" cy="534"/>
          </a:xfrm>
          <a:prstGeom prst="straightConnector1">
            <a:avLst/>
          </a:prstGeom>
          <a:ln>
            <a:solidFill>
              <a:srgbClr val="20425A"/>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D92C572-3DAF-42EB-8544-0AC892CFF79F}"/>
              </a:ext>
            </a:extLst>
          </p:cNvPr>
          <p:cNvSpPr txBox="1"/>
          <p:nvPr/>
        </p:nvSpPr>
        <p:spPr>
          <a:xfrm>
            <a:off x="2012236" y="2853244"/>
            <a:ext cx="859531" cy="276999"/>
          </a:xfrm>
          <a:prstGeom prst="rect">
            <a:avLst/>
          </a:prstGeom>
          <a:noFill/>
        </p:spPr>
        <p:txBody>
          <a:bodyPr wrap="none" rtlCol="0">
            <a:spAutoFit/>
          </a:bodyPr>
          <a:lstStyle/>
          <a:p>
            <a:r>
              <a:rPr lang="en-US" sz="1200" dirty="0"/>
              <a:t>SNOMED</a:t>
            </a:r>
          </a:p>
        </p:txBody>
      </p:sp>
      <p:sp>
        <p:nvSpPr>
          <p:cNvPr id="83" name="TextBox 82">
            <a:extLst>
              <a:ext uri="{FF2B5EF4-FFF2-40B4-BE49-F238E27FC236}">
                <a16:creationId xmlns:a16="http://schemas.microsoft.com/office/drawing/2014/main" id="{7D93EC52-C75F-485E-96A6-90AA28249DC9}"/>
              </a:ext>
            </a:extLst>
          </p:cNvPr>
          <p:cNvSpPr txBox="1"/>
          <p:nvPr/>
        </p:nvSpPr>
        <p:spPr>
          <a:xfrm>
            <a:off x="5656557" y="3576250"/>
            <a:ext cx="859531" cy="276999"/>
          </a:xfrm>
          <a:prstGeom prst="rect">
            <a:avLst/>
          </a:prstGeom>
          <a:noFill/>
        </p:spPr>
        <p:txBody>
          <a:bodyPr wrap="none" rtlCol="0">
            <a:spAutoFit/>
          </a:bodyPr>
          <a:lstStyle/>
          <a:p>
            <a:r>
              <a:rPr lang="en-US" sz="1200" dirty="0"/>
              <a:t>SNOMED</a:t>
            </a:r>
          </a:p>
        </p:txBody>
      </p:sp>
      <p:sp>
        <p:nvSpPr>
          <p:cNvPr id="85" name="TextBox 84">
            <a:extLst>
              <a:ext uri="{FF2B5EF4-FFF2-40B4-BE49-F238E27FC236}">
                <a16:creationId xmlns:a16="http://schemas.microsoft.com/office/drawing/2014/main" id="{55ECDC3B-575C-4DBE-A900-F78DC171F720}"/>
              </a:ext>
            </a:extLst>
          </p:cNvPr>
          <p:cNvSpPr txBox="1"/>
          <p:nvPr/>
        </p:nvSpPr>
        <p:spPr>
          <a:xfrm>
            <a:off x="7910055" y="3575493"/>
            <a:ext cx="859531" cy="276999"/>
          </a:xfrm>
          <a:prstGeom prst="rect">
            <a:avLst/>
          </a:prstGeom>
          <a:noFill/>
        </p:spPr>
        <p:txBody>
          <a:bodyPr wrap="none" rtlCol="0">
            <a:spAutoFit/>
          </a:bodyPr>
          <a:lstStyle/>
          <a:p>
            <a:r>
              <a:rPr lang="en-US" sz="1200" dirty="0"/>
              <a:t>SNOMED</a:t>
            </a:r>
          </a:p>
        </p:txBody>
      </p:sp>
      <p:sp>
        <p:nvSpPr>
          <p:cNvPr id="87" name="TextBox 86">
            <a:extLst>
              <a:ext uri="{FF2B5EF4-FFF2-40B4-BE49-F238E27FC236}">
                <a16:creationId xmlns:a16="http://schemas.microsoft.com/office/drawing/2014/main" id="{68D73FB7-B614-4E34-B537-8AD479DEFB11}"/>
              </a:ext>
            </a:extLst>
          </p:cNvPr>
          <p:cNvSpPr txBox="1"/>
          <p:nvPr/>
        </p:nvSpPr>
        <p:spPr>
          <a:xfrm>
            <a:off x="1927173" y="3649652"/>
            <a:ext cx="859531" cy="276999"/>
          </a:xfrm>
          <a:prstGeom prst="rect">
            <a:avLst/>
          </a:prstGeom>
          <a:noFill/>
        </p:spPr>
        <p:txBody>
          <a:bodyPr wrap="none" rtlCol="0">
            <a:spAutoFit/>
          </a:bodyPr>
          <a:lstStyle/>
          <a:p>
            <a:r>
              <a:rPr lang="en-US" sz="1200" dirty="0"/>
              <a:t>SNOMED</a:t>
            </a:r>
          </a:p>
        </p:txBody>
      </p:sp>
      <p:cxnSp>
        <p:nvCxnSpPr>
          <p:cNvPr id="112" name="Straight Connector 111">
            <a:extLst>
              <a:ext uri="{FF2B5EF4-FFF2-40B4-BE49-F238E27FC236}">
                <a16:creationId xmlns:a16="http://schemas.microsoft.com/office/drawing/2014/main" id="{8083C0E6-E21C-44C8-970D-147EBDD165F7}"/>
              </a:ext>
            </a:extLst>
          </p:cNvPr>
          <p:cNvCxnSpPr>
            <a:cxnSpLocks/>
          </p:cNvCxnSpPr>
          <p:nvPr/>
        </p:nvCxnSpPr>
        <p:spPr>
          <a:xfrm>
            <a:off x="131975" y="2719100"/>
            <a:ext cx="887062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428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AE2F-F1DD-48E5-93B3-83C207990A18}"/>
              </a:ext>
            </a:extLst>
          </p:cNvPr>
          <p:cNvSpPr>
            <a:spLocks noGrp="1"/>
          </p:cNvSpPr>
          <p:nvPr>
            <p:ph type="title"/>
          </p:nvPr>
        </p:nvSpPr>
        <p:spPr>
          <a:xfrm>
            <a:off x="1967023" y="127000"/>
            <a:ext cx="6815470" cy="698500"/>
          </a:xfrm>
        </p:spPr>
        <p:txBody>
          <a:bodyPr>
            <a:normAutofit/>
          </a:bodyPr>
          <a:lstStyle/>
          <a:p>
            <a:r>
              <a:rPr lang="en-US" sz="3000" b="1" dirty="0">
                <a:solidFill>
                  <a:schemeClr val="tx2">
                    <a:lumMod val="50000"/>
                  </a:schemeClr>
                </a:solidFill>
                <a:latin typeface="Arial"/>
                <a:cs typeface="Arial"/>
              </a:rPr>
              <a:t>Diagnostic Modifiers + Vocabularies</a:t>
            </a:r>
            <a:endParaRPr lang="en-US" sz="3000" dirty="0"/>
          </a:p>
        </p:txBody>
      </p:sp>
      <p:sp>
        <p:nvSpPr>
          <p:cNvPr id="3" name="Content Placeholder 2">
            <a:extLst>
              <a:ext uri="{FF2B5EF4-FFF2-40B4-BE49-F238E27FC236}">
                <a16:creationId xmlns:a16="http://schemas.microsoft.com/office/drawing/2014/main" id="{668C9A1D-E0CA-4AB4-AE10-F415B47BF6EE}"/>
              </a:ext>
            </a:extLst>
          </p:cNvPr>
          <p:cNvSpPr>
            <a:spLocks noGrp="1"/>
          </p:cNvSpPr>
          <p:nvPr>
            <p:ph idx="1"/>
          </p:nvPr>
        </p:nvSpPr>
        <p:spPr>
          <a:xfrm>
            <a:off x="414668" y="1254643"/>
            <a:ext cx="8229600" cy="1456660"/>
          </a:xfrm>
        </p:spPr>
        <p:txBody>
          <a:bodyPr>
            <a:normAutofit/>
          </a:bodyPr>
          <a:lstStyle/>
          <a:p>
            <a:r>
              <a:rPr lang="en-US" sz="2000" dirty="0"/>
              <a:t>In MEASUREMENT, Domain “Measurement”</a:t>
            </a:r>
          </a:p>
          <a:p>
            <a:r>
              <a:rPr lang="en-US" sz="2000" dirty="0"/>
              <a:t>Standard Modifier concepts = attributes of cancer</a:t>
            </a:r>
          </a:p>
          <a:p>
            <a:pPr lvl="1"/>
            <a:r>
              <a:rPr lang="en-US" sz="1600" dirty="0"/>
              <a:t>Defines </a:t>
            </a:r>
            <a:r>
              <a:rPr lang="en-US" sz="1600" b="1" dirty="0"/>
              <a:t>prognosis </a:t>
            </a:r>
            <a:r>
              <a:rPr lang="en-US" sz="1600" dirty="0"/>
              <a:t>and </a:t>
            </a:r>
            <a:r>
              <a:rPr lang="en-US" sz="1600" b="1" dirty="0"/>
              <a:t>treatment</a:t>
            </a:r>
          </a:p>
          <a:p>
            <a:r>
              <a:rPr lang="en-US" sz="2000" dirty="0"/>
              <a:t>Standard Value concepts = {Negative, Positive, Equivocal, Strong, etc.)</a:t>
            </a:r>
          </a:p>
          <a:p>
            <a:pPr marL="0" indent="0">
              <a:buNone/>
            </a:pPr>
            <a:endParaRPr lang="en-US" sz="2000" dirty="0"/>
          </a:p>
        </p:txBody>
      </p:sp>
      <p:pic>
        <p:nvPicPr>
          <p:cNvPr id="6" name="Picture 5">
            <a:extLst>
              <a:ext uri="{FF2B5EF4-FFF2-40B4-BE49-F238E27FC236}">
                <a16:creationId xmlns:a16="http://schemas.microsoft.com/office/drawing/2014/main" id="{7D17B67B-35A3-4939-B982-478C89252F08}"/>
              </a:ext>
            </a:extLst>
          </p:cNvPr>
          <p:cNvPicPr>
            <a:picLocks noChangeAspect="1"/>
          </p:cNvPicPr>
          <p:nvPr/>
        </p:nvPicPr>
        <p:blipFill>
          <a:blip r:embed="rId3"/>
          <a:stretch>
            <a:fillRect/>
          </a:stretch>
        </p:blipFill>
        <p:spPr>
          <a:xfrm>
            <a:off x="16000079" y="13450210"/>
            <a:ext cx="5638800" cy="1133475"/>
          </a:xfrm>
          <a:prstGeom prst="rect">
            <a:avLst/>
          </a:prstGeom>
        </p:spPr>
      </p:pic>
      <p:sp>
        <p:nvSpPr>
          <p:cNvPr id="5" name="Oval 4">
            <a:extLst>
              <a:ext uri="{FF2B5EF4-FFF2-40B4-BE49-F238E27FC236}">
                <a16:creationId xmlns:a16="http://schemas.microsoft.com/office/drawing/2014/main" id="{520361B2-3603-4A97-B0AD-18BE6BA2D8AA}"/>
              </a:ext>
            </a:extLst>
          </p:cNvPr>
          <p:cNvSpPr/>
          <p:nvPr/>
        </p:nvSpPr>
        <p:spPr>
          <a:xfrm>
            <a:off x="1272782" y="196142"/>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1</a:t>
            </a:r>
          </a:p>
        </p:txBody>
      </p:sp>
      <p:graphicFrame>
        <p:nvGraphicFramePr>
          <p:cNvPr id="9" name="Table 8">
            <a:extLst>
              <a:ext uri="{FF2B5EF4-FFF2-40B4-BE49-F238E27FC236}">
                <a16:creationId xmlns:a16="http://schemas.microsoft.com/office/drawing/2014/main" id="{05ED0EFE-CDD4-4E58-8E65-C2D83BF81E88}"/>
              </a:ext>
            </a:extLst>
          </p:cNvPr>
          <p:cNvGraphicFramePr>
            <a:graphicFrameLocks noGrp="1"/>
          </p:cNvGraphicFramePr>
          <p:nvPr>
            <p:extLst>
              <p:ext uri="{D42A27DB-BD31-4B8C-83A1-F6EECF244321}">
                <p14:modId xmlns:p14="http://schemas.microsoft.com/office/powerpoint/2010/main" val="1004548931"/>
              </p:ext>
            </p:extLst>
          </p:nvPr>
        </p:nvGraphicFramePr>
        <p:xfrm>
          <a:off x="457200" y="2857500"/>
          <a:ext cx="8229600" cy="2381922"/>
        </p:xfrm>
        <a:graphic>
          <a:graphicData uri="http://schemas.openxmlformats.org/drawingml/2006/table">
            <a:tbl>
              <a:tblPr/>
              <a:tblGrid>
                <a:gridCol w="1650961">
                  <a:extLst>
                    <a:ext uri="{9D8B030D-6E8A-4147-A177-3AD203B41FA5}">
                      <a16:colId xmlns:a16="http://schemas.microsoft.com/office/drawing/2014/main" val="1172328389"/>
                    </a:ext>
                  </a:extLst>
                </a:gridCol>
                <a:gridCol w="2268496">
                  <a:extLst>
                    <a:ext uri="{9D8B030D-6E8A-4147-A177-3AD203B41FA5}">
                      <a16:colId xmlns:a16="http://schemas.microsoft.com/office/drawing/2014/main" val="1448002341"/>
                    </a:ext>
                  </a:extLst>
                </a:gridCol>
                <a:gridCol w="4310143">
                  <a:extLst>
                    <a:ext uri="{9D8B030D-6E8A-4147-A177-3AD203B41FA5}">
                      <a16:colId xmlns:a16="http://schemas.microsoft.com/office/drawing/2014/main" val="545223094"/>
                    </a:ext>
                  </a:extLst>
                </a:gridCol>
              </a:tblGrid>
              <a:tr h="264658">
                <a:tc>
                  <a:txBody>
                    <a:bodyPr/>
                    <a:lstStyle/>
                    <a:p>
                      <a:pPr algn="l" rtl="0" fontAlgn="ctr"/>
                      <a:r>
                        <a:rPr lang="en-US" sz="1600" b="0" i="0" u="none" strike="noStrike">
                          <a:solidFill>
                            <a:srgbClr val="20425A"/>
                          </a:solidFill>
                          <a:effectLst/>
                          <a:latin typeface="Calibri" panose="020F0502020204030204" pitchFamily="34" charset="0"/>
                        </a:rPr>
                        <a:t>Topography</a:t>
                      </a:r>
                    </a:p>
                  </a:txBody>
                  <a:tcPr marL="6301" marR="6301" marT="6301" marB="0" anchor="ctr">
                    <a:lnL>
                      <a:noFill/>
                    </a:lnL>
                    <a:lnR>
                      <a:noFill/>
                    </a:lnR>
                    <a:lnT>
                      <a:noFill/>
                    </a:lnT>
                    <a:lnB>
                      <a:noFill/>
                    </a:lnB>
                  </a:tcPr>
                </a:tc>
                <a:tc>
                  <a:txBody>
                    <a:bodyPr/>
                    <a:lstStyle/>
                    <a:p>
                      <a:pPr algn="l" rtl="0" fontAlgn="ctr"/>
                      <a:r>
                        <a:rPr lang="en-US" sz="1100" b="0" i="0" u="none" strike="noStrike" dirty="0">
                          <a:solidFill>
                            <a:srgbClr val="20425A"/>
                          </a:solidFill>
                          <a:effectLst/>
                          <a:latin typeface="Calibri" panose="020F0502020204030204" pitchFamily="34" charset="0"/>
                        </a:rPr>
                        <a:t>More detail than ICDO</a:t>
                      </a:r>
                    </a:p>
                  </a:txBody>
                  <a:tcPr marL="6301" marR="6301" marT="6301" marB="0" anchor="ctr">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Cancer Modifier, adopted by OMOP from CAP and NAACCR</a:t>
                      </a:r>
                    </a:p>
                  </a:txBody>
                  <a:tcPr marL="6301" marR="6301" marT="6301" marB="0" anchor="b">
                    <a:lnL>
                      <a:noFill/>
                    </a:lnL>
                    <a:lnR>
                      <a:noFill/>
                    </a:lnR>
                    <a:lnT>
                      <a:noFill/>
                    </a:lnT>
                    <a:lnB>
                      <a:noFill/>
                    </a:lnB>
                  </a:tcPr>
                </a:tc>
                <a:extLst>
                  <a:ext uri="{0D108BD9-81ED-4DB2-BD59-A6C34878D82A}">
                    <a16:rowId xmlns:a16="http://schemas.microsoft.com/office/drawing/2014/main" val="1440738232"/>
                  </a:ext>
                </a:extLst>
              </a:tr>
              <a:tr h="264658">
                <a:tc>
                  <a:txBody>
                    <a:bodyPr/>
                    <a:lstStyle/>
                    <a:p>
                      <a:pPr algn="l" rtl="0" fontAlgn="ctr"/>
                      <a:r>
                        <a:rPr lang="en-US" sz="1600" b="0" i="0" u="none" strike="noStrike">
                          <a:solidFill>
                            <a:srgbClr val="20425A"/>
                          </a:solidFill>
                          <a:effectLst/>
                          <a:latin typeface="Calibri" panose="020F0502020204030204" pitchFamily="34" charset="0"/>
                        </a:rPr>
                        <a:t>Histopattern</a:t>
                      </a:r>
                    </a:p>
                  </a:txBody>
                  <a:tcPr marL="6301" marR="6301" marT="6301" marB="0" anchor="ctr">
                    <a:lnL>
                      <a:noFill/>
                    </a:lnL>
                    <a:lnR>
                      <a:noFill/>
                    </a:lnR>
                    <a:lnT>
                      <a:noFill/>
                    </a:lnT>
                    <a:lnB>
                      <a:noFill/>
                    </a:lnB>
                  </a:tcPr>
                </a:tc>
                <a:tc>
                  <a:txBody>
                    <a:bodyPr/>
                    <a:lstStyle/>
                    <a:p>
                      <a:pPr algn="l" rtl="0" fontAlgn="ctr"/>
                      <a:r>
                        <a:rPr lang="en-US" sz="1100" b="0" i="0" u="none" strike="noStrike" dirty="0">
                          <a:solidFill>
                            <a:srgbClr val="20425A"/>
                          </a:solidFill>
                          <a:effectLst/>
                          <a:latin typeface="Calibri" panose="020F0502020204030204" pitchFamily="34" charset="0"/>
                        </a:rPr>
                        <a:t>More detail than ICDO</a:t>
                      </a:r>
                    </a:p>
                  </a:txBody>
                  <a:tcPr marL="6301" marR="6301" marT="6301" marB="0" anchor="ctr">
                    <a:lnL>
                      <a:noFill/>
                    </a:lnL>
                    <a:lnR>
                      <a:noFill/>
                    </a:lnR>
                    <a:lnT>
                      <a:noFill/>
                    </a:lnT>
                    <a:lnB>
                      <a:noFill/>
                    </a:lnB>
                  </a:tcPr>
                </a:tc>
                <a:tc>
                  <a:txBody>
                    <a:bodyPr/>
                    <a:lstStyle/>
                    <a:p>
                      <a:pPr marL="0" marR="0" lvl="0" indent="0" algn="l" defTabSz="914291"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Cancer Modifier, adopted by OMOP from CAP and NAACCR</a:t>
                      </a:r>
                    </a:p>
                  </a:txBody>
                  <a:tcPr marL="6301" marR="6301" marT="6301" marB="0" anchor="b">
                    <a:lnL>
                      <a:noFill/>
                    </a:lnL>
                    <a:lnR>
                      <a:noFill/>
                    </a:lnR>
                    <a:lnT>
                      <a:noFill/>
                    </a:lnT>
                    <a:lnB>
                      <a:noFill/>
                    </a:lnB>
                  </a:tcPr>
                </a:tc>
                <a:extLst>
                  <a:ext uri="{0D108BD9-81ED-4DB2-BD59-A6C34878D82A}">
                    <a16:rowId xmlns:a16="http://schemas.microsoft.com/office/drawing/2014/main" val="1558029866"/>
                  </a:ext>
                </a:extLst>
              </a:tr>
              <a:tr h="264658">
                <a:tc>
                  <a:txBody>
                    <a:bodyPr/>
                    <a:lstStyle/>
                    <a:p>
                      <a:pPr algn="l" rtl="0" fontAlgn="ctr"/>
                      <a:r>
                        <a:rPr lang="en-US" sz="1600" b="0" i="0" u="none" strike="noStrike">
                          <a:solidFill>
                            <a:srgbClr val="20425A"/>
                          </a:solidFill>
                          <a:effectLst/>
                          <a:latin typeface="Calibri" panose="020F0502020204030204" pitchFamily="34" charset="0"/>
                        </a:rPr>
                        <a:t>Staging/Grading</a:t>
                      </a:r>
                    </a:p>
                  </a:txBody>
                  <a:tcPr marL="6301" marR="6301" marT="6301" marB="0" anchor="ctr">
                    <a:lnL>
                      <a:noFill/>
                    </a:lnL>
                    <a:lnR>
                      <a:noFill/>
                    </a:lnR>
                    <a:lnT>
                      <a:noFill/>
                    </a:lnT>
                    <a:lnB>
                      <a:noFill/>
                    </a:lnB>
                  </a:tcPr>
                </a:tc>
                <a:tc>
                  <a:txBody>
                    <a:bodyPr/>
                    <a:lstStyle/>
                    <a:p>
                      <a:pPr algn="l" rtl="0" fontAlgn="ctr"/>
                      <a:r>
                        <a:rPr lang="en-US" sz="1100" b="0" i="0" u="none" strike="noStrike" dirty="0">
                          <a:solidFill>
                            <a:srgbClr val="20425A"/>
                          </a:solidFill>
                          <a:effectLst/>
                          <a:latin typeface="Calibri" panose="020F0502020204030204" pitchFamily="34" charset="0"/>
                        </a:rPr>
                        <a:t>Externally defined</a:t>
                      </a:r>
                    </a:p>
                  </a:txBody>
                  <a:tcPr marL="6301" marR="6301" marT="6301" marB="0" anchor="ctr">
                    <a:lnL>
                      <a:noFill/>
                    </a:lnL>
                    <a:lnR>
                      <a:noFill/>
                    </a:lnR>
                    <a:lnT>
                      <a:noFill/>
                    </a:lnT>
                    <a:lnB>
                      <a:noFill/>
                    </a:lnB>
                  </a:tcPr>
                </a:tc>
                <a:tc>
                  <a:txBody>
                    <a:bodyPr/>
                    <a:lstStyle/>
                    <a:p>
                      <a:pPr algn="l" fontAlgn="b"/>
                      <a:r>
                        <a:rPr lang="en-US" sz="1100" b="0" i="0" u="none" strike="noStrike" dirty="0" err="1">
                          <a:solidFill>
                            <a:srgbClr val="000000"/>
                          </a:solidFill>
                          <a:effectLst/>
                          <a:latin typeface="Calibri" panose="020F0502020204030204" pitchFamily="34" charset="0"/>
                        </a:rPr>
                        <a:t>NCIt</a:t>
                      </a:r>
                      <a:r>
                        <a:rPr lang="en-US" sz="1100" b="0" i="0" u="none" strike="noStrike" dirty="0">
                          <a:solidFill>
                            <a:srgbClr val="000000"/>
                          </a:solidFill>
                          <a:effectLst/>
                          <a:latin typeface="Calibri" panose="020F0502020204030204" pitchFamily="34" charset="0"/>
                        </a:rPr>
                        <a:t>, Cancer Modifier, adopted by OMOP from CAP and NAACCR</a:t>
                      </a:r>
                    </a:p>
                  </a:txBody>
                  <a:tcPr marL="6301" marR="6301" marT="6301" marB="0" anchor="b">
                    <a:lnL>
                      <a:noFill/>
                    </a:lnL>
                    <a:lnR>
                      <a:noFill/>
                    </a:lnR>
                    <a:lnT>
                      <a:noFill/>
                    </a:lnT>
                    <a:lnB>
                      <a:noFill/>
                    </a:lnB>
                  </a:tcPr>
                </a:tc>
                <a:extLst>
                  <a:ext uri="{0D108BD9-81ED-4DB2-BD59-A6C34878D82A}">
                    <a16:rowId xmlns:a16="http://schemas.microsoft.com/office/drawing/2014/main" val="4021135271"/>
                  </a:ext>
                </a:extLst>
              </a:tr>
              <a:tr h="264658">
                <a:tc>
                  <a:txBody>
                    <a:bodyPr/>
                    <a:lstStyle/>
                    <a:p>
                      <a:pPr algn="l" rtl="0" fontAlgn="ctr"/>
                      <a:r>
                        <a:rPr lang="en-US" sz="1600" b="0" i="0" u="none" strike="noStrike">
                          <a:solidFill>
                            <a:srgbClr val="20425A"/>
                          </a:solidFill>
                          <a:effectLst/>
                          <a:latin typeface="Calibri" panose="020F0502020204030204" pitchFamily="34" charset="0"/>
                        </a:rPr>
                        <a:t>Extension/Invasion</a:t>
                      </a:r>
                    </a:p>
                  </a:txBody>
                  <a:tcPr marL="6301" marR="6301" marT="6301" marB="0" anchor="ctr">
                    <a:lnL>
                      <a:noFill/>
                    </a:lnL>
                    <a:lnR>
                      <a:noFill/>
                    </a:lnR>
                    <a:lnT>
                      <a:noFill/>
                    </a:lnT>
                    <a:lnB>
                      <a:noFill/>
                    </a:lnB>
                  </a:tcPr>
                </a:tc>
                <a:tc>
                  <a:txBody>
                    <a:bodyPr/>
                    <a:lstStyle/>
                    <a:p>
                      <a:pPr algn="l" rtl="0" fontAlgn="ctr"/>
                      <a:r>
                        <a:rPr lang="en-US" sz="1100" b="0" i="0" u="none" strike="noStrike">
                          <a:solidFill>
                            <a:srgbClr val="20425A"/>
                          </a:solidFill>
                          <a:effectLst/>
                          <a:latin typeface="Calibri" panose="020F0502020204030204" pitchFamily="34" charset="0"/>
                        </a:rPr>
                        <a:t>Local tumor growth</a:t>
                      </a:r>
                    </a:p>
                  </a:txBody>
                  <a:tcPr marL="6301" marR="6301" marT="6301" marB="0" anchor="ctr">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Cancer Modifier, adopted by OMOP from CAP and NAACCR</a:t>
                      </a:r>
                    </a:p>
                  </a:txBody>
                  <a:tcPr marL="6301" marR="6301" marT="6301" marB="0" anchor="b">
                    <a:lnL>
                      <a:noFill/>
                    </a:lnL>
                    <a:lnR>
                      <a:noFill/>
                    </a:lnR>
                    <a:lnT>
                      <a:noFill/>
                    </a:lnT>
                    <a:lnB>
                      <a:noFill/>
                    </a:lnB>
                  </a:tcPr>
                </a:tc>
                <a:extLst>
                  <a:ext uri="{0D108BD9-81ED-4DB2-BD59-A6C34878D82A}">
                    <a16:rowId xmlns:a16="http://schemas.microsoft.com/office/drawing/2014/main" val="1189882269"/>
                  </a:ext>
                </a:extLst>
              </a:tr>
              <a:tr h="264658">
                <a:tc>
                  <a:txBody>
                    <a:bodyPr/>
                    <a:lstStyle/>
                    <a:p>
                      <a:pPr algn="l" rtl="0" fontAlgn="ctr"/>
                      <a:r>
                        <a:rPr lang="en-US" sz="1600" b="0" i="0" u="none" strike="noStrike">
                          <a:solidFill>
                            <a:srgbClr val="20425A"/>
                          </a:solidFill>
                          <a:effectLst/>
                          <a:latin typeface="Calibri" panose="020F0502020204030204" pitchFamily="34" charset="0"/>
                        </a:rPr>
                        <a:t>Nodes</a:t>
                      </a:r>
                    </a:p>
                  </a:txBody>
                  <a:tcPr marL="6301" marR="6301" marT="6301" marB="0" anchor="ctr">
                    <a:lnL>
                      <a:noFill/>
                    </a:lnL>
                    <a:lnR>
                      <a:noFill/>
                    </a:lnR>
                    <a:lnT>
                      <a:noFill/>
                    </a:lnT>
                    <a:lnB>
                      <a:noFill/>
                    </a:lnB>
                  </a:tcPr>
                </a:tc>
                <a:tc>
                  <a:txBody>
                    <a:bodyPr/>
                    <a:lstStyle/>
                    <a:p>
                      <a:pPr algn="l" rtl="0" fontAlgn="ctr"/>
                      <a:r>
                        <a:rPr lang="en-US" sz="1100" b="0" i="0" u="none" strike="noStrike">
                          <a:solidFill>
                            <a:srgbClr val="20425A"/>
                          </a:solidFill>
                          <a:effectLst/>
                          <a:latin typeface="Calibri" panose="020F0502020204030204" pitchFamily="34" charset="0"/>
                        </a:rPr>
                        <a:t>Growth into lymphatic system</a:t>
                      </a:r>
                    </a:p>
                  </a:txBody>
                  <a:tcPr marL="6301" marR="6301" marT="6301" marB="0" anchor="ctr">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Cancer Modifier, adopted by OMOP from CAP and NAACCR</a:t>
                      </a:r>
                    </a:p>
                  </a:txBody>
                  <a:tcPr marL="6301" marR="6301" marT="6301" marB="0" anchor="b">
                    <a:lnL>
                      <a:noFill/>
                    </a:lnL>
                    <a:lnR>
                      <a:noFill/>
                    </a:lnR>
                    <a:lnT>
                      <a:noFill/>
                    </a:lnT>
                    <a:lnB>
                      <a:noFill/>
                    </a:lnB>
                  </a:tcPr>
                </a:tc>
                <a:extLst>
                  <a:ext uri="{0D108BD9-81ED-4DB2-BD59-A6C34878D82A}">
                    <a16:rowId xmlns:a16="http://schemas.microsoft.com/office/drawing/2014/main" val="2426379171"/>
                  </a:ext>
                </a:extLst>
              </a:tr>
              <a:tr h="264658">
                <a:tc>
                  <a:txBody>
                    <a:bodyPr/>
                    <a:lstStyle/>
                    <a:p>
                      <a:pPr algn="l" rtl="0" fontAlgn="ctr"/>
                      <a:r>
                        <a:rPr lang="en-US" sz="1600" b="0" i="0" u="none" strike="noStrike">
                          <a:solidFill>
                            <a:srgbClr val="20425A"/>
                          </a:solidFill>
                          <a:effectLst/>
                          <a:latin typeface="Calibri" panose="020F0502020204030204" pitchFamily="34" charset="0"/>
                        </a:rPr>
                        <a:t>Metastasis</a:t>
                      </a:r>
                    </a:p>
                  </a:txBody>
                  <a:tcPr marL="6301" marR="6301" marT="6301" marB="0" anchor="ctr">
                    <a:lnL>
                      <a:noFill/>
                    </a:lnL>
                    <a:lnR>
                      <a:noFill/>
                    </a:lnR>
                    <a:lnT>
                      <a:noFill/>
                    </a:lnT>
                    <a:lnB>
                      <a:noFill/>
                    </a:lnB>
                  </a:tcPr>
                </a:tc>
                <a:tc>
                  <a:txBody>
                    <a:bodyPr/>
                    <a:lstStyle/>
                    <a:p>
                      <a:pPr algn="l" rtl="0" fontAlgn="ctr"/>
                      <a:r>
                        <a:rPr lang="en-US" sz="1100" b="0" i="0" u="none" strike="noStrike">
                          <a:solidFill>
                            <a:srgbClr val="20425A"/>
                          </a:solidFill>
                          <a:effectLst/>
                          <a:latin typeface="Calibri" panose="020F0502020204030204" pitchFamily="34" charset="0"/>
                        </a:rPr>
                        <a:t>Distant growth (except lymph nodes)</a:t>
                      </a:r>
                    </a:p>
                  </a:txBody>
                  <a:tcPr marL="6301" marR="6301" marT="6301" marB="0" anchor="ctr">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OMOP, adopted from CAP and NAACCR</a:t>
                      </a:r>
                    </a:p>
                  </a:txBody>
                  <a:tcPr marL="6301" marR="6301" marT="6301" marB="0" anchor="b">
                    <a:lnL>
                      <a:noFill/>
                    </a:lnL>
                    <a:lnR>
                      <a:noFill/>
                    </a:lnR>
                    <a:lnT>
                      <a:noFill/>
                    </a:lnT>
                    <a:lnB>
                      <a:noFill/>
                    </a:lnB>
                  </a:tcPr>
                </a:tc>
                <a:extLst>
                  <a:ext uri="{0D108BD9-81ED-4DB2-BD59-A6C34878D82A}">
                    <a16:rowId xmlns:a16="http://schemas.microsoft.com/office/drawing/2014/main" val="584857468"/>
                  </a:ext>
                </a:extLst>
              </a:tr>
              <a:tr h="264658">
                <a:tc>
                  <a:txBody>
                    <a:bodyPr/>
                    <a:lstStyle/>
                    <a:p>
                      <a:pPr algn="l" rtl="0" fontAlgn="ctr"/>
                      <a:r>
                        <a:rPr lang="en-US" sz="1600" b="0" i="0" u="none" strike="noStrike">
                          <a:solidFill>
                            <a:srgbClr val="20425A"/>
                          </a:solidFill>
                          <a:effectLst/>
                          <a:latin typeface="Calibri" panose="020F0502020204030204" pitchFamily="34" charset="0"/>
                        </a:rPr>
                        <a:t>Dimension</a:t>
                      </a:r>
                    </a:p>
                  </a:txBody>
                  <a:tcPr marL="6301" marR="6301" marT="6301" marB="0" anchor="ctr">
                    <a:lnL>
                      <a:noFill/>
                    </a:lnL>
                    <a:lnR>
                      <a:noFill/>
                    </a:lnR>
                    <a:lnT>
                      <a:noFill/>
                    </a:lnT>
                    <a:lnB>
                      <a:noFill/>
                    </a:lnB>
                  </a:tcPr>
                </a:tc>
                <a:tc>
                  <a:txBody>
                    <a:bodyPr/>
                    <a:lstStyle/>
                    <a:p>
                      <a:pPr algn="l" rtl="0" fontAlgn="ctr"/>
                      <a:r>
                        <a:rPr lang="en-US" sz="1100" b="0" i="0" u="none" strike="noStrike" dirty="0">
                          <a:solidFill>
                            <a:srgbClr val="20425A"/>
                          </a:solidFill>
                          <a:effectLst/>
                          <a:latin typeface="Calibri" panose="020F0502020204030204" pitchFamily="34" charset="0"/>
                        </a:rPr>
                        <a:t>Tumor size</a:t>
                      </a:r>
                    </a:p>
                  </a:txBody>
                  <a:tcPr marL="6301" marR="6301" marT="6301" marB="0" anchor="ctr">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OMOP, adopted from CAP and NAACCR</a:t>
                      </a:r>
                    </a:p>
                  </a:txBody>
                  <a:tcPr marL="6301" marR="6301" marT="6301" marB="0" anchor="b">
                    <a:lnL>
                      <a:noFill/>
                    </a:lnL>
                    <a:lnR>
                      <a:noFill/>
                    </a:lnR>
                    <a:lnT>
                      <a:noFill/>
                    </a:lnT>
                    <a:lnB>
                      <a:noFill/>
                    </a:lnB>
                  </a:tcPr>
                </a:tc>
                <a:extLst>
                  <a:ext uri="{0D108BD9-81ED-4DB2-BD59-A6C34878D82A}">
                    <a16:rowId xmlns:a16="http://schemas.microsoft.com/office/drawing/2014/main" val="1710925864"/>
                  </a:ext>
                </a:extLst>
              </a:tr>
              <a:tr h="264658">
                <a:tc>
                  <a:txBody>
                    <a:bodyPr/>
                    <a:lstStyle/>
                    <a:p>
                      <a:pPr algn="l" rtl="0" fontAlgn="ctr"/>
                      <a:r>
                        <a:rPr lang="en-US" sz="1600" b="0" i="0" u="none" strike="noStrike">
                          <a:solidFill>
                            <a:srgbClr val="20425A"/>
                          </a:solidFill>
                          <a:effectLst/>
                          <a:latin typeface="Calibri" panose="020F0502020204030204" pitchFamily="34" charset="0"/>
                        </a:rPr>
                        <a:t>Margin</a:t>
                      </a:r>
                    </a:p>
                  </a:txBody>
                  <a:tcPr marL="6301" marR="6301" marT="6301" marB="0" anchor="ctr">
                    <a:lnL>
                      <a:noFill/>
                    </a:lnL>
                    <a:lnR>
                      <a:noFill/>
                    </a:lnR>
                    <a:lnT>
                      <a:noFill/>
                    </a:lnT>
                    <a:lnB>
                      <a:noFill/>
                    </a:lnB>
                  </a:tcPr>
                </a:tc>
                <a:tc>
                  <a:txBody>
                    <a:bodyPr/>
                    <a:lstStyle/>
                    <a:p>
                      <a:pPr algn="l" rtl="0" fontAlgn="ctr"/>
                      <a:r>
                        <a:rPr lang="en-US" sz="1100" b="0" i="0" u="none" strike="noStrike">
                          <a:solidFill>
                            <a:srgbClr val="20425A"/>
                          </a:solidFill>
                          <a:effectLst/>
                          <a:latin typeface="Calibri" panose="020F0502020204030204" pitchFamily="34" charset="0"/>
                        </a:rPr>
                        <a:t>Margin after surgery</a:t>
                      </a:r>
                    </a:p>
                  </a:txBody>
                  <a:tcPr marL="6301" marR="6301" marT="6301" marB="0" anchor="ctr">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OMOP, adopted from CAP and NAACCR</a:t>
                      </a:r>
                    </a:p>
                  </a:txBody>
                  <a:tcPr marL="6301" marR="6301" marT="6301" marB="0" anchor="b">
                    <a:lnL>
                      <a:noFill/>
                    </a:lnL>
                    <a:lnR>
                      <a:noFill/>
                    </a:lnR>
                    <a:lnT>
                      <a:noFill/>
                    </a:lnT>
                    <a:lnB>
                      <a:noFill/>
                    </a:lnB>
                  </a:tcPr>
                </a:tc>
                <a:extLst>
                  <a:ext uri="{0D108BD9-81ED-4DB2-BD59-A6C34878D82A}">
                    <a16:rowId xmlns:a16="http://schemas.microsoft.com/office/drawing/2014/main" val="2569832650"/>
                  </a:ext>
                </a:extLst>
              </a:tr>
              <a:tr h="264658">
                <a:tc>
                  <a:txBody>
                    <a:bodyPr/>
                    <a:lstStyle/>
                    <a:p>
                      <a:pPr algn="l" rtl="0" fontAlgn="ctr"/>
                      <a:r>
                        <a:rPr lang="en-US" sz="1600" b="0" i="0" u="none" strike="noStrike">
                          <a:solidFill>
                            <a:srgbClr val="20425A"/>
                          </a:solidFill>
                          <a:effectLst/>
                          <a:latin typeface="Calibri" panose="020F0502020204030204" pitchFamily="34" charset="0"/>
                        </a:rPr>
                        <a:t>Biomarker</a:t>
                      </a:r>
                    </a:p>
                  </a:txBody>
                  <a:tcPr marL="6301" marR="6301" marT="6301" marB="0" anchor="ctr">
                    <a:lnL>
                      <a:noFill/>
                    </a:lnL>
                    <a:lnR>
                      <a:noFill/>
                    </a:lnR>
                    <a:lnT>
                      <a:noFill/>
                    </a:lnT>
                    <a:lnB>
                      <a:noFill/>
                    </a:lnB>
                  </a:tcPr>
                </a:tc>
                <a:tc>
                  <a:txBody>
                    <a:bodyPr/>
                    <a:lstStyle/>
                    <a:p>
                      <a:pPr algn="l" rtl="0" fontAlgn="ctr"/>
                      <a:r>
                        <a:rPr lang="en-US" sz="1100" b="0" i="0" u="none" strike="noStrike">
                          <a:solidFill>
                            <a:srgbClr val="20425A"/>
                          </a:solidFill>
                          <a:effectLst/>
                          <a:latin typeface="Calibri" panose="020F0502020204030204" pitchFamily="34" charset="0"/>
                        </a:rPr>
                        <a:t>Genomic variants</a:t>
                      </a:r>
                    </a:p>
                  </a:txBody>
                  <a:tcPr marL="6301" marR="6301" marT="6301" marB="0" anchor="ctr">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HGNC, OMOP, adopted from CAP, CGI, </a:t>
                      </a:r>
                      <a:r>
                        <a:rPr lang="en-US" sz="1100" b="0" i="0" u="none" strike="noStrike" dirty="0" err="1">
                          <a:solidFill>
                            <a:srgbClr val="000000"/>
                          </a:solidFill>
                          <a:effectLst/>
                          <a:latin typeface="Calibri" panose="020F0502020204030204" pitchFamily="34" charset="0"/>
                        </a:rPr>
                        <a:t>CIViC</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ClinVar</a:t>
                      </a:r>
                      <a:r>
                        <a:rPr lang="en-US" sz="1100" b="0" i="0" u="none" strike="noStrike" dirty="0">
                          <a:solidFill>
                            <a:srgbClr val="000000"/>
                          </a:solidFill>
                          <a:effectLst/>
                          <a:latin typeface="Calibri" panose="020F0502020204030204" pitchFamily="34" charset="0"/>
                        </a:rPr>
                        <a:t>, JAX, NAACCR, </a:t>
                      </a:r>
                      <a:r>
                        <a:rPr lang="en-US" sz="1100" b="0" i="0" u="none" strike="noStrike" dirty="0" err="1">
                          <a:solidFill>
                            <a:srgbClr val="000000"/>
                          </a:solidFill>
                          <a:effectLst/>
                          <a:latin typeface="Calibri" panose="020F0502020204030204" pitchFamily="34" charset="0"/>
                        </a:rPr>
                        <a:t>NCIt</a:t>
                      </a:r>
                      <a:r>
                        <a:rPr lang="en-US" sz="1100" b="0" i="0" u="none" strike="noStrike" dirty="0">
                          <a:solidFill>
                            <a:srgbClr val="000000"/>
                          </a:solidFill>
                          <a:effectLst/>
                          <a:latin typeface="Calibri" panose="020F0502020204030204" pitchFamily="34" charset="0"/>
                        </a:rPr>
                        <a:t>, </a:t>
                      </a:r>
                    </a:p>
                  </a:txBody>
                  <a:tcPr marL="6301" marR="6301" marT="6301" marB="0" anchor="b">
                    <a:lnL>
                      <a:noFill/>
                    </a:lnL>
                    <a:lnR>
                      <a:noFill/>
                    </a:lnR>
                    <a:lnT>
                      <a:noFill/>
                    </a:lnT>
                    <a:lnB>
                      <a:noFill/>
                    </a:lnB>
                  </a:tcPr>
                </a:tc>
                <a:extLst>
                  <a:ext uri="{0D108BD9-81ED-4DB2-BD59-A6C34878D82A}">
                    <a16:rowId xmlns:a16="http://schemas.microsoft.com/office/drawing/2014/main" val="4022779386"/>
                  </a:ext>
                </a:extLst>
              </a:tr>
            </a:tbl>
          </a:graphicData>
        </a:graphic>
      </p:graphicFrame>
    </p:spTree>
    <p:extLst>
      <p:ext uri="{BB962C8B-B14F-4D97-AF65-F5344CB8AC3E}">
        <p14:creationId xmlns:p14="http://schemas.microsoft.com/office/powerpoint/2010/main" val="354932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1680" y="127000"/>
            <a:ext cx="6888480" cy="698500"/>
          </a:xfrm>
        </p:spPr>
        <p:txBody>
          <a:bodyPr>
            <a:normAutofit/>
          </a:bodyPr>
          <a:lstStyle/>
          <a:p>
            <a:r>
              <a:rPr lang="en-US" sz="3000" b="1" dirty="0">
                <a:solidFill>
                  <a:schemeClr val="accent1">
                    <a:lumMod val="50000"/>
                  </a:schemeClr>
                </a:solidFill>
                <a:latin typeface="Arial" pitchFamily="34" charset="0"/>
                <a:cs typeface="Arial" pitchFamily="34" charset="0"/>
              </a:rPr>
              <a:t>Connection Base Diagnosis-Modifier</a:t>
            </a:r>
            <a:endParaRPr lang="en-US" sz="3000" dirty="0">
              <a:latin typeface="Arial" pitchFamily="34" charset="0"/>
              <a:cs typeface="Arial" pitchFamily="34" charset="0"/>
            </a:endParaRPr>
          </a:p>
        </p:txBody>
      </p:sp>
      <p:sp>
        <p:nvSpPr>
          <p:cNvPr id="5" name="Rectangle: Rounded Corners 4">
            <a:extLst>
              <a:ext uri="{FF2B5EF4-FFF2-40B4-BE49-F238E27FC236}">
                <a16:creationId xmlns:a16="http://schemas.microsoft.com/office/drawing/2014/main" id="{F20AD7A8-2E6D-4BE4-A7FE-06AB0792B68C}"/>
              </a:ext>
            </a:extLst>
          </p:cNvPr>
          <p:cNvSpPr/>
          <p:nvPr/>
        </p:nvSpPr>
        <p:spPr>
          <a:xfrm>
            <a:off x="992143" y="3189202"/>
            <a:ext cx="3043039" cy="385666"/>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Base Diagnosis</a:t>
            </a:r>
          </a:p>
        </p:txBody>
      </p:sp>
      <p:sp>
        <p:nvSpPr>
          <p:cNvPr id="6" name="Rectangle: Rounded Corners 5">
            <a:extLst>
              <a:ext uri="{FF2B5EF4-FFF2-40B4-BE49-F238E27FC236}">
                <a16:creationId xmlns:a16="http://schemas.microsoft.com/office/drawing/2014/main" id="{0EA73733-6586-45AE-A942-290CE38C44B8}"/>
              </a:ext>
            </a:extLst>
          </p:cNvPr>
          <p:cNvSpPr/>
          <p:nvPr/>
        </p:nvSpPr>
        <p:spPr>
          <a:xfrm>
            <a:off x="3245227" y="4684494"/>
            <a:ext cx="1423434" cy="324188"/>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Modifier</a:t>
            </a:r>
            <a:endParaRPr lang="en-US" sz="1400" dirty="0">
              <a:solidFill>
                <a:srgbClr val="20425A"/>
              </a:solidFill>
            </a:endParaRPr>
          </a:p>
        </p:txBody>
      </p:sp>
      <p:sp>
        <p:nvSpPr>
          <p:cNvPr id="7" name="Rectangle: Rounded Corners 6">
            <a:extLst>
              <a:ext uri="{FF2B5EF4-FFF2-40B4-BE49-F238E27FC236}">
                <a16:creationId xmlns:a16="http://schemas.microsoft.com/office/drawing/2014/main" id="{A3AAFF4F-8C8F-49BB-9C16-A5C9569B989E}"/>
              </a:ext>
            </a:extLst>
          </p:cNvPr>
          <p:cNvSpPr/>
          <p:nvPr/>
        </p:nvSpPr>
        <p:spPr>
          <a:xfrm>
            <a:off x="5486462" y="4650641"/>
            <a:ext cx="1409340" cy="324188"/>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Modifier</a:t>
            </a:r>
            <a:endParaRPr lang="en-US" sz="1400" dirty="0">
              <a:solidFill>
                <a:srgbClr val="20425A"/>
              </a:solidFill>
            </a:endParaRPr>
          </a:p>
        </p:txBody>
      </p:sp>
      <p:sp>
        <p:nvSpPr>
          <p:cNvPr id="8" name="Rectangle: Rounded Corners 7">
            <a:extLst>
              <a:ext uri="{FF2B5EF4-FFF2-40B4-BE49-F238E27FC236}">
                <a16:creationId xmlns:a16="http://schemas.microsoft.com/office/drawing/2014/main" id="{34C7CB54-70D8-481E-A55B-5BFCE431F2D0}"/>
              </a:ext>
            </a:extLst>
          </p:cNvPr>
          <p:cNvSpPr/>
          <p:nvPr/>
        </p:nvSpPr>
        <p:spPr>
          <a:xfrm>
            <a:off x="5732258" y="2988949"/>
            <a:ext cx="1409340" cy="324188"/>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Modifier</a:t>
            </a:r>
            <a:endParaRPr lang="en-US" sz="1400" dirty="0">
              <a:solidFill>
                <a:srgbClr val="20425A"/>
              </a:solidFill>
            </a:endParaRPr>
          </a:p>
        </p:txBody>
      </p:sp>
      <p:sp>
        <p:nvSpPr>
          <p:cNvPr id="9" name="Rectangle: Rounded Corners 8">
            <a:extLst>
              <a:ext uri="{FF2B5EF4-FFF2-40B4-BE49-F238E27FC236}">
                <a16:creationId xmlns:a16="http://schemas.microsoft.com/office/drawing/2014/main" id="{BC5373E1-3058-45F3-A16E-81B6F45CD6A6}"/>
              </a:ext>
            </a:extLst>
          </p:cNvPr>
          <p:cNvSpPr/>
          <p:nvPr/>
        </p:nvSpPr>
        <p:spPr>
          <a:xfrm>
            <a:off x="6132191" y="3760982"/>
            <a:ext cx="1409340" cy="324188"/>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Modifier</a:t>
            </a:r>
            <a:endParaRPr lang="en-US" sz="1400" dirty="0">
              <a:solidFill>
                <a:srgbClr val="20425A"/>
              </a:solidFill>
            </a:endParaRPr>
          </a:p>
        </p:txBody>
      </p:sp>
      <p:cxnSp>
        <p:nvCxnSpPr>
          <p:cNvPr id="10" name="Straight Connector 9">
            <a:extLst>
              <a:ext uri="{FF2B5EF4-FFF2-40B4-BE49-F238E27FC236}">
                <a16:creationId xmlns:a16="http://schemas.microsoft.com/office/drawing/2014/main" id="{451854D4-575B-4C9E-905E-260A45206EC4}"/>
              </a:ext>
            </a:extLst>
          </p:cNvPr>
          <p:cNvCxnSpPr>
            <a:cxnSpLocks/>
          </p:cNvCxnSpPr>
          <p:nvPr/>
        </p:nvCxnSpPr>
        <p:spPr>
          <a:xfrm>
            <a:off x="4035182" y="3561525"/>
            <a:ext cx="767722" cy="231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4CAF38A-E78B-4386-8282-96718E18C098}"/>
              </a:ext>
            </a:extLst>
          </p:cNvPr>
          <p:cNvCxnSpPr>
            <a:cxnSpLocks/>
            <a:stCxn id="7" idx="0"/>
          </p:cNvCxnSpPr>
          <p:nvPr/>
        </p:nvCxnSpPr>
        <p:spPr>
          <a:xfrm flipH="1" flipV="1">
            <a:off x="4802904" y="3759862"/>
            <a:ext cx="1388228" cy="890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AE1651-9CBD-4417-A205-6ABEDD4F0A11}"/>
              </a:ext>
            </a:extLst>
          </p:cNvPr>
          <p:cNvCxnSpPr>
            <a:cxnSpLocks/>
            <a:endCxn id="8" idx="1"/>
          </p:cNvCxnSpPr>
          <p:nvPr/>
        </p:nvCxnSpPr>
        <p:spPr>
          <a:xfrm flipV="1">
            <a:off x="4802904" y="3151043"/>
            <a:ext cx="929354" cy="641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5C1838-9D7C-46A9-B3EB-44E1F906166C}"/>
              </a:ext>
            </a:extLst>
          </p:cNvPr>
          <p:cNvCxnSpPr>
            <a:cxnSpLocks/>
            <a:endCxn id="9" idx="1"/>
          </p:cNvCxnSpPr>
          <p:nvPr/>
        </p:nvCxnSpPr>
        <p:spPr>
          <a:xfrm>
            <a:off x="4802904" y="3791475"/>
            <a:ext cx="1329287" cy="131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471CC0F-4867-4D08-8556-6A6920F28FE4}"/>
              </a:ext>
            </a:extLst>
          </p:cNvPr>
          <p:cNvCxnSpPr>
            <a:cxnSpLocks/>
            <a:endCxn id="6" idx="0"/>
          </p:cNvCxnSpPr>
          <p:nvPr/>
        </p:nvCxnSpPr>
        <p:spPr>
          <a:xfrm flipH="1">
            <a:off x="3956944" y="3760982"/>
            <a:ext cx="845960" cy="923512"/>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Content Placeholder 7">
            <a:extLst>
              <a:ext uri="{FF2B5EF4-FFF2-40B4-BE49-F238E27FC236}">
                <a16:creationId xmlns:a16="http://schemas.microsoft.com/office/drawing/2014/main" id="{6FDA9669-764D-4067-B16B-9B881A98B6B3}"/>
              </a:ext>
            </a:extLst>
          </p:cNvPr>
          <p:cNvPicPr>
            <a:picLocks noChangeAspect="1"/>
          </p:cNvPicPr>
          <p:nvPr/>
        </p:nvPicPr>
        <p:blipFill>
          <a:blip r:embed="rId2"/>
          <a:stretch>
            <a:fillRect/>
          </a:stretch>
        </p:blipFill>
        <p:spPr>
          <a:xfrm>
            <a:off x="1045730" y="1115638"/>
            <a:ext cx="7245861" cy="1456516"/>
          </a:xfrm>
          <a:prstGeom prst="rect">
            <a:avLst/>
          </a:prstGeom>
        </p:spPr>
      </p:pic>
      <p:sp>
        <p:nvSpPr>
          <p:cNvPr id="32" name="Oval 31">
            <a:extLst>
              <a:ext uri="{FF2B5EF4-FFF2-40B4-BE49-F238E27FC236}">
                <a16:creationId xmlns:a16="http://schemas.microsoft.com/office/drawing/2014/main" id="{652613F6-FD51-4852-9BA9-BAE5B33C9D0A}"/>
              </a:ext>
            </a:extLst>
          </p:cNvPr>
          <p:cNvSpPr/>
          <p:nvPr/>
        </p:nvSpPr>
        <p:spPr>
          <a:xfrm>
            <a:off x="1325880" y="184795"/>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
          <p:cNvSpPr txBox="1">
            <a:spLocks noGrp="1"/>
          </p:cNvSpPr>
          <p:nvPr>
            <p:ph type="title"/>
          </p:nvPr>
        </p:nvSpPr>
        <p:spPr>
          <a:xfrm>
            <a:off x="1206766" y="390279"/>
            <a:ext cx="7543800" cy="698500"/>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dirty="0"/>
              <a:t>Agenda</a:t>
            </a:r>
            <a:endParaRPr dirty="0"/>
          </a:p>
        </p:txBody>
      </p:sp>
      <p:sp>
        <p:nvSpPr>
          <p:cNvPr id="488" name="Google Shape;488;p6"/>
          <p:cNvSpPr txBox="1">
            <a:spLocks noGrp="1"/>
          </p:cNvSpPr>
          <p:nvPr>
            <p:ph sz="half" idx="1"/>
          </p:nvPr>
        </p:nvSpPr>
        <p:spPr>
          <a:xfrm>
            <a:off x="457200" y="1343660"/>
            <a:ext cx="4038600" cy="3771636"/>
          </a:xfrm>
          <a:prstGeom prst="rect">
            <a:avLst/>
          </a:prstGeom>
          <a:noFill/>
          <a:ln>
            <a:noFill/>
          </a:ln>
        </p:spPr>
        <p:txBody>
          <a:bodyPr spcFirstLastPara="1" vert="horz" wrap="square" lIns="68569" tIns="68569" rIns="68569" bIns="68569" rtlCol="0" anchor="t" anchorCtr="0">
            <a:noAutofit/>
          </a:bodyPr>
          <a:lstStyle/>
          <a:p>
            <a:pPr marL="0" indent="0">
              <a:lnSpc>
                <a:spcPct val="115000"/>
              </a:lnSpc>
              <a:spcBef>
                <a:spcPts val="0"/>
              </a:spcBef>
              <a:buClr>
                <a:schemeClr val="dk1"/>
              </a:buClr>
              <a:buSzPts val="1100"/>
              <a:buNone/>
            </a:pPr>
            <a:endParaRPr sz="1500">
              <a:solidFill>
                <a:srgbClr val="153153"/>
              </a:solidFill>
            </a:endParaRPr>
          </a:p>
          <a:p>
            <a:pPr marL="257175" indent="-104775">
              <a:lnSpc>
                <a:spcPct val="90000"/>
              </a:lnSpc>
              <a:spcBef>
                <a:spcPts val="0"/>
              </a:spcBef>
              <a:buSzPts val="3200"/>
              <a:buNone/>
            </a:pPr>
            <a:endParaRPr/>
          </a:p>
        </p:txBody>
      </p:sp>
      <p:sp>
        <p:nvSpPr>
          <p:cNvPr id="2" name="Content Placeholder 1">
            <a:extLst>
              <a:ext uri="{FF2B5EF4-FFF2-40B4-BE49-F238E27FC236}">
                <a16:creationId xmlns:a16="http://schemas.microsoft.com/office/drawing/2014/main" id="{4DDC9C59-1B1D-48A6-9200-A5B1EF7F9634}"/>
              </a:ext>
            </a:extLst>
          </p:cNvPr>
          <p:cNvSpPr>
            <a:spLocks noGrp="1"/>
          </p:cNvSpPr>
          <p:nvPr>
            <p:ph sz="half" idx="2"/>
          </p:nvPr>
        </p:nvSpPr>
        <p:spPr>
          <a:xfrm>
            <a:off x="4795520" y="3699580"/>
            <a:ext cx="4165600" cy="2026656"/>
          </a:xfrm>
        </p:spPr>
        <p:txBody>
          <a:bodyPr>
            <a:noAutofit/>
          </a:bodyPr>
          <a:lstStyle/>
          <a:p>
            <a:pPr marL="233363" indent="-233363">
              <a:buSzPct val="156000"/>
            </a:pPr>
            <a:r>
              <a:rPr lang="en-US" sz="1800" dirty="0">
                <a:solidFill>
                  <a:schemeClr val="tx1"/>
                </a:solidFill>
                <a:latin typeface="Arial" panose="020B0604020202020204" pitchFamily="34" charset="0"/>
                <a:cs typeface="Arial" panose="020B0604020202020204" pitchFamily="34" charset="0"/>
              </a:rPr>
              <a:t>Chemo </a:t>
            </a:r>
            <a:r>
              <a:rPr lang="en-US" sz="1800" b="1" dirty="0">
                <a:solidFill>
                  <a:schemeClr val="tx1"/>
                </a:solidFill>
                <a:latin typeface="Arial" panose="020B0604020202020204" pitchFamily="34" charset="0"/>
                <a:cs typeface="Arial" panose="020B0604020202020204" pitchFamily="34" charset="0"/>
              </a:rPr>
              <a:t>Regimen</a:t>
            </a:r>
            <a:r>
              <a:rPr lang="en-US" sz="1800" dirty="0">
                <a:solidFill>
                  <a:schemeClr val="tx1"/>
                </a:solidFill>
                <a:latin typeface="Arial" panose="020B0604020202020204" pitchFamily="34" charset="0"/>
                <a:cs typeface="Arial" panose="020B0604020202020204" pitchFamily="34" charset="0"/>
              </a:rPr>
              <a:t>: Detect from drug administrations</a:t>
            </a:r>
          </a:p>
          <a:p>
            <a:pPr marL="233363" indent="-233363">
              <a:buSzPct val="156000"/>
            </a:pPr>
            <a:r>
              <a:rPr lang="en-US" sz="1800" dirty="0">
                <a:solidFill>
                  <a:schemeClr val="tx1"/>
                </a:solidFill>
                <a:latin typeface="Arial" panose="020B0604020202020204" pitchFamily="34" charset="0"/>
                <a:cs typeface="Arial" panose="020B0604020202020204" pitchFamily="34" charset="0"/>
              </a:rPr>
              <a:t>Exercise: Query regimens and cycles</a:t>
            </a:r>
          </a:p>
        </p:txBody>
      </p:sp>
      <p:sp>
        <p:nvSpPr>
          <p:cNvPr id="489" name="Google Shape;489;p6"/>
          <p:cNvSpPr txBox="1"/>
          <p:nvPr/>
        </p:nvSpPr>
        <p:spPr>
          <a:xfrm>
            <a:off x="676460" y="3699580"/>
            <a:ext cx="3656706" cy="1908739"/>
          </a:xfrm>
          <a:prstGeom prst="rect">
            <a:avLst/>
          </a:prstGeom>
          <a:noFill/>
          <a:ln>
            <a:noFill/>
          </a:ln>
        </p:spPr>
        <p:txBody>
          <a:bodyPr spcFirstLastPara="1" wrap="square" lIns="68569" tIns="68569" rIns="68569" bIns="68569" anchor="t" anchorCtr="0">
            <a:noAutofit/>
          </a:bodyPr>
          <a:lstStyle/>
          <a:p>
            <a:pPr marL="233363" indent="-233363">
              <a:lnSpc>
                <a:spcPct val="90000"/>
              </a:lnSpc>
              <a:spcBef>
                <a:spcPts val="420"/>
              </a:spcBef>
              <a:spcAft>
                <a:spcPts val="0"/>
              </a:spcAft>
              <a:buClr>
                <a:srgbClr val="20425A"/>
              </a:buClr>
              <a:buSzPct val="156000"/>
              <a:buFont typeface="Arial" panose="020B0604020202020204" pitchFamily="34" charset="0"/>
              <a:buChar char="•"/>
            </a:pPr>
            <a:r>
              <a:rPr lang="en-US" sz="1800" dirty="0">
                <a:sym typeface="Calibri"/>
              </a:rPr>
              <a:t>Step-by-step </a:t>
            </a:r>
            <a:r>
              <a:rPr lang="en-US" sz="1800" b="1" dirty="0">
                <a:sym typeface="Calibri"/>
              </a:rPr>
              <a:t>implementation</a:t>
            </a:r>
            <a:r>
              <a:rPr lang="en-US" sz="1800" dirty="0">
                <a:sym typeface="Calibri"/>
              </a:rPr>
              <a:t> of Cancer Module</a:t>
            </a:r>
          </a:p>
          <a:p>
            <a:pPr marL="233363" indent="-233363">
              <a:lnSpc>
                <a:spcPct val="90000"/>
              </a:lnSpc>
              <a:spcBef>
                <a:spcPts val="420"/>
              </a:spcBef>
              <a:spcAft>
                <a:spcPts val="0"/>
              </a:spcAft>
              <a:buClr>
                <a:srgbClr val="20425A"/>
              </a:buClr>
              <a:buSzPct val="156000"/>
              <a:buFont typeface="Arial" panose="020B0604020202020204" pitchFamily="34" charset="0"/>
              <a:buChar char="•"/>
            </a:pPr>
            <a:r>
              <a:rPr lang="en-US" sz="1800" dirty="0">
                <a:sym typeface="Calibri"/>
              </a:rPr>
              <a:t>Exercise: ETL your own database from NAACCR data </a:t>
            </a:r>
          </a:p>
        </p:txBody>
      </p:sp>
      <p:sp>
        <p:nvSpPr>
          <p:cNvPr id="3" name="Google Shape;489;p6">
            <a:extLst>
              <a:ext uri="{FF2B5EF4-FFF2-40B4-BE49-F238E27FC236}">
                <a16:creationId xmlns:a16="http://schemas.microsoft.com/office/drawing/2014/main" id="{61DCD831-2061-4661-ACD1-C4D5C61329BE}"/>
              </a:ext>
            </a:extLst>
          </p:cNvPr>
          <p:cNvSpPr txBox="1"/>
          <p:nvPr/>
        </p:nvSpPr>
        <p:spPr>
          <a:xfrm>
            <a:off x="649923" y="1314450"/>
            <a:ext cx="8100643" cy="1643450"/>
          </a:xfrm>
          <a:prstGeom prst="rect">
            <a:avLst/>
          </a:prstGeom>
          <a:noFill/>
          <a:ln>
            <a:noFill/>
          </a:ln>
        </p:spPr>
        <p:txBody>
          <a:bodyPr spcFirstLastPara="1" wrap="square" lIns="68569" tIns="68569" rIns="68569" bIns="68569" anchor="t" anchorCtr="0">
            <a:noAutofit/>
          </a:bodyPr>
          <a:lstStyle/>
          <a:p>
            <a:pPr marL="233363" indent="-233363">
              <a:lnSpc>
                <a:spcPct val="90000"/>
              </a:lnSpc>
              <a:spcBef>
                <a:spcPts val="420"/>
              </a:spcBef>
              <a:spcAft>
                <a:spcPts val="0"/>
              </a:spcAft>
              <a:buClr>
                <a:srgbClr val="20425A"/>
              </a:buClr>
              <a:buSzPct val="156000"/>
              <a:buFont typeface="Arial" panose="020B0604020202020204" pitchFamily="34" charset="0"/>
              <a:buChar char="•"/>
            </a:pPr>
            <a:r>
              <a:rPr lang="en-US" sz="1800" b="1" dirty="0">
                <a:sym typeface="Calibri"/>
              </a:rPr>
              <a:t>Introduction</a:t>
            </a:r>
            <a:r>
              <a:rPr lang="en-US" sz="1800" dirty="0">
                <a:sym typeface="Calibri"/>
              </a:rPr>
              <a:t>: Motivation, overview of the Cancer Module</a:t>
            </a:r>
          </a:p>
          <a:p>
            <a:pPr marL="233363" indent="-233363">
              <a:lnSpc>
                <a:spcPct val="90000"/>
              </a:lnSpc>
              <a:spcBef>
                <a:spcPts val="420"/>
              </a:spcBef>
              <a:spcAft>
                <a:spcPts val="0"/>
              </a:spcAft>
              <a:buClr>
                <a:srgbClr val="20425A"/>
              </a:buClr>
              <a:buSzPct val="156000"/>
              <a:buFont typeface="Arial" panose="020B0604020202020204" pitchFamily="34" charset="0"/>
              <a:buChar char="•"/>
            </a:pPr>
            <a:r>
              <a:rPr lang="en-US" sz="1800" dirty="0">
                <a:sym typeface="Calibri"/>
              </a:rPr>
              <a:t>Exercise: Create a database with Cancer Module</a:t>
            </a:r>
          </a:p>
          <a:p>
            <a:pPr marL="233363" indent="-233363">
              <a:lnSpc>
                <a:spcPct val="90000"/>
              </a:lnSpc>
              <a:spcBef>
                <a:spcPts val="420"/>
              </a:spcBef>
              <a:spcAft>
                <a:spcPts val="0"/>
              </a:spcAft>
              <a:buClr>
                <a:srgbClr val="20425A"/>
              </a:buClr>
              <a:buSzPct val="156000"/>
              <a:buFont typeface="Arial" panose="020B0604020202020204" pitchFamily="34" charset="0"/>
              <a:buChar char="•"/>
            </a:pPr>
            <a:endParaRPr lang="en-US" sz="1800" dirty="0">
              <a:sym typeface="Calibri"/>
            </a:endParaRPr>
          </a:p>
          <a:p>
            <a:pPr marL="233363" indent="-233363">
              <a:lnSpc>
                <a:spcPct val="90000"/>
              </a:lnSpc>
              <a:spcBef>
                <a:spcPts val="420"/>
              </a:spcBef>
              <a:spcAft>
                <a:spcPts val="0"/>
              </a:spcAft>
              <a:buClr>
                <a:srgbClr val="20425A"/>
              </a:buClr>
              <a:buSzPct val="156000"/>
              <a:buFont typeface="Arial" panose="020B0604020202020204" pitchFamily="34" charset="0"/>
              <a:buChar char="•"/>
            </a:pPr>
            <a:endParaRPr lang="en-US" sz="1800" dirty="0">
              <a:sym typeface="Calibri"/>
            </a:endParaRPr>
          </a:p>
          <a:p>
            <a:pPr marL="233363" indent="-233363">
              <a:lnSpc>
                <a:spcPct val="90000"/>
              </a:lnSpc>
              <a:spcBef>
                <a:spcPts val="420"/>
              </a:spcBef>
              <a:spcAft>
                <a:spcPts val="0"/>
              </a:spcAft>
              <a:buClr>
                <a:srgbClr val="20425A"/>
              </a:buClr>
              <a:buSzPct val="156000"/>
              <a:buFont typeface="Arial" panose="020B0604020202020204" pitchFamily="34" charset="0"/>
              <a:buChar char="•"/>
            </a:pPr>
            <a:r>
              <a:rPr lang="en-US" sz="1800" b="1" dirty="0">
                <a:sym typeface="Calibri"/>
              </a:rPr>
              <a:t>Querying</a:t>
            </a:r>
            <a:r>
              <a:rPr lang="en-US" sz="1800" dirty="0">
                <a:sym typeface="Calibri"/>
              </a:rPr>
              <a:t> the Cancer Module </a:t>
            </a:r>
          </a:p>
          <a:p>
            <a:pPr marL="233363" indent="-233363">
              <a:lnSpc>
                <a:spcPct val="90000"/>
              </a:lnSpc>
              <a:spcBef>
                <a:spcPts val="420"/>
              </a:spcBef>
              <a:spcAft>
                <a:spcPts val="0"/>
              </a:spcAft>
              <a:buClr>
                <a:srgbClr val="20425A"/>
              </a:buClr>
              <a:buSzPct val="156000"/>
              <a:buFont typeface="Arial" panose="020B0604020202020204" pitchFamily="34" charset="0"/>
              <a:buChar char="•"/>
            </a:pPr>
            <a:r>
              <a:rPr lang="en-US" sz="1800" dirty="0">
                <a:sym typeface="Calibri"/>
              </a:rPr>
              <a:t>Exercise: ATLAS and SQL queries</a:t>
            </a:r>
          </a:p>
        </p:txBody>
      </p:sp>
      <p:sp>
        <p:nvSpPr>
          <p:cNvPr id="5" name="Oval 4">
            <a:extLst>
              <a:ext uri="{FF2B5EF4-FFF2-40B4-BE49-F238E27FC236}">
                <a16:creationId xmlns:a16="http://schemas.microsoft.com/office/drawing/2014/main" id="{6D14AA0F-EFF2-4E69-925B-9349F31538B0}"/>
              </a:ext>
            </a:extLst>
          </p:cNvPr>
          <p:cNvSpPr/>
          <p:nvPr/>
        </p:nvSpPr>
        <p:spPr>
          <a:xfrm>
            <a:off x="210553" y="2592140"/>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2</a:t>
            </a:r>
          </a:p>
        </p:txBody>
      </p:sp>
      <p:sp>
        <p:nvSpPr>
          <p:cNvPr id="7" name="Oval 6">
            <a:extLst>
              <a:ext uri="{FF2B5EF4-FFF2-40B4-BE49-F238E27FC236}">
                <a16:creationId xmlns:a16="http://schemas.microsoft.com/office/drawing/2014/main" id="{41EECCFE-996C-467A-9D8C-8D3FA356D3D5}"/>
              </a:ext>
            </a:extLst>
          </p:cNvPr>
          <p:cNvSpPr/>
          <p:nvPr/>
        </p:nvSpPr>
        <p:spPr>
          <a:xfrm>
            <a:off x="198120" y="1414180"/>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1</a:t>
            </a:r>
          </a:p>
        </p:txBody>
      </p:sp>
      <p:grpSp>
        <p:nvGrpSpPr>
          <p:cNvPr id="10" name="Group 9">
            <a:extLst>
              <a:ext uri="{FF2B5EF4-FFF2-40B4-BE49-F238E27FC236}">
                <a16:creationId xmlns:a16="http://schemas.microsoft.com/office/drawing/2014/main" id="{01765F7A-A1DC-49DB-8FE8-928BA6AB09E6}"/>
              </a:ext>
            </a:extLst>
          </p:cNvPr>
          <p:cNvGrpSpPr/>
          <p:nvPr/>
        </p:nvGrpSpPr>
        <p:grpSpPr>
          <a:xfrm>
            <a:off x="157480" y="3749780"/>
            <a:ext cx="492443" cy="461665"/>
            <a:chOff x="157480" y="3719300"/>
            <a:chExt cx="492443" cy="461665"/>
          </a:xfrm>
        </p:grpSpPr>
        <p:sp>
          <p:nvSpPr>
            <p:cNvPr id="4" name="Oval 3">
              <a:extLst>
                <a:ext uri="{FF2B5EF4-FFF2-40B4-BE49-F238E27FC236}">
                  <a16:creationId xmlns:a16="http://schemas.microsoft.com/office/drawing/2014/main" id="{D2304CD3-10C9-4EF4-BB85-D4768F5FDFD8}"/>
                </a:ext>
              </a:extLst>
            </p:cNvPr>
            <p:cNvSpPr/>
            <p:nvPr/>
          </p:nvSpPr>
          <p:spPr>
            <a:xfrm>
              <a:off x="210553" y="3770100"/>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0425A"/>
                </a:solidFill>
              </a:endParaRPr>
            </a:p>
          </p:txBody>
        </p:sp>
        <p:sp>
          <p:nvSpPr>
            <p:cNvPr id="8" name="TextBox 7">
              <a:extLst>
                <a:ext uri="{FF2B5EF4-FFF2-40B4-BE49-F238E27FC236}">
                  <a16:creationId xmlns:a16="http://schemas.microsoft.com/office/drawing/2014/main" id="{28AC4BE1-940B-4A85-A406-47A4395C6E39}"/>
                </a:ext>
              </a:extLst>
            </p:cNvPr>
            <p:cNvSpPr txBox="1"/>
            <p:nvPr/>
          </p:nvSpPr>
          <p:spPr>
            <a:xfrm>
              <a:off x="157480" y="3719300"/>
              <a:ext cx="492443" cy="461665"/>
            </a:xfrm>
            <a:prstGeom prst="rect">
              <a:avLst/>
            </a:prstGeom>
            <a:noFill/>
          </p:spPr>
          <p:txBody>
            <a:bodyPr wrap="none" rtlCol="0">
              <a:spAutoFit/>
            </a:bodyPr>
            <a:lstStyle/>
            <a:p>
              <a:r>
                <a:rPr lang="en-US" b="1" dirty="0">
                  <a:solidFill>
                    <a:srgbClr val="20425A"/>
                  </a:solidFill>
                  <a:latin typeface="+mj-lt"/>
                </a:rPr>
                <a:t>3a</a:t>
              </a:r>
            </a:p>
          </p:txBody>
        </p:sp>
      </p:grpSp>
      <p:sp>
        <p:nvSpPr>
          <p:cNvPr id="16" name="Oval 15">
            <a:extLst>
              <a:ext uri="{FF2B5EF4-FFF2-40B4-BE49-F238E27FC236}">
                <a16:creationId xmlns:a16="http://schemas.microsoft.com/office/drawing/2014/main" id="{CFBED26E-057C-4E7B-938A-9737938C7F48}"/>
              </a:ext>
            </a:extLst>
          </p:cNvPr>
          <p:cNvSpPr/>
          <p:nvPr/>
        </p:nvSpPr>
        <p:spPr>
          <a:xfrm>
            <a:off x="4343326" y="3800580"/>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0425A"/>
              </a:solidFill>
            </a:endParaRPr>
          </a:p>
        </p:txBody>
      </p:sp>
      <p:sp>
        <p:nvSpPr>
          <p:cNvPr id="17" name="TextBox 16">
            <a:extLst>
              <a:ext uri="{FF2B5EF4-FFF2-40B4-BE49-F238E27FC236}">
                <a16:creationId xmlns:a16="http://schemas.microsoft.com/office/drawing/2014/main" id="{A5BEE44B-17AE-47C3-9917-86760FC55610}"/>
              </a:ext>
            </a:extLst>
          </p:cNvPr>
          <p:cNvSpPr txBox="1"/>
          <p:nvPr/>
        </p:nvSpPr>
        <p:spPr>
          <a:xfrm>
            <a:off x="4280093" y="3749780"/>
            <a:ext cx="505267" cy="461665"/>
          </a:xfrm>
          <a:prstGeom prst="rect">
            <a:avLst/>
          </a:prstGeom>
          <a:noFill/>
        </p:spPr>
        <p:txBody>
          <a:bodyPr wrap="none" rtlCol="0">
            <a:spAutoFit/>
          </a:bodyPr>
          <a:lstStyle/>
          <a:p>
            <a:r>
              <a:rPr lang="en-US" b="1" dirty="0">
                <a:solidFill>
                  <a:srgbClr val="20425A"/>
                </a:solidFill>
                <a:latin typeface="+mj-lt"/>
              </a:rPr>
              <a:t>3b</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384" y="127000"/>
            <a:ext cx="6757416" cy="698500"/>
          </a:xfrm>
        </p:spPr>
        <p:txBody>
          <a:bodyPr>
            <a:normAutofit/>
          </a:bodyPr>
          <a:lstStyle/>
          <a:p>
            <a:r>
              <a:rPr lang="en-US" sz="3000" b="1" dirty="0">
                <a:solidFill>
                  <a:schemeClr val="accent1">
                    <a:lumMod val="50000"/>
                  </a:schemeClr>
                </a:solidFill>
                <a:latin typeface="Arial" pitchFamily="34" charset="0"/>
                <a:cs typeface="Arial" pitchFamily="34" charset="0"/>
              </a:rPr>
              <a:t>Learned: Cancer Diagnosis Model</a:t>
            </a:r>
            <a:endParaRPr lang="en-US" sz="3000" dirty="0">
              <a:latin typeface="Arial" pitchFamily="34" charset="0"/>
              <a:cs typeface="Arial" pitchFamily="34" charset="0"/>
            </a:endParaRPr>
          </a:p>
        </p:txBody>
      </p:sp>
      <p:sp>
        <p:nvSpPr>
          <p:cNvPr id="3" name="Content Placeholder 2"/>
          <p:cNvSpPr>
            <a:spLocks noGrp="1"/>
          </p:cNvSpPr>
          <p:nvPr>
            <p:ph idx="1"/>
          </p:nvPr>
        </p:nvSpPr>
        <p:spPr>
          <a:xfrm>
            <a:off x="2362200" y="1109569"/>
            <a:ext cx="4360333" cy="4054047"/>
          </a:xfrm>
          <a:ln w="12700">
            <a:solidFill>
              <a:schemeClr val="tx2"/>
            </a:solidFill>
          </a:ln>
        </p:spPr>
        <p:txBody>
          <a:bodyPr>
            <a:normAutofit fontScale="70000" lnSpcReduction="20000"/>
          </a:bodyPr>
          <a:lstStyle/>
          <a:p>
            <a:pPr algn="ctr">
              <a:buNone/>
            </a:pPr>
            <a:endParaRPr lang="en-US" sz="2200" b="1" dirty="0">
              <a:solidFill>
                <a:schemeClr val="accent1">
                  <a:lumMod val="50000"/>
                </a:schemeClr>
              </a:solidFill>
              <a:latin typeface="Arial" pitchFamily="34" charset="0"/>
              <a:cs typeface="Arial" pitchFamily="34" charset="0"/>
            </a:endParaRPr>
          </a:p>
          <a:p>
            <a:pPr algn="ctr">
              <a:buNone/>
            </a:pPr>
            <a:r>
              <a:rPr lang="en-US" sz="2200" b="1" dirty="0">
                <a:solidFill>
                  <a:schemeClr val="accent1">
                    <a:lumMod val="50000"/>
                  </a:schemeClr>
                </a:solidFill>
                <a:latin typeface="Arial" pitchFamily="34" charset="0"/>
                <a:cs typeface="Arial" pitchFamily="34" charset="0"/>
              </a:rPr>
              <a:t>Cancer Diagnosis = </a:t>
            </a:r>
          </a:p>
          <a:p>
            <a:pPr>
              <a:buNone/>
            </a:pPr>
            <a:r>
              <a:rPr lang="en-US" sz="2200" b="1" dirty="0">
                <a:solidFill>
                  <a:schemeClr val="accent1">
                    <a:lumMod val="50000"/>
                  </a:schemeClr>
                </a:solidFill>
                <a:latin typeface="Arial" pitchFamily="34" charset="0"/>
                <a:cs typeface="Arial" pitchFamily="34" charset="0"/>
              </a:rPr>
              <a:t> Base Diagnosis  + Diagnostic Modifiers</a:t>
            </a:r>
          </a:p>
          <a:p>
            <a:endParaRPr lang="en-US" sz="2200" b="1" dirty="0">
              <a:solidFill>
                <a:schemeClr val="accent1">
                  <a:lumMod val="50000"/>
                </a:schemeClr>
              </a:solidFill>
              <a:latin typeface="Arial" pitchFamily="34" charset="0"/>
              <a:cs typeface="Arial" pitchFamily="34" charset="0"/>
            </a:endParaRPr>
          </a:p>
          <a:p>
            <a:r>
              <a:rPr lang="en-US" sz="2200" b="1" dirty="0">
                <a:solidFill>
                  <a:schemeClr val="accent1">
                    <a:lumMod val="50000"/>
                  </a:schemeClr>
                </a:solidFill>
                <a:latin typeface="Arial" pitchFamily="34" charset="0"/>
                <a:cs typeface="Arial" pitchFamily="34" charset="0"/>
              </a:rPr>
              <a:t>Base Diagnosis: </a:t>
            </a:r>
          </a:p>
          <a:p>
            <a:pPr lvl="1">
              <a:buNone/>
            </a:pPr>
            <a:r>
              <a:rPr lang="en-US" sz="2200" dirty="0">
                <a:solidFill>
                  <a:schemeClr val="accent1">
                    <a:lumMod val="50000"/>
                  </a:schemeClr>
                </a:solidFill>
                <a:latin typeface="Arial" pitchFamily="34" charset="0"/>
                <a:cs typeface="Arial" pitchFamily="34" charset="0"/>
              </a:rPr>
              <a:t>Histology + Anatomic Site</a:t>
            </a:r>
          </a:p>
          <a:p>
            <a:endParaRPr lang="en-US" sz="2200" b="1" dirty="0">
              <a:solidFill>
                <a:schemeClr val="accent1">
                  <a:lumMod val="50000"/>
                </a:schemeClr>
              </a:solidFill>
              <a:latin typeface="Arial" pitchFamily="34" charset="0"/>
              <a:cs typeface="Arial" pitchFamily="34" charset="0"/>
            </a:endParaRPr>
          </a:p>
          <a:p>
            <a:r>
              <a:rPr lang="en-US" sz="2200" b="1" dirty="0">
                <a:solidFill>
                  <a:schemeClr val="accent1">
                    <a:lumMod val="50000"/>
                  </a:schemeClr>
                </a:solidFill>
                <a:latin typeface="Arial" pitchFamily="34" charset="0"/>
                <a:cs typeface="Arial" pitchFamily="34" charset="0"/>
              </a:rPr>
              <a:t>Diagnostic Modifiers</a:t>
            </a:r>
          </a:p>
          <a:p>
            <a:pPr lvl="1"/>
            <a:r>
              <a:rPr lang="en-US" sz="1800" dirty="0">
                <a:solidFill>
                  <a:schemeClr val="accent1">
                    <a:lumMod val="50000"/>
                  </a:schemeClr>
                </a:solidFill>
                <a:latin typeface="Arial" pitchFamily="34" charset="0"/>
                <a:cs typeface="Arial" pitchFamily="34" charset="0"/>
              </a:rPr>
              <a:t>Topography</a:t>
            </a:r>
          </a:p>
          <a:p>
            <a:pPr lvl="1"/>
            <a:r>
              <a:rPr lang="en-US" sz="1800" dirty="0">
                <a:solidFill>
                  <a:schemeClr val="accent1">
                    <a:lumMod val="50000"/>
                  </a:schemeClr>
                </a:solidFill>
                <a:latin typeface="Arial" pitchFamily="34" charset="0"/>
                <a:cs typeface="Arial" pitchFamily="34" charset="0"/>
              </a:rPr>
              <a:t>Staging/Grading</a:t>
            </a:r>
          </a:p>
          <a:p>
            <a:pPr lvl="1"/>
            <a:r>
              <a:rPr lang="en-US" sz="1800" dirty="0" err="1">
                <a:solidFill>
                  <a:schemeClr val="accent1">
                    <a:lumMod val="50000"/>
                  </a:schemeClr>
                </a:solidFill>
                <a:latin typeface="Arial" pitchFamily="34" charset="0"/>
                <a:cs typeface="Arial" pitchFamily="34" charset="0"/>
              </a:rPr>
              <a:t>Histopattern</a:t>
            </a:r>
            <a:endParaRPr lang="en-US" sz="1800" dirty="0">
              <a:solidFill>
                <a:schemeClr val="accent1">
                  <a:lumMod val="50000"/>
                </a:schemeClr>
              </a:solidFill>
              <a:latin typeface="Arial" pitchFamily="34" charset="0"/>
              <a:cs typeface="Arial" pitchFamily="34" charset="0"/>
            </a:endParaRPr>
          </a:p>
          <a:p>
            <a:pPr lvl="1"/>
            <a:r>
              <a:rPr lang="en-US" sz="1800" dirty="0">
                <a:solidFill>
                  <a:schemeClr val="accent1">
                    <a:lumMod val="50000"/>
                  </a:schemeClr>
                </a:solidFill>
                <a:latin typeface="Arial" pitchFamily="34" charset="0"/>
                <a:cs typeface="Arial" pitchFamily="34" charset="0"/>
              </a:rPr>
              <a:t>Biomarker</a:t>
            </a:r>
          </a:p>
          <a:p>
            <a:pPr lvl="1"/>
            <a:r>
              <a:rPr lang="en-US" sz="1800" dirty="0">
                <a:solidFill>
                  <a:schemeClr val="accent1">
                    <a:lumMod val="50000"/>
                  </a:schemeClr>
                </a:solidFill>
                <a:latin typeface="Arial" pitchFamily="34" charset="0"/>
                <a:cs typeface="Arial" pitchFamily="34" charset="0"/>
              </a:rPr>
              <a:t>Margin</a:t>
            </a:r>
          </a:p>
          <a:p>
            <a:pPr lvl="1"/>
            <a:r>
              <a:rPr lang="en-US" sz="1800" dirty="0">
                <a:solidFill>
                  <a:schemeClr val="accent1">
                    <a:lumMod val="50000"/>
                  </a:schemeClr>
                </a:solidFill>
                <a:latin typeface="Arial" pitchFamily="34" charset="0"/>
                <a:cs typeface="Arial" pitchFamily="34" charset="0"/>
              </a:rPr>
              <a:t>Metastasis</a:t>
            </a:r>
          </a:p>
          <a:p>
            <a:pPr lvl="1"/>
            <a:r>
              <a:rPr lang="en-US" sz="1800" dirty="0">
                <a:solidFill>
                  <a:schemeClr val="accent1">
                    <a:lumMod val="50000"/>
                  </a:schemeClr>
                </a:solidFill>
                <a:latin typeface="Arial" pitchFamily="34" charset="0"/>
                <a:cs typeface="Arial" pitchFamily="34" charset="0"/>
              </a:rPr>
              <a:t>Dimension</a:t>
            </a:r>
          </a:p>
          <a:p>
            <a:pPr lvl="1"/>
            <a:r>
              <a:rPr lang="en-US" sz="1800" dirty="0">
                <a:solidFill>
                  <a:schemeClr val="accent1">
                    <a:lumMod val="50000"/>
                  </a:schemeClr>
                </a:solidFill>
                <a:latin typeface="Arial" pitchFamily="34" charset="0"/>
                <a:cs typeface="Arial" pitchFamily="34" charset="0"/>
              </a:rPr>
              <a:t>Extension/Invasion</a:t>
            </a:r>
          </a:p>
          <a:p>
            <a:endParaRPr lang="en-US" sz="2200" b="1" dirty="0">
              <a:solidFill>
                <a:schemeClr val="accent1">
                  <a:lumMod val="50000"/>
                </a:schemeClr>
              </a:solidFill>
              <a:latin typeface="Arial" pitchFamily="34" charset="0"/>
              <a:cs typeface="Arial" pitchFamily="34" charset="0"/>
            </a:endParaRPr>
          </a:p>
          <a:p>
            <a:r>
              <a:rPr lang="en-US" sz="2200" b="1" dirty="0">
                <a:solidFill>
                  <a:schemeClr val="accent1">
                    <a:lumMod val="50000"/>
                  </a:schemeClr>
                </a:solidFill>
                <a:latin typeface="Arial" pitchFamily="34" charset="0"/>
                <a:cs typeface="Arial" pitchFamily="34" charset="0"/>
              </a:rPr>
              <a:t>One-to-many connection between them</a:t>
            </a:r>
          </a:p>
          <a:p>
            <a:endParaRPr lang="en-US" sz="2200" dirty="0">
              <a:solidFill>
                <a:schemeClr val="accent1">
                  <a:lumMod val="50000"/>
                </a:schemeClr>
              </a:solidFill>
              <a:latin typeface="Arial" pitchFamily="34" charset="0"/>
              <a:cs typeface="Arial" pitchFamily="34" charset="0"/>
            </a:endParaRPr>
          </a:p>
          <a:p>
            <a:pPr lvl="1"/>
            <a:endParaRPr lang="en-US" sz="1800" dirty="0">
              <a:solidFill>
                <a:schemeClr val="accent1">
                  <a:lumMod val="50000"/>
                </a:schemeClr>
              </a:solidFill>
              <a:latin typeface="Arial" pitchFamily="34" charset="0"/>
              <a:cs typeface="Arial" pitchFamily="34" charset="0"/>
            </a:endParaRPr>
          </a:p>
          <a:p>
            <a:pPr lvl="1"/>
            <a:endParaRPr lang="en-US" dirty="0">
              <a:latin typeface="Arial" pitchFamily="34" charset="0"/>
              <a:cs typeface="Arial" pitchFamily="34" charset="0"/>
            </a:endParaRPr>
          </a:p>
        </p:txBody>
      </p:sp>
      <p:sp>
        <p:nvSpPr>
          <p:cNvPr id="5" name="Oval 4">
            <a:extLst>
              <a:ext uri="{FF2B5EF4-FFF2-40B4-BE49-F238E27FC236}">
                <a16:creationId xmlns:a16="http://schemas.microsoft.com/office/drawing/2014/main" id="{BE18BDA5-1085-40A0-8E73-41900D306E2E}"/>
              </a:ext>
            </a:extLst>
          </p:cNvPr>
          <p:cNvSpPr/>
          <p:nvPr/>
        </p:nvSpPr>
        <p:spPr>
          <a:xfrm>
            <a:off x="1325880" y="184795"/>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1B52-02BC-4253-9138-37A1E18A0F6E}"/>
              </a:ext>
            </a:extLst>
          </p:cNvPr>
          <p:cNvSpPr>
            <a:spLocks noGrp="1"/>
          </p:cNvSpPr>
          <p:nvPr>
            <p:ph type="title"/>
          </p:nvPr>
        </p:nvSpPr>
        <p:spPr>
          <a:xfrm>
            <a:off x="927098" y="67733"/>
            <a:ext cx="7188201" cy="698500"/>
          </a:xfrm>
        </p:spPr>
        <p:txBody>
          <a:bodyPr>
            <a:normAutofit/>
          </a:bodyPr>
          <a:lstStyle/>
          <a:p>
            <a:r>
              <a:rPr lang="en-US" sz="3000" b="1" dirty="0">
                <a:latin typeface="Arial" pitchFamily="34" charset="0"/>
                <a:cs typeface="Arial" pitchFamily="34" charset="0"/>
              </a:rPr>
              <a:t>Components of Extension</a:t>
            </a:r>
            <a:endParaRPr lang="en-US" sz="3000" dirty="0">
              <a:latin typeface="Arial" pitchFamily="34" charset="0"/>
              <a:cs typeface="Arial" pitchFamily="34" charset="0"/>
            </a:endParaRPr>
          </a:p>
        </p:txBody>
      </p:sp>
      <p:sp>
        <p:nvSpPr>
          <p:cNvPr id="4" name="Content Placeholder 3"/>
          <p:cNvSpPr>
            <a:spLocks noGrp="1"/>
          </p:cNvSpPr>
          <p:nvPr>
            <p:ph idx="1"/>
          </p:nvPr>
        </p:nvSpPr>
        <p:spPr>
          <a:xfrm>
            <a:off x="457200" y="1779940"/>
            <a:ext cx="8229600" cy="1857340"/>
          </a:xfrm>
        </p:spPr>
        <p:txBody>
          <a:bodyPr>
            <a:normAutofit/>
          </a:bodyPr>
          <a:lstStyle/>
          <a:p>
            <a:pPr marL="2803525" lvl="0" indent="-1035050">
              <a:buNone/>
            </a:pPr>
            <a:r>
              <a:rPr lang="en-US" dirty="0">
                <a:solidFill>
                  <a:schemeClr val="bg1">
                    <a:lumMod val="85000"/>
                  </a:schemeClr>
                </a:solidFill>
                <a:latin typeface="Arial" pitchFamily="34" charset="0"/>
                <a:cs typeface="Arial" pitchFamily="34" charset="0"/>
              </a:rPr>
              <a:t>Cancer diagnosis model</a:t>
            </a:r>
          </a:p>
          <a:p>
            <a:pPr marL="2803525" lvl="0" indent="-1035050">
              <a:buNone/>
            </a:pPr>
            <a:r>
              <a:rPr lang="en-US" dirty="0">
                <a:latin typeface="Arial" pitchFamily="34" charset="0"/>
                <a:cs typeface="Arial" pitchFamily="34" charset="0"/>
              </a:rPr>
              <a:t>Cancer treatment model </a:t>
            </a:r>
          </a:p>
          <a:p>
            <a:pPr marL="2803525" lvl="0" indent="-1035050">
              <a:buNone/>
            </a:pPr>
            <a:r>
              <a:rPr lang="en-US" dirty="0">
                <a:solidFill>
                  <a:schemeClr val="bg1">
                    <a:lumMod val="85000"/>
                  </a:schemeClr>
                </a:solidFill>
                <a:latin typeface="Arial" pitchFamily="34" charset="0"/>
                <a:cs typeface="Arial" pitchFamily="34" charset="0"/>
              </a:rPr>
              <a:t>Cancer episode model</a:t>
            </a:r>
          </a:p>
          <a:p>
            <a:pPr marL="2803525" indent="-1035050">
              <a:buNone/>
            </a:pPr>
            <a:endParaRPr lang="en-US" dirty="0">
              <a:latin typeface="Arial" pitchFamily="34" charset="0"/>
              <a:cs typeface="Arial" pitchFamily="34" charset="0"/>
            </a:endParaRPr>
          </a:p>
        </p:txBody>
      </p:sp>
      <p:sp>
        <p:nvSpPr>
          <p:cNvPr id="3" name="Oval 2">
            <a:extLst>
              <a:ext uri="{FF2B5EF4-FFF2-40B4-BE49-F238E27FC236}">
                <a16:creationId xmlns:a16="http://schemas.microsoft.com/office/drawing/2014/main" id="{990CCC42-7A4A-45A1-9AB3-B56ADAA3D3A4}"/>
              </a:ext>
            </a:extLst>
          </p:cNvPr>
          <p:cNvSpPr/>
          <p:nvPr/>
        </p:nvSpPr>
        <p:spPr>
          <a:xfrm>
            <a:off x="1569720" y="1894840"/>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1</a:t>
            </a:r>
          </a:p>
        </p:txBody>
      </p:sp>
      <p:sp>
        <p:nvSpPr>
          <p:cNvPr id="7" name="Oval 6">
            <a:extLst>
              <a:ext uri="{FF2B5EF4-FFF2-40B4-BE49-F238E27FC236}">
                <a16:creationId xmlns:a16="http://schemas.microsoft.com/office/drawing/2014/main" id="{AF7D6CB8-47EA-425B-B5CB-5B218B646DB3}"/>
              </a:ext>
            </a:extLst>
          </p:cNvPr>
          <p:cNvSpPr/>
          <p:nvPr/>
        </p:nvSpPr>
        <p:spPr>
          <a:xfrm>
            <a:off x="1564640" y="2503104"/>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2</a:t>
            </a:r>
          </a:p>
        </p:txBody>
      </p:sp>
      <p:sp>
        <p:nvSpPr>
          <p:cNvPr id="9" name="Oval 8">
            <a:extLst>
              <a:ext uri="{FF2B5EF4-FFF2-40B4-BE49-F238E27FC236}">
                <a16:creationId xmlns:a16="http://schemas.microsoft.com/office/drawing/2014/main" id="{4C8D2B46-1031-4814-99AE-46BA87A46E66}"/>
              </a:ext>
            </a:extLst>
          </p:cNvPr>
          <p:cNvSpPr/>
          <p:nvPr/>
        </p:nvSpPr>
        <p:spPr>
          <a:xfrm>
            <a:off x="1569720" y="3111368"/>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spTree>
    <p:extLst>
      <p:ext uri="{BB962C8B-B14F-4D97-AF65-F5344CB8AC3E}">
        <p14:creationId xmlns:p14="http://schemas.microsoft.com/office/powerpoint/2010/main" val="3510581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080" y="127000"/>
            <a:ext cx="3321560" cy="698500"/>
          </a:xfrm>
        </p:spPr>
        <p:txBody>
          <a:bodyPr>
            <a:normAutofit/>
          </a:bodyPr>
          <a:lstStyle/>
          <a:p>
            <a:r>
              <a:rPr lang="en-US" sz="3000" b="1" dirty="0">
                <a:solidFill>
                  <a:schemeClr val="accent1">
                    <a:lumMod val="50000"/>
                  </a:schemeClr>
                </a:solidFill>
                <a:latin typeface="Arial" pitchFamily="34" charset="0"/>
                <a:cs typeface="Arial" pitchFamily="34" charset="0"/>
              </a:rPr>
              <a:t>Treatment Model</a:t>
            </a:r>
            <a:endParaRPr lang="en-US" sz="3000" dirty="0">
              <a:latin typeface="Arial" pitchFamily="34" charset="0"/>
              <a:cs typeface="Arial" pitchFamily="34" charset="0"/>
            </a:endParaRPr>
          </a:p>
        </p:txBody>
      </p:sp>
      <p:sp>
        <p:nvSpPr>
          <p:cNvPr id="5" name="Rectangle: Rounded Corners 4">
            <a:extLst>
              <a:ext uri="{FF2B5EF4-FFF2-40B4-BE49-F238E27FC236}">
                <a16:creationId xmlns:a16="http://schemas.microsoft.com/office/drawing/2014/main" id="{775A30D0-7ED5-4D66-8925-6EBF046241A6}"/>
              </a:ext>
            </a:extLst>
          </p:cNvPr>
          <p:cNvSpPr/>
          <p:nvPr/>
        </p:nvSpPr>
        <p:spPr>
          <a:xfrm>
            <a:off x="2363595" y="3642927"/>
            <a:ext cx="2290552" cy="587154"/>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Radiation therapy</a:t>
            </a:r>
          </a:p>
          <a:p>
            <a:pPr algn="ctr"/>
            <a:r>
              <a:rPr lang="en-US" sz="1400" dirty="0">
                <a:solidFill>
                  <a:srgbClr val="20425A"/>
                </a:solidFill>
              </a:rPr>
              <a:t>External beam radiotherapy</a:t>
            </a:r>
          </a:p>
        </p:txBody>
      </p:sp>
      <p:cxnSp>
        <p:nvCxnSpPr>
          <p:cNvPr id="19" name="Straight Connector 18">
            <a:extLst>
              <a:ext uri="{FF2B5EF4-FFF2-40B4-BE49-F238E27FC236}">
                <a16:creationId xmlns:a16="http://schemas.microsoft.com/office/drawing/2014/main" id="{E679B4CD-AD3E-4F9F-A060-FF45799326F1}"/>
              </a:ext>
            </a:extLst>
          </p:cNvPr>
          <p:cNvCxnSpPr>
            <a:cxnSpLocks/>
            <a:stCxn id="14" idx="3"/>
            <a:endCxn id="30" idx="1"/>
          </p:cNvCxnSpPr>
          <p:nvPr/>
        </p:nvCxnSpPr>
        <p:spPr>
          <a:xfrm flipV="1">
            <a:off x="4446742" y="2153777"/>
            <a:ext cx="886274" cy="366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195A29-4C65-4976-BA5B-F2D1D3382476}"/>
              </a:ext>
            </a:extLst>
          </p:cNvPr>
          <p:cNvCxnSpPr>
            <a:cxnSpLocks/>
            <a:stCxn id="32" idx="1"/>
            <a:endCxn id="14" idx="3"/>
          </p:cNvCxnSpPr>
          <p:nvPr/>
        </p:nvCxnSpPr>
        <p:spPr>
          <a:xfrm flipH="1" flipV="1">
            <a:off x="4446742" y="2520295"/>
            <a:ext cx="886274" cy="321896"/>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4E5715A-F5B8-4720-9A80-BDFA3B212709}"/>
              </a:ext>
            </a:extLst>
          </p:cNvPr>
          <p:cNvSpPr/>
          <p:nvPr/>
        </p:nvSpPr>
        <p:spPr>
          <a:xfrm>
            <a:off x="1854200" y="173990"/>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2</a:t>
            </a:r>
          </a:p>
        </p:txBody>
      </p:sp>
      <p:sp>
        <p:nvSpPr>
          <p:cNvPr id="14" name="Rectangle: Rounded Corners 13">
            <a:extLst>
              <a:ext uri="{FF2B5EF4-FFF2-40B4-BE49-F238E27FC236}">
                <a16:creationId xmlns:a16="http://schemas.microsoft.com/office/drawing/2014/main" id="{EC302241-9CB6-4ED2-8C4B-79AF974609BA}"/>
              </a:ext>
            </a:extLst>
          </p:cNvPr>
          <p:cNvSpPr/>
          <p:nvPr/>
        </p:nvSpPr>
        <p:spPr>
          <a:xfrm>
            <a:off x="2571000" y="2255396"/>
            <a:ext cx="1875742" cy="529797"/>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Chemotherapy Cycle</a:t>
            </a:r>
          </a:p>
          <a:p>
            <a:pPr algn="ctr"/>
            <a:r>
              <a:rPr lang="en-US" sz="1400" dirty="0">
                <a:solidFill>
                  <a:srgbClr val="20425A"/>
                </a:solidFill>
              </a:rPr>
              <a:t>Cycle 1</a:t>
            </a:r>
          </a:p>
        </p:txBody>
      </p:sp>
      <p:sp>
        <p:nvSpPr>
          <p:cNvPr id="25" name="Rectangle: Rounded Corners 24">
            <a:extLst>
              <a:ext uri="{FF2B5EF4-FFF2-40B4-BE49-F238E27FC236}">
                <a16:creationId xmlns:a16="http://schemas.microsoft.com/office/drawing/2014/main" id="{1118CDB4-389C-4230-995D-E53EC3286B9A}"/>
              </a:ext>
            </a:extLst>
          </p:cNvPr>
          <p:cNvSpPr/>
          <p:nvPr/>
        </p:nvSpPr>
        <p:spPr>
          <a:xfrm>
            <a:off x="1919965" y="1574457"/>
            <a:ext cx="2023598" cy="587154"/>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Chemotherapy Regimen</a:t>
            </a:r>
          </a:p>
          <a:p>
            <a:pPr algn="ctr"/>
            <a:r>
              <a:rPr lang="en-US" sz="1400" dirty="0" err="1">
                <a:solidFill>
                  <a:srgbClr val="20425A"/>
                </a:solidFill>
              </a:rPr>
              <a:t>Gemcitabin</a:t>
            </a:r>
            <a:r>
              <a:rPr lang="en-US" sz="1400" dirty="0">
                <a:solidFill>
                  <a:srgbClr val="20425A"/>
                </a:solidFill>
              </a:rPr>
              <a:t>-Cisplatin</a:t>
            </a:r>
          </a:p>
        </p:txBody>
      </p:sp>
      <p:sp>
        <p:nvSpPr>
          <p:cNvPr id="30" name="Rectangle: Rounded Corners 29">
            <a:extLst>
              <a:ext uri="{FF2B5EF4-FFF2-40B4-BE49-F238E27FC236}">
                <a16:creationId xmlns:a16="http://schemas.microsoft.com/office/drawing/2014/main" id="{2DAEF0B1-7492-46E9-BE77-0021FBEA6237}"/>
              </a:ext>
            </a:extLst>
          </p:cNvPr>
          <p:cNvSpPr/>
          <p:nvPr/>
        </p:nvSpPr>
        <p:spPr>
          <a:xfrm>
            <a:off x="5333016" y="1888878"/>
            <a:ext cx="1875742" cy="529797"/>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Drug Exposure</a:t>
            </a:r>
          </a:p>
          <a:p>
            <a:pPr algn="ctr"/>
            <a:r>
              <a:rPr lang="en-US" sz="1400" dirty="0">
                <a:solidFill>
                  <a:srgbClr val="20425A"/>
                </a:solidFill>
              </a:rPr>
              <a:t>Cisplatin</a:t>
            </a:r>
          </a:p>
        </p:txBody>
      </p:sp>
      <p:sp>
        <p:nvSpPr>
          <p:cNvPr id="32" name="Rectangle: Rounded Corners 31">
            <a:extLst>
              <a:ext uri="{FF2B5EF4-FFF2-40B4-BE49-F238E27FC236}">
                <a16:creationId xmlns:a16="http://schemas.microsoft.com/office/drawing/2014/main" id="{ACD6F485-52F6-4E4D-A26F-0FE2A9F09B9F}"/>
              </a:ext>
            </a:extLst>
          </p:cNvPr>
          <p:cNvSpPr/>
          <p:nvPr/>
        </p:nvSpPr>
        <p:spPr>
          <a:xfrm>
            <a:off x="5333016" y="2577292"/>
            <a:ext cx="1875742" cy="529797"/>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Drug Exposure</a:t>
            </a:r>
          </a:p>
          <a:p>
            <a:pPr algn="ctr"/>
            <a:r>
              <a:rPr lang="en-US" sz="1400" dirty="0" err="1">
                <a:solidFill>
                  <a:srgbClr val="20425A"/>
                </a:solidFill>
              </a:rPr>
              <a:t>Gemcitabin</a:t>
            </a:r>
            <a:endParaRPr lang="en-US" sz="1400" dirty="0">
              <a:solidFill>
                <a:srgbClr val="20425A"/>
              </a:solidFill>
            </a:endParaRPr>
          </a:p>
        </p:txBody>
      </p:sp>
      <p:sp>
        <p:nvSpPr>
          <p:cNvPr id="38" name="Rectangle: Rounded Corners 37">
            <a:extLst>
              <a:ext uri="{FF2B5EF4-FFF2-40B4-BE49-F238E27FC236}">
                <a16:creationId xmlns:a16="http://schemas.microsoft.com/office/drawing/2014/main" id="{3ACFE7FC-AA35-4986-8E02-82E46BAC7C17}"/>
              </a:ext>
            </a:extLst>
          </p:cNvPr>
          <p:cNvSpPr/>
          <p:nvPr/>
        </p:nvSpPr>
        <p:spPr>
          <a:xfrm>
            <a:off x="5333015" y="3667417"/>
            <a:ext cx="3171207" cy="529797"/>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Individual radiotherapy</a:t>
            </a:r>
          </a:p>
          <a:p>
            <a:pPr algn="ctr"/>
            <a:r>
              <a:rPr lang="en-US" sz="1400" dirty="0">
                <a:solidFill>
                  <a:srgbClr val="20425A"/>
                </a:solidFill>
              </a:rPr>
              <a:t>Proton treatment delivery; intermediate</a:t>
            </a:r>
          </a:p>
        </p:txBody>
      </p:sp>
      <p:sp>
        <p:nvSpPr>
          <p:cNvPr id="41" name="Rectangle: Rounded Corners 40">
            <a:extLst>
              <a:ext uri="{FF2B5EF4-FFF2-40B4-BE49-F238E27FC236}">
                <a16:creationId xmlns:a16="http://schemas.microsoft.com/office/drawing/2014/main" id="{DFF75B83-96C4-4256-A192-632B0D4F472F}"/>
              </a:ext>
            </a:extLst>
          </p:cNvPr>
          <p:cNvSpPr/>
          <p:nvPr/>
        </p:nvSpPr>
        <p:spPr>
          <a:xfrm>
            <a:off x="5316879" y="4512302"/>
            <a:ext cx="3531287" cy="529797"/>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Surgical therapy</a:t>
            </a:r>
          </a:p>
          <a:p>
            <a:pPr algn="ctr"/>
            <a:r>
              <a:rPr lang="en-US" sz="1400" dirty="0">
                <a:solidFill>
                  <a:srgbClr val="20425A"/>
                </a:solidFill>
              </a:rPr>
              <a:t>Transurethral resection of bladder neoplasm</a:t>
            </a:r>
          </a:p>
        </p:txBody>
      </p:sp>
      <p:sp>
        <p:nvSpPr>
          <p:cNvPr id="42" name="TextBox 41">
            <a:extLst>
              <a:ext uri="{FF2B5EF4-FFF2-40B4-BE49-F238E27FC236}">
                <a16:creationId xmlns:a16="http://schemas.microsoft.com/office/drawing/2014/main" id="{924B5747-9542-4F7B-B5C6-6FEA66D67C75}"/>
              </a:ext>
            </a:extLst>
          </p:cNvPr>
          <p:cNvSpPr txBox="1"/>
          <p:nvPr/>
        </p:nvSpPr>
        <p:spPr>
          <a:xfrm>
            <a:off x="1232088" y="941304"/>
            <a:ext cx="3128421" cy="461665"/>
          </a:xfrm>
          <a:prstGeom prst="rect">
            <a:avLst/>
          </a:prstGeom>
          <a:noFill/>
        </p:spPr>
        <p:txBody>
          <a:bodyPr wrap="none" rtlCol="0">
            <a:spAutoFit/>
          </a:bodyPr>
          <a:lstStyle/>
          <a:p>
            <a:r>
              <a:rPr lang="en-US" dirty="0"/>
              <a:t>Composite Treatment</a:t>
            </a:r>
          </a:p>
        </p:txBody>
      </p:sp>
      <p:sp>
        <p:nvSpPr>
          <p:cNvPr id="44" name="TextBox 43">
            <a:extLst>
              <a:ext uri="{FF2B5EF4-FFF2-40B4-BE49-F238E27FC236}">
                <a16:creationId xmlns:a16="http://schemas.microsoft.com/office/drawing/2014/main" id="{AEE6B6E1-4238-45B6-AFFE-AD82B3229E4B}"/>
              </a:ext>
            </a:extLst>
          </p:cNvPr>
          <p:cNvSpPr txBox="1"/>
          <p:nvPr/>
        </p:nvSpPr>
        <p:spPr>
          <a:xfrm>
            <a:off x="5047937" y="941402"/>
            <a:ext cx="2958502" cy="461665"/>
          </a:xfrm>
          <a:prstGeom prst="rect">
            <a:avLst/>
          </a:prstGeom>
          <a:noFill/>
        </p:spPr>
        <p:txBody>
          <a:bodyPr wrap="none" rtlCol="0">
            <a:spAutoFit/>
          </a:bodyPr>
          <a:lstStyle/>
          <a:p>
            <a:r>
              <a:rPr lang="en-US" dirty="0"/>
              <a:t>Individual Treatment</a:t>
            </a:r>
          </a:p>
        </p:txBody>
      </p:sp>
      <p:sp>
        <p:nvSpPr>
          <p:cNvPr id="46" name="TextBox 45">
            <a:extLst>
              <a:ext uri="{FF2B5EF4-FFF2-40B4-BE49-F238E27FC236}">
                <a16:creationId xmlns:a16="http://schemas.microsoft.com/office/drawing/2014/main" id="{78C71B45-B0E0-44D2-B6D9-1BB90FCA9716}"/>
              </a:ext>
            </a:extLst>
          </p:cNvPr>
          <p:cNvSpPr txBox="1"/>
          <p:nvPr/>
        </p:nvSpPr>
        <p:spPr>
          <a:xfrm>
            <a:off x="316302" y="4215457"/>
            <a:ext cx="1985755" cy="461665"/>
          </a:xfrm>
          <a:prstGeom prst="rect">
            <a:avLst/>
          </a:prstGeom>
          <a:noFill/>
        </p:spPr>
        <p:txBody>
          <a:bodyPr wrap="square" rtlCol="0">
            <a:spAutoFit/>
          </a:bodyPr>
          <a:lstStyle/>
          <a:p>
            <a:r>
              <a:rPr lang="en-US" dirty="0"/>
              <a:t>Procedures</a:t>
            </a:r>
          </a:p>
        </p:txBody>
      </p:sp>
      <p:sp>
        <p:nvSpPr>
          <p:cNvPr id="48" name="TextBox 47">
            <a:extLst>
              <a:ext uri="{FF2B5EF4-FFF2-40B4-BE49-F238E27FC236}">
                <a16:creationId xmlns:a16="http://schemas.microsoft.com/office/drawing/2014/main" id="{2BF4FCE0-D589-4850-B8E6-5913BDA734AB}"/>
              </a:ext>
            </a:extLst>
          </p:cNvPr>
          <p:cNvSpPr txBox="1"/>
          <p:nvPr/>
        </p:nvSpPr>
        <p:spPr>
          <a:xfrm>
            <a:off x="316303" y="2198398"/>
            <a:ext cx="1537898" cy="461665"/>
          </a:xfrm>
          <a:prstGeom prst="rect">
            <a:avLst/>
          </a:prstGeom>
          <a:noFill/>
        </p:spPr>
        <p:txBody>
          <a:bodyPr wrap="square" rtlCol="0">
            <a:spAutoFit/>
          </a:bodyPr>
          <a:lstStyle/>
          <a:p>
            <a:r>
              <a:rPr lang="en-US" dirty="0"/>
              <a:t>Drugs</a:t>
            </a:r>
          </a:p>
        </p:txBody>
      </p:sp>
      <p:cxnSp>
        <p:nvCxnSpPr>
          <p:cNvPr id="49" name="Straight Connector 48">
            <a:extLst>
              <a:ext uri="{FF2B5EF4-FFF2-40B4-BE49-F238E27FC236}">
                <a16:creationId xmlns:a16="http://schemas.microsoft.com/office/drawing/2014/main" id="{372ABD54-E2AD-4DC6-98C0-590A9C0470BA}"/>
              </a:ext>
            </a:extLst>
          </p:cNvPr>
          <p:cNvCxnSpPr>
            <a:cxnSpLocks/>
            <a:stCxn id="38" idx="1"/>
            <a:endCxn id="5" idx="3"/>
          </p:cNvCxnSpPr>
          <p:nvPr/>
        </p:nvCxnSpPr>
        <p:spPr>
          <a:xfrm flipH="1">
            <a:off x="4654147" y="3932316"/>
            <a:ext cx="678868" cy="4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8697F27-F1EB-47B3-B2E8-EFC38F9F156E}"/>
              </a:ext>
            </a:extLst>
          </p:cNvPr>
          <p:cNvCxnSpPr>
            <a:cxnSpLocks/>
          </p:cNvCxnSpPr>
          <p:nvPr/>
        </p:nvCxnSpPr>
        <p:spPr>
          <a:xfrm flipV="1">
            <a:off x="242047" y="3372722"/>
            <a:ext cx="8606119" cy="17184"/>
          </a:xfrm>
          <a:prstGeom prst="line">
            <a:avLst/>
          </a:prstGeom>
          <a:ln>
            <a:solidFill>
              <a:srgbClr val="727274"/>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D833F58-20D4-40ED-ABFE-125694E254B3}"/>
              </a:ext>
            </a:extLst>
          </p:cNvPr>
          <p:cNvCxnSpPr/>
          <p:nvPr/>
        </p:nvCxnSpPr>
        <p:spPr>
          <a:xfrm>
            <a:off x="4889879" y="1326776"/>
            <a:ext cx="0" cy="3971365"/>
          </a:xfrm>
          <a:prstGeom prst="line">
            <a:avLst/>
          </a:prstGeom>
          <a:ln>
            <a:solidFill>
              <a:srgbClr val="72727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269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080" y="127000"/>
            <a:ext cx="3321560" cy="698500"/>
          </a:xfrm>
        </p:spPr>
        <p:txBody>
          <a:bodyPr>
            <a:normAutofit/>
          </a:bodyPr>
          <a:lstStyle/>
          <a:p>
            <a:r>
              <a:rPr lang="en-US" sz="3000" b="1" dirty="0">
                <a:solidFill>
                  <a:schemeClr val="accent1">
                    <a:lumMod val="50000"/>
                  </a:schemeClr>
                </a:solidFill>
                <a:latin typeface="Arial" pitchFamily="34" charset="0"/>
                <a:cs typeface="Arial" pitchFamily="34" charset="0"/>
              </a:rPr>
              <a:t>Treatment Model</a:t>
            </a:r>
            <a:endParaRPr lang="en-US" sz="3000" dirty="0">
              <a:latin typeface="Arial" pitchFamily="34" charset="0"/>
              <a:cs typeface="Arial" pitchFamily="34" charset="0"/>
            </a:endParaRPr>
          </a:p>
        </p:txBody>
      </p:sp>
      <p:sp>
        <p:nvSpPr>
          <p:cNvPr id="5" name="Rectangle: Rounded Corners 4">
            <a:extLst>
              <a:ext uri="{FF2B5EF4-FFF2-40B4-BE49-F238E27FC236}">
                <a16:creationId xmlns:a16="http://schemas.microsoft.com/office/drawing/2014/main" id="{775A30D0-7ED5-4D66-8925-6EBF046241A6}"/>
              </a:ext>
            </a:extLst>
          </p:cNvPr>
          <p:cNvSpPr/>
          <p:nvPr/>
        </p:nvSpPr>
        <p:spPr>
          <a:xfrm>
            <a:off x="2363595" y="3642927"/>
            <a:ext cx="2290552" cy="587154"/>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Radiation therapy</a:t>
            </a:r>
          </a:p>
          <a:p>
            <a:pPr algn="ctr"/>
            <a:r>
              <a:rPr lang="en-US" sz="1400" dirty="0">
                <a:solidFill>
                  <a:srgbClr val="20425A"/>
                </a:solidFill>
              </a:rPr>
              <a:t>External beam radiotherapy</a:t>
            </a:r>
          </a:p>
        </p:txBody>
      </p:sp>
      <p:cxnSp>
        <p:nvCxnSpPr>
          <p:cNvPr id="19" name="Straight Connector 18">
            <a:extLst>
              <a:ext uri="{FF2B5EF4-FFF2-40B4-BE49-F238E27FC236}">
                <a16:creationId xmlns:a16="http://schemas.microsoft.com/office/drawing/2014/main" id="{E679B4CD-AD3E-4F9F-A060-FF45799326F1}"/>
              </a:ext>
            </a:extLst>
          </p:cNvPr>
          <p:cNvCxnSpPr>
            <a:cxnSpLocks/>
            <a:stCxn id="14" idx="3"/>
            <a:endCxn id="30" idx="1"/>
          </p:cNvCxnSpPr>
          <p:nvPr/>
        </p:nvCxnSpPr>
        <p:spPr>
          <a:xfrm flipV="1">
            <a:off x="4446742" y="2153777"/>
            <a:ext cx="886274" cy="366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195A29-4C65-4976-BA5B-F2D1D3382476}"/>
              </a:ext>
            </a:extLst>
          </p:cNvPr>
          <p:cNvCxnSpPr>
            <a:cxnSpLocks/>
            <a:stCxn id="32" idx="1"/>
            <a:endCxn id="14" idx="3"/>
          </p:cNvCxnSpPr>
          <p:nvPr/>
        </p:nvCxnSpPr>
        <p:spPr>
          <a:xfrm flipH="1" flipV="1">
            <a:off x="4446742" y="2520295"/>
            <a:ext cx="886274" cy="321896"/>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4E5715A-F5B8-4720-9A80-BDFA3B212709}"/>
              </a:ext>
            </a:extLst>
          </p:cNvPr>
          <p:cNvSpPr/>
          <p:nvPr/>
        </p:nvSpPr>
        <p:spPr>
          <a:xfrm>
            <a:off x="1854200" y="173990"/>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2</a:t>
            </a:r>
          </a:p>
        </p:txBody>
      </p:sp>
      <p:sp>
        <p:nvSpPr>
          <p:cNvPr id="14" name="Rectangle: Rounded Corners 13">
            <a:extLst>
              <a:ext uri="{FF2B5EF4-FFF2-40B4-BE49-F238E27FC236}">
                <a16:creationId xmlns:a16="http://schemas.microsoft.com/office/drawing/2014/main" id="{EC302241-9CB6-4ED2-8C4B-79AF974609BA}"/>
              </a:ext>
            </a:extLst>
          </p:cNvPr>
          <p:cNvSpPr/>
          <p:nvPr/>
        </p:nvSpPr>
        <p:spPr>
          <a:xfrm>
            <a:off x="2571000" y="2255396"/>
            <a:ext cx="1875742" cy="529797"/>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Chemotherapy Cycle</a:t>
            </a:r>
          </a:p>
          <a:p>
            <a:pPr algn="ctr"/>
            <a:r>
              <a:rPr lang="en-US" sz="1400" dirty="0">
                <a:solidFill>
                  <a:srgbClr val="20425A"/>
                </a:solidFill>
              </a:rPr>
              <a:t>Cycle 1</a:t>
            </a:r>
          </a:p>
        </p:txBody>
      </p:sp>
      <p:sp>
        <p:nvSpPr>
          <p:cNvPr id="25" name="Rectangle: Rounded Corners 24">
            <a:extLst>
              <a:ext uri="{FF2B5EF4-FFF2-40B4-BE49-F238E27FC236}">
                <a16:creationId xmlns:a16="http://schemas.microsoft.com/office/drawing/2014/main" id="{1118CDB4-389C-4230-995D-E53EC3286B9A}"/>
              </a:ext>
            </a:extLst>
          </p:cNvPr>
          <p:cNvSpPr/>
          <p:nvPr/>
        </p:nvSpPr>
        <p:spPr>
          <a:xfrm>
            <a:off x="1919965" y="1574457"/>
            <a:ext cx="2023598" cy="587154"/>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Chemotherapy Regimen</a:t>
            </a:r>
          </a:p>
          <a:p>
            <a:pPr algn="ctr"/>
            <a:r>
              <a:rPr lang="en-US" sz="1400" dirty="0" err="1">
                <a:solidFill>
                  <a:srgbClr val="20425A"/>
                </a:solidFill>
              </a:rPr>
              <a:t>Gemcitabin</a:t>
            </a:r>
            <a:r>
              <a:rPr lang="en-US" sz="1400" dirty="0">
                <a:solidFill>
                  <a:srgbClr val="20425A"/>
                </a:solidFill>
              </a:rPr>
              <a:t>-Cisplatin</a:t>
            </a:r>
          </a:p>
        </p:txBody>
      </p:sp>
      <p:sp>
        <p:nvSpPr>
          <p:cNvPr id="30" name="Rectangle: Rounded Corners 29">
            <a:extLst>
              <a:ext uri="{FF2B5EF4-FFF2-40B4-BE49-F238E27FC236}">
                <a16:creationId xmlns:a16="http://schemas.microsoft.com/office/drawing/2014/main" id="{2DAEF0B1-7492-46E9-BE77-0021FBEA6237}"/>
              </a:ext>
            </a:extLst>
          </p:cNvPr>
          <p:cNvSpPr/>
          <p:nvPr/>
        </p:nvSpPr>
        <p:spPr>
          <a:xfrm>
            <a:off x="5333016" y="1888878"/>
            <a:ext cx="1875742" cy="529797"/>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Drug Exposure</a:t>
            </a:r>
          </a:p>
          <a:p>
            <a:pPr algn="ctr"/>
            <a:r>
              <a:rPr lang="en-US" sz="1400" dirty="0">
                <a:solidFill>
                  <a:srgbClr val="20425A"/>
                </a:solidFill>
              </a:rPr>
              <a:t>Cisplatin</a:t>
            </a:r>
          </a:p>
        </p:txBody>
      </p:sp>
      <p:sp>
        <p:nvSpPr>
          <p:cNvPr id="32" name="Rectangle: Rounded Corners 31">
            <a:extLst>
              <a:ext uri="{FF2B5EF4-FFF2-40B4-BE49-F238E27FC236}">
                <a16:creationId xmlns:a16="http://schemas.microsoft.com/office/drawing/2014/main" id="{ACD6F485-52F6-4E4D-A26F-0FE2A9F09B9F}"/>
              </a:ext>
            </a:extLst>
          </p:cNvPr>
          <p:cNvSpPr/>
          <p:nvPr/>
        </p:nvSpPr>
        <p:spPr>
          <a:xfrm>
            <a:off x="5333016" y="2577292"/>
            <a:ext cx="1875742" cy="529797"/>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Drug Exposure</a:t>
            </a:r>
          </a:p>
          <a:p>
            <a:pPr algn="ctr"/>
            <a:r>
              <a:rPr lang="en-US" sz="1400" dirty="0" err="1">
                <a:solidFill>
                  <a:srgbClr val="20425A"/>
                </a:solidFill>
              </a:rPr>
              <a:t>Gemcitabin</a:t>
            </a:r>
            <a:endParaRPr lang="en-US" sz="1400" dirty="0">
              <a:solidFill>
                <a:srgbClr val="20425A"/>
              </a:solidFill>
            </a:endParaRPr>
          </a:p>
        </p:txBody>
      </p:sp>
      <p:sp>
        <p:nvSpPr>
          <p:cNvPr id="38" name="Rectangle: Rounded Corners 37">
            <a:extLst>
              <a:ext uri="{FF2B5EF4-FFF2-40B4-BE49-F238E27FC236}">
                <a16:creationId xmlns:a16="http://schemas.microsoft.com/office/drawing/2014/main" id="{3ACFE7FC-AA35-4986-8E02-82E46BAC7C17}"/>
              </a:ext>
            </a:extLst>
          </p:cNvPr>
          <p:cNvSpPr/>
          <p:nvPr/>
        </p:nvSpPr>
        <p:spPr>
          <a:xfrm>
            <a:off x="5333015" y="3667417"/>
            <a:ext cx="3171207" cy="529797"/>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Individual radiotherapy</a:t>
            </a:r>
          </a:p>
          <a:p>
            <a:pPr algn="ctr"/>
            <a:r>
              <a:rPr lang="en-US" sz="1400" dirty="0">
                <a:solidFill>
                  <a:srgbClr val="20425A"/>
                </a:solidFill>
              </a:rPr>
              <a:t>Proton treatment delivery; intermediate</a:t>
            </a:r>
          </a:p>
        </p:txBody>
      </p:sp>
      <p:sp>
        <p:nvSpPr>
          <p:cNvPr id="41" name="Rectangle: Rounded Corners 40">
            <a:extLst>
              <a:ext uri="{FF2B5EF4-FFF2-40B4-BE49-F238E27FC236}">
                <a16:creationId xmlns:a16="http://schemas.microsoft.com/office/drawing/2014/main" id="{DFF75B83-96C4-4256-A192-632B0D4F472F}"/>
              </a:ext>
            </a:extLst>
          </p:cNvPr>
          <p:cNvSpPr/>
          <p:nvPr/>
        </p:nvSpPr>
        <p:spPr>
          <a:xfrm>
            <a:off x="5316879" y="4512302"/>
            <a:ext cx="3531287" cy="529797"/>
          </a:xfrm>
          <a:prstGeom prst="roundRect">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0425A"/>
                </a:solidFill>
              </a:rPr>
              <a:t>Surgical therapy</a:t>
            </a:r>
          </a:p>
          <a:p>
            <a:pPr algn="ctr"/>
            <a:r>
              <a:rPr lang="en-US" sz="1400" dirty="0">
                <a:solidFill>
                  <a:srgbClr val="20425A"/>
                </a:solidFill>
              </a:rPr>
              <a:t>Transurethral resection of bladder neoplasm</a:t>
            </a:r>
          </a:p>
        </p:txBody>
      </p:sp>
      <p:sp>
        <p:nvSpPr>
          <p:cNvPr id="42" name="TextBox 41">
            <a:extLst>
              <a:ext uri="{FF2B5EF4-FFF2-40B4-BE49-F238E27FC236}">
                <a16:creationId xmlns:a16="http://schemas.microsoft.com/office/drawing/2014/main" id="{924B5747-9542-4F7B-B5C6-6FEA66D67C75}"/>
              </a:ext>
            </a:extLst>
          </p:cNvPr>
          <p:cNvSpPr txBox="1"/>
          <p:nvPr/>
        </p:nvSpPr>
        <p:spPr>
          <a:xfrm>
            <a:off x="1232088" y="941304"/>
            <a:ext cx="3128421" cy="461665"/>
          </a:xfrm>
          <a:prstGeom prst="rect">
            <a:avLst/>
          </a:prstGeom>
          <a:noFill/>
        </p:spPr>
        <p:txBody>
          <a:bodyPr wrap="none" rtlCol="0">
            <a:spAutoFit/>
          </a:bodyPr>
          <a:lstStyle/>
          <a:p>
            <a:r>
              <a:rPr lang="en-US" dirty="0"/>
              <a:t>Composite Treatment</a:t>
            </a:r>
          </a:p>
        </p:txBody>
      </p:sp>
      <p:sp>
        <p:nvSpPr>
          <p:cNvPr id="44" name="TextBox 43">
            <a:extLst>
              <a:ext uri="{FF2B5EF4-FFF2-40B4-BE49-F238E27FC236}">
                <a16:creationId xmlns:a16="http://schemas.microsoft.com/office/drawing/2014/main" id="{AEE6B6E1-4238-45B6-AFFE-AD82B3229E4B}"/>
              </a:ext>
            </a:extLst>
          </p:cNvPr>
          <p:cNvSpPr txBox="1"/>
          <p:nvPr/>
        </p:nvSpPr>
        <p:spPr>
          <a:xfrm>
            <a:off x="5047937" y="941402"/>
            <a:ext cx="2958502" cy="461665"/>
          </a:xfrm>
          <a:prstGeom prst="rect">
            <a:avLst/>
          </a:prstGeom>
          <a:noFill/>
        </p:spPr>
        <p:txBody>
          <a:bodyPr wrap="none" rtlCol="0">
            <a:spAutoFit/>
          </a:bodyPr>
          <a:lstStyle/>
          <a:p>
            <a:r>
              <a:rPr lang="en-US" dirty="0"/>
              <a:t>Individual Treatment</a:t>
            </a:r>
          </a:p>
        </p:txBody>
      </p:sp>
      <p:sp>
        <p:nvSpPr>
          <p:cNvPr id="46" name="TextBox 45">
            <a:extLst>
              <a:ext uri="{FF2B5EF4-FFF2-40B4-BE49-F238E27FC236}">
                <a16:creationId xmlns:a16="http://schemas.microsoft.com/office/drawing/2014/main" id="{78C71B45-B0E0-44D2-B6D9-1BB90FCA9716}"/>
              </a:ext>
            </a:extLst>
          </p:cNvPr>
          <p:cNvSpPr txBox="1"/>
          <p:nvPr/>
        </p:nvSpPr>
        <p:spPr>
          <a:xfrm>
            <a:off x="316302" y="4215457"/>
            <a:ext cx="1985755" cy="461665"/>
          </a:xfrm>
          <a:prstGeom prst="rect">
            <a:avLst/>
          </a:prstGeom>
          <a:noFill/>
        </p:spPr>
        <p:txBody>
          <a:bodyPr wrap="square" rtlCol="0">
            <a:spAutoFit/>
          </a:bodyPr>
          <a:lstStyle/>
          <a:p>
            <a:r>
              <a:rPr lang="en-US" dirty="0"/>
              <a:t>Procedures</a:t>
            </a:r>
          </a:p>
        </p:txBody>
      </p:sp>
      <p:sp>
        <p:nvSpPr>
          <p:cNvPr id="48" name="TextBox 47">
            <a:extLst>
              <a:ext uri="{FF2B5EF4-FFF2-40B4-BE49-F238E27FC236}">
                <a16:creationId xmlns:a16="http://schemas.microsoft.com/office/drawing/2014/main" id="{2BF4FCE0-D589-4850-B8E6-5913BDA734AB}"/>
              </a:ext>
            </a:extLst>
          </p:cNvPr>
          <p:cNvSpPr txBox="1"/>
          <p:nvPr/>
        </p:nvSpPr>
        <p:spPr>
          <a:xfrm>
            <a:off x="316303" y="2198398"/>
            <a:ext cx="1537898" cy="461665"/>
          </a:xfrm>
          <a:prstGeom prst="rect">
            <a:avLst/>
          </a:prstGeom>
          <a:noFill/>
        </p:spPr>
        <p:txBody>
          <a:bodyPr wrap="square" rtlCol="0">
            <a:spAutoFit/>
          </a:bodyPr>
          <a:lstStyle/>
          <a:p>
            <a:r>
              <a:rPr lang="en-US" dirty="0"/>
              <a:t>Drugs</a:t>
            </a:r>
          </a:p>
        </p:txBody>
      </p:sp>
      <p:cxnSp>
        <p:nvCxnSpPr>
          <p:cNvPr id="49" name="Straight Connector 48">
            <a:extLst>
              <a:ext uri="{FF2B5EF4-FFF2-40B4-BE49-F238E27FC236}">
                <a16:creationId xmlns:a16="http://schemas.microsoft.com/office/drawing/2014/main" id="{372ABD54-E2AD-4DC6-98C0-590A9C0470BA}"/>
              </a:ext>
            </a:extLst>
          </p:cNvPr>
          <p:cNvCxnSpPr>
            <a:cxnSpLocks/>
            <a:stCxn id="38" idx="1"/>
            <a:endCxn id="5" idx="3"/>
          </p:cNvCxnSpPr>
          <p:nvPr/>
        </p:nvCxnSpPr>
        <p:spPr>
          <a:xfrm flipH="1">
            <a:off x="4654147" y="3932316"/>
            <a:ext cx="678868" cy="4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8697F27-F1EB-47B3-B2E8-EFC38F9F156E}"/>
              </a:ext>
            </a:extLst>
          </p:cNvPr>
          <p:cNvCxnSpPr>
            <a:cxnSpLocks/>
          </p:cNvCxnSpPr>
          <p:nvPr/>
        </p:nvCxnSpPr>
        <p:spPr>
          <a:xfrm flipV="1">
            <a:off x="242047" y="3372722"/>
            <a:ext cx="8606119" cy="17184"/>
          </a:xfrm>
          <a:prstGeom prst="line">
            <a:avLst/>
          </a:prstGeom>
          <a:ln>
            <a:solidFill>
              <a:srgbClr val="727274"/>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D833F58-20D4-40ED-ABFE-125694E254B3}"/>
              </a:ext>
            </a:extLst>
          </p:cNvPr>
          <p:cNvCxnSpPr/>
          <p:nvPr/>
        </p:nvCxnSpPr>
        <p:spPr>
          <a:xfrm>
            <a:off x="4889879" y="1326776"/>
            <a:ext cx="0" cy="3971365"/>
          </a:xfrm>
          <a:prstGeom prst="line">
            <a:avLst/>
          </a:prstGeom>
          <a:ln>
            <a:solidFill>
              <a:srgbClr val="727274"/>
            </a:solidFill>
            <a:prstDash val="sysDot"/>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0741149-F371-4120-AB50-7E5D5B291D8C}"/>
              </a:ext>
            </a:extLst>
          </p:cNvPr>
          <p:cNvSpPr/>
          <p:nvPr/>
        </p:nvSpPr>
        <p:spPr>
          <a:xfrm>
            <a:off x="179294" y="1021977"/>
            <a:ext cx="4710585" cy="4276164"/>
          </a:xfrm>
          <a:prstGeom prst="rect">
            <a:avLst/>
          </a:prstGeom>
          <a:solidFill>
            <a:schemeClr val="bg1">
              <a:lumMod val="7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0425A"/>
              </a:solidFill>
              <a:effectLst>
                <a:outerShdw blurRad="50800" dist="50800" algn="ctr" rotWithShape="0">
                  <a:srgbClr val="000000">
                    <a:alpha val="43137"/>
                  </a:srgbClr>
                </a:outerShdw>
              </a:effectLst>
            </a:endParaRPr>
          </a:p>
        </p:txBody>
      </p:sp>
      <p:sp>
        <p:nvSpPr>
          <p:cNvPr id="4" name="TextBox 3">
            <a:extLst>
              <a:ext uri="{FF2B5EF4-FFF2-40B4-BE49-F238E27FC236}">
                <a16:creationId xmlns:a16="http://schemas.microsoft.com/office/drawing/2014/main" id="{92408F44-DE62-4CC7-A0AE-390877C877E7}"/>
              </a:ext>
            </a:extLst>
          </p:cNvPr>
          <p:cNvSpPr txBox="1"/>
          <p:nvPr/>
        </p:nvSpPr>
        <p:spPr>
          <a:xfrm rot="19288687">
            <a:off x="1623562" y="2807381"/>
            <a:ext cx="1552028" cy="461665"/>
          </a:xfrm>
          <a:prstGeom prst="rect">
            <a:avLst/>
          </a:prstGeom>
          <a:noFill/>
        </p:spPr>
        <p:txBody>
          <a:bodyPr wrap="none" rtlCol="0">
            <a:spAutoFit/>
          </a:bodyPr>
          <a:lstStyle/>
          <a:p>
            <a:r>
              <a:rPr lang="en-US" b="1" dirty="0"/>
              <a:t>Episodes</a:t>
            </a:r>
          </a:p>
        </p:txBody>
      </p:sp>
    </p:spTree>
    <p:extLst>
      <p:ext uri="{BB962C8B-B14F-4D97-AF65-F5344CB8AC3E}">
        <p14:creationId xmlns:p14="http://schemas.microsoft.com/office/powerpoint/2010/main" val="730932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AE2F-F1DD-48E5-93B3-83C207990A18}"/>
              </a:ext>
            </a:extLst>
          </p:cNvPr>
          <p:cNvSpPr>
            <a:spLocks noGrp="1"/>
          </p:cNvSpPr>
          <p:nvPr>
            <p:ph type="title"/>
          </p:nvPr>
        </p:nvSpPr>
        <p:spPr>
          <a:xfrm>
            <a:off x="1876286" y="353248"/>
            <a:ext cx="5787706" cy="698500"/>
          </a:xfrm>
        </p:spPr>
        <p:txBody>
          <a:bodyPr>
            <a:normAutofit fontScale="90000"/>
          </a:bodyPr>
          <a:lstStyle/>
          <a:p>
            <a:r>
              <a:rPr lang="en-US" sz="3000" b="1" dirty="0">
                <a:solidFill>
                  <a:schemeClr val="tx2">
                    <a:lumMod val="50000"/>
                  </a:schemeClr>
                </a:solidFill>
                <a:latin typeface="Arial"/>
                <a:cs typeface="Arial"/>
              </a:rPr>
              <a:t>Individual Procedure Treatments</a:t>
            </a:r>
            <a:br>
              <a:rPr lang="en-US" sz="3000" b="1" dirty="0">
                <a:solidFill>
                  <a:schemeClr val="tx2">
                    <a:lumMod val="50000"/>
                  </a:schemeClr>
                </a:solidFill>
                <a:latin typeface="Arial"/>
                <a:cs typeface="Arial"/>
              </a:rPr>
            </a:br>
            <a:r>
              <a:rPr lang="en-US" sz="3000" b="1" dirty="0">
                <a:solidFill>
                  <a:schemeClr val="tx2">
                    <a:lumMod val="50000"/>
                  </a:schemeClr>
                </a:solidFill>
                <a:latin typeface="Arial"/>
                <a:cs typeface="Arial"/>
              </a:rPr>
              <a:t>Individual Drug Treatments</a:t>
            </a:r>
            <a:endParaRPr lang="en-US" sz="3000" dirty="0"/>
          </a:p>
        </p:txBody>
      </p:sp>
      <p:sp>
        <p:nvSpPr>
          <p:cNvPr id="3" name="Content Placeholder 2">
            <a:extLst>
              <a:ext uri="{FF2B5EF4-FFF2-40B4-BE49-F238E27FC236}">
                <a16:creationId xmlns:a16="http://schemas.microsoft.com/office/drawing/2014/main" id="{668C9A1D-E0CA-4AB4-AE10-F415B47BF6EE}"/>
              </a:ext>
            </a:extLst>
          </p:cNvPr>
          <p:cNvSpPr>
            <a:spLocks noGrp="1"/>
          </p:cNvSpPr>
          <p:nvPr>
            <p:ph idx="1"/>
          </p:nvPr>
        </p:nvSpPr>
        <p:spPr>
          <a:xfrm>
            <a:off x="457200" y="1725104"/>
            <a:ext cx="8229600" cy="1743960"/>
          </a:xfrm>
        </p:spPr>
        <p:txBody>
          <a:bodyPr>
            <a:normAutofit lnSpcReduction="10000"/>
          </a:bodyPr>
          <a:lstStyle/>
          <a:p>
            <a:pPr marL="0" indent="0" algn="ctr">
              <a:buNone/>
            </a:pPr>
            <a:r>
              <a:rPr lang="en-US" sz="2400" dirty="0"/>
              <a:t>Standard OMOP</a:t>
            </a:r>
          </a:p>
          <a:p>
            <a:endParaRPr lang="en-US" sz="2400" dirty="0"/>
          </a:p>
          <a:p>
            <a:r>
              <a:rPr lang="en-US" sz="2400" dirty="0"/>
              <a:t>In DRUG_EXPOSURE, Domain “Drug”</a:t>
            </a:r>
          </a:p>
          <a:p>
            <a:r>
              <a:rPr lang="en-US" sz="2400" dirty="0"/>
              <a:t>In PROCEDURE_OCCURRENCE, Domain “Procedure”</a:t>
            </a:r>
          </a:p>
          <a:p>
            <a:pPr marL="0" indent="0">
              <a:buNone/>
            </a:pPr>
            <a:endParaRPr lang="en-US" sz="2400" dirty="0"/>
          </a:p>
          <a:p>
            <a:pPr lvl="1"/>
            <a:endParaRPr lang="en-US" sz="2000" dirty="0"/>
          </a:p>
        </p:txBody>
      </p:sp>
      <p:pic>
        <p:nvPicPr>
          <p:cNvPr id="6" name="Picture 5">
            <a:extLst>
              <a:ext uri="{FF2B5EF4-FFF2-40B4-BE49-F238E27FC236}">
                <a16:creationId xmlns:a16="http://schemas.microsoft.com/office/drawing/2014/main" id="{7D17B67B-35A3-4939-B982-478C89252F08}"/>
              </a:ext>
            </a:extLst>
          </p:cNvPr>
          <p:cNvPicPr>
            <a:picLocks noChangeAspect="1"/>
          </p:cNvPicPr>
          <p:nvPr/>
        </p:nvPicPr>
        <p:blipFill>
          <a:blip r:embed="rId3"/>
          <a:stretch>
            <a:fillRect/>
          </a:stretch>
        </p:blipFill>
        <p:spPr>
          <a:xfrm>
            <a:off x="16000079" y="13450210"/>
            <a:ext cx="5638800" cy="1133475"/>
          </a:xfrm>
          <a:prstGeom prst="rect">
            <a:avLst/>
          </a:prstGeom>
        </p:spPr>
      </p:pic>
      <p:sp>
        <p:nvSpPr>
          <p:cNvPr id="5" name="Oval 4">
            <a:extLst>
              <a:ext uri="{FF2B5EF4-FFF2-40B4-BE49-F238E27FC236}">
                <a16:creationId xmlns:a16="http://schemas.microsoft.com/office/drawing/2014/main" id="{520361B2-3603-4A97-B0AD-18BE6BA2D8AA}"/>
              </a:ext>
            </a:extLst>
          </p:cNvPr>
          <p:cNvSpPr/>
          <p:nvPr/>
        </p:nvSpPr>
        <p:spPr>
          <a:xfrm>
            <a:off x="1272782" y="196142"/>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2</a:t>
            </a:r>
          </a:p>
        </p:txBody>
      </p:sp>
    </p:spTree>
    <p:extLst>
      <p:ext uri="{BB962C8B-B14F-4D97-AF65-F5344CB8AC3E}">
        <p14:creationId xmlns:p14="http://schemas.microsoft.com/office/powerpoint/2010/main" val="2239498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384" y="127000"/>
            <a:ext cx="6757416" cy="698500"/>
          </a:xfrm>
        </p:spPr>
        <p:txBody>
          <a:bodyPr>
            <a:normAutofit/>
          </a:bodyPr>
          <a:lstStyle/>
          <a:p>
            <a:r>
              <a:rPr lang="en-US" sz="3000" b="1" dirty="0">
                <a:solidFill>
                  <a:schemeClr val="accent1">
                    <a:lumMod val="50000"/>
                  </a:schemeClr>
                </a:solidFill>
                <a:latin typeface="Arial" pitchFamily="34" charset="0"/>
                <a:cs typeface="Arial" pitchFamily="34" charset="0"/>
              </a:rPr>
              <a:t>Learned: Cancer Treatment Model</a:t>
            </a:r>
            <a:endParaRPr lang="en-US" sz="3000" dirty="0">
              <a:latin typeface="Arial" pitchFamily="34" charset="0"/>
              <a:cs typeface="Arial" pitchFamily="34" charset="0"/>
            </a:endParaRPr>
          </a:p>
        </p:txBody>
      </p:sp>
      <p:sp>
        <p:nvSpPr>
          <p:cNvPr id="3" name="Content Placeholder 2"/>
          <p:cNvSpPr>
            <a:spLocks noGrp="1"/>
          </p:cNvSpPr>
          <p:nvPr>
            <p:ph idx="1"/>
          </p:nvPr>
        </p:nvSpPr>
        <p:spPr>
          <a:xfrm>
            <a:off x="1929384" y="1300020"/>
            <a:ext cx="5702808" cy="3114959"/>
          </a:xfrm>
          <a:ln w="12700">
            <a:solidFill>
              <a:schemeClr val="tx2"/>
            </a:solidFill>
          </a:ln>
        </p:spPr>
        <p:txBody>
          <a:bodyPr>
            <a:normAutofit/>
          </a:bodyPr>
          <a:lstStyle/>
          <a:p>
            <a:pPr algn="ctr">
              <a:buNone/>
            </a:pPr>
            <a:endParaRPr lang="en-US" sz="2000" dirty="0">
              <a:solidFill>
                <a:schemeClr val="accent1">
                  <a:lumMod val="50000"/>
                </a:schemeClr>
              </a:solidFill>
              <a:latin typeface="Arial" pitchFamily="34" charset="0"/>
              <a:cs typeface="Arial" pitchFamily="34" charset="0"/>
            </a:endParaRPr>
          </a:p>
          <a:p>
            <a:pPr>
              <a:buNone/>
            </a:pPr>
            <a:r>
              <a:rPr lang="en-US" sz="2000" dirty="0">
                <a:solidFill>
                  <a:schemeClr val="accent1">
                    <a:lumMod val="50000"/>
                  </a:schemeClr>
                </a:solidFill>
                <a:latin typeface="Arial" pitchFamily="34" charset="0"/>
                <a:cs typeface="Arial" pitchFamily="34" charset="0"/>
              </a:rPr>
              <a:t>Treatment = </a:t>
            </a:r>
          </a:p>
          <a:p>
            <a:pPr>
              <a:buNone/>
              <a:tabLst>
                <a:tab pos="2341563" algn="l"/>
              </a:tabLst>
            </a:pPr>
            <a:r>
              <a:rPr lang="en-US" sz="2000" dirty="0">
                <a:solidFill>
                  <a:schemeClr val="accent1">
                    <a:lumMod val="50000"/>
                  </a:schemeClr>
                </a:solidFill>
                <a:latin typeface="Arial" pitchFamily="34" charset="0"/>
                <a:cs typeface="Arial" pitchFamily="34" charset="0"/>
              </a:rPr>
              <a:t>Composite (High) Level or Individual (Low) Level</a:t>
            </a:r>
          </a:p>
          <a:p>
            <a:endParaRPr lang="en-US" sz="2000" dirty="0">
              <a:solidFill>
                <a:schemeClr val="accent1">
                  <a:lumMod val="50000"/>
                </a:schemeClr>
              </a:solidFill>
              <a:latin typeface="Arial" pitchFamily="34" charset="0"/>
              <a:cs typeface="Arial" pitchFamily="34" charset="0"/>
            </a:endParaRPr>
          </a:p>
          <a:p>
            <a:pPr marL="0" indent="0">
              <a:buNone/>
            </a:pPr>
            <a:r>
              <a:rPr lang="en-US" sz="2000" dirty="0">
                <a:solidFill>
                  <a:schemeClr val="accent1">
                    <a:lumMod val="50000"/>
                  </a:schemeClr>
                </a:solidFill>
                <a:latin typeface="Arial" pitchFamily="34" charset="0"/>
                <a:cs typeface="Arial" pitchFamily="34" charset="0"/>
              </a:rPr>
              <a:t>High Level = Treatment Episode</a:t>
            </a:r>
          </a:p>
          <a:p>
            <a:endParaRPr lang="en-US" sz="2000" dirty="0">
              <a:solidFill>
                <a:schemeClr val="accent1">
                  <a:lumMod val="50000"/>
                </a:schemeClr>
              </a:solidFill>
              <a:latin typeface="Arial" pitchFamily="34" charset="0"/>
              <a:cs typeface="Arial" pitchFamily="34" charset="0"/>
            </a:endParaRPr>
          </a:p>
          <a:p>
            <a:pPr marL="0" indent="0">
              <a:buNone/>
            </a:pPr>
            <a:r>
              <a:rPr lang="en-US" sz="2000" dirty="0">
                <a:solidFill>
                  <a:schemeClr val="accent1">
                    <a:lumMod val="50000"/>
                  </a:schemeClr>
                </a:solidFill>
                <a:latin typeface="Arial" pitchFamily="34" charset="0"/>
                <a:cs typeface="Arial" pitchFamily="34" charset="0"/>
              </a:rPr>
              <a:t>Low Level = Standard OMOP</a:t>
            </a:r>
          </a:p>
          <a:p>
            <a:endParaRPr lang="en-US" sz="2000" dirty="0">
              <a:solidFill>
                <a:schemeClr val="accent1">
                  <a:lumMod val="50000"/>
                </a:schemeClr>
              </a:solidFill>
              <a:latin typeface="Arial" pitchFamily="34" charset="0"/>
              <a:cs typeface="Arial" pitchFamily="34" charset="0"/>
            </a:endParaRPr>
          </a:p>
          <a:p>
            <a:pPr lvl="1"/>
            <a:endParaRPr lang="en-US" sz="1600" dirty="0">
              <a:solidFill>
                <a:schemeClr val="accent1">
                  <a:lumMod val="50000"/>
                </a:schemeClr>
              </a:solidFill>
              <a:latin typeface="Arial" pitchFamily="34" charset="0"/>
              <a:cs typeface="Arial" pitchFamily="34" charset="0"/>
            </a:endParaRPr>
          </a:p>
          <a:p>
            <a:pPr lvl="1"/>
            <a:endParaRPr lang="en-US" sz="2400" dirty="0">
              <a:latin typeface="Arial" pitchFamily="34" charset="0"/>
              <a:cs typeface="Arial" pitchFamily="34" charset="0"/>
            </a:endParaRPr>
          </a:p>
        </p:txBody>
      </p:sp>
      <p:sp>
        <p:nvSpPr>
          <p:cNvPr id="5" name="Oval 4">
            <a:extLst>
              <a:ext uri="{FF2B5EF4-FFF2-40B4-BE49-F238E27FC236}">
                <a16:creationId xmlns:a16="http://schemas.microsoft.com/office/drawing/2014/main" id="{BE18BDA5-1085-40A0-8E73-41900D306E2E}"/>
              </a:ext>
            </a:extLst>
          </p:cNvPr>
          <p:cNvSpPr/>
          <p:nvPr/>
        </p:nvSpPr>
        <p:spPr>
          <a:xfrm>
            <a:off x="1325880" y="184795"/>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2</a:t>
            </a:r>
          </a:p>
        </p:txBody>
      </p:sp>
    </p:spTree>
    <p:extLst>
      <p:ext uri="{BB962C8B-B14F-4D97-AF65-F5344CB8AC3E}">
        <p14:creationId xmlns:p14="http://schemas.microsoft.com/office/powerpoint/2010/main" val="3220965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1B52-02BC-4253-9138-37A1E18A0F6E}"/>
              </a:ext>
            </a:extLst>
          </p:cNvPr>
          <p:cNvSpPr>
            <a:spLocks noGrp="1"/>
          </p:cNvSpPr>
          <p:nvPr>
            <p:ph type="title"/>
          </p:nvPr>
        </p:nvSpPr>
        <p:spPr>
          <a:xfrm>
            <a:off x="927098" y="67733"/>
            <a:ext cx="7188201" cy="698500"/>
          </a:xfrm>
        </p:spPr>
        <p:txBody>
          <a:bodyPr>
            <a:normAutofit/>
          </a:bodyPr>
          <a:lstStyle/>
          <a:p>
            <a:r>
              <a:rPr lang="en-US" sz="3000" b="1" dirty="0">
                <a:latin typeface="Arial" pitchFamily="34" charset="0"/>
                <a:cs typeface="Arial" pitchFamily="34" charset="0"/>
              </a:rPr>
              <a:t>Components of Extension</a:t>
            </a:r>
            <a:endParaRPr lang="en-US" sz="3000" dirty="0">
              <a:latin typeface="Arial" pitchFamily="34" charset="0"/>
              <a:cs typeface="Arial" pitchFamily="34" charset="0"/>
            </a:endParaRPr>
          </a:p>
        </p:txBody>
      </p:sp>
      <p:sp>
        <p:nvSpPr>
          <p:cNvPr id="4" name="Content Placeholder 3"/>
          <p:cNvSpPr>
            <a:spLocks noGrp="1"/>
          </p:cNvSpPr>
          <p:nvPr>
            <p:ph idx="1"/>
          </p:nvPr>
        </p:nvSpPr>
        <p:spPr>
          <a:xfrm>
            <a:off x="457200" y="1779940"/>
            <a:ext cx="8229600" cy="1857340"/>
          </a:xfrm>
        </p:spPr>
        <p:txBody>
          <a:bodyPr>
            <a:normAutofit/>
          </a:bodyPr>
          <a:lstStyle/>
          <a:p>
            <a:pPr marL="2803525" lvl="0" indent="-1035050">
              <a:buNone/>
            </a:pPr>
            <a:r>
              <a:rPr lang="en-US" dirty="0">
                <a:solidFill>
                  <a:schemeClr val="bg1">
                    <a:lumMod val="85000"/>
                  </a:schemeClr>
                </a:solidFill>
                <a:latin typeface="Arial" pitchFamily="34" charset="0"/>
                <a:cs typeface="Arial" pitchFamily="34" charset="0"/>
              </a:rPr>
              <a:t>Cancer diagnosis model</a:t>
            </a:r>
          </a:p>
          <a:p>
            <a:pPr marL="2803525" lvl="0" indent="-1035050">
              <a:buNone/>
            </a:pPr>
            <a:r>
              <a:rPr lang="en-US" dirty="0">
                <a:solidFill>
                  <a:schemeClr val="bg1">
                    <a:lumMod val="85000"/>
                  </a:schemeClr>
                </a:solidFill>
                <a:latin typeface="Arial" pitchFamily="34" charset="0"/>
                <a:cs typeface="Arial" pitchFamily="34" charset="0"/>
              </a:rPr>
              <a:t>Cancer treatment model </a:t>
            </a:r>
          </a:p>
          <a:p>
            <a:pPr marL="2803525" lvl="0" indent="-1035050">
              <a:buNone/>
            </a:pPr>
            <a:r>
              <a:rPr lang="en-US" dirty="0">
                <a:solidFill>
                  <a:schemeClr val="tx1"/>
                </a:solidFill>
                <a:latin typeface="Arial" pitchFamily="34" charset="0"/>
                <a:cs typeface="Arial" pitchFamily="34" charset="0"/>
              </a:rPr>
              <a:t>Cancer Episode Model</a:t>
            </a:r>
          </a:p>
          <a:p>
            <a:pPr marL="2803525" indent="-1035050">
              <a:buNone/>
            </a:pPr>
            <a:endParaRPr lang="en-US" dirty="0">
              <a:latin typeface="Arial" pitchFamily="34" charset="0"/>
              <a:cs typeface="Arial" pitchFamily="34" charset="0"/>
            </a:endParaRPr>
          </a:p>
        </p:txBody>
      </p:sp>
      <p:sp>
        <p:nvSpPr>
          <p:cNvPr id="3" name="Oval 2">
            <a:extLst>
              <a:ext uri="{FF2B5EF4-FFF2-40B4-BE49-F238E27FC236}">
                <a16:creationId xmlns:a16="http://schemas.microsoft.com/office/drawing/2014/main" id="{990CCC42-7A4A-45A1-9AB3-B56ADAA3D3A4}"/>
              </a:ext>
            </a:extLst>
          </p:cNvPr>
          <p:cNvSpPr/>
          <p:nvPr/>
        </p:nvSpPr>
        <p:spPr>
          <a:xfrm>
            <a:off x="1569720" y="1894840"/>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1</a:t>
            </a:r>
          </a:p>
        </p:txBody>
      </p:sp>
      <p:sp>
        <p:nvSpPr>
          <p:cNvPr id="7" name="Oval 6">
            <a:extLst>
              <a:ext uri="{FF2B5EF4-FFF2-40B4-BE49-F238E27FC236}">
                <a16:creationId xmlns:a16="http://schemas.microsoft.com/office/drawing/2014/main" id="{AF7D6CB8-47EA-425B-B5CB-5B218B646DB3}"/>
              </a:ext>
            </a:extLst>
          </p:cNvPr>
          <p:cNvSpPr/>
          <p:nvPr/>
        </p:nvSpPr>
        <p:spPr>
          <a:xfrm>
            <a:off x="1564640" y="2503104"/>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2</a:t>
            </a:r>
          </a:p>
        </p:txBody>
      </p:sp>
      <p:sp>
        <p:nvSpPr>
          <p:cNvPr id="9" name="Oval 8">
            <a:extLst>
              <a:ext uri="{FF2B5EF4-FFF2-40B4-BE49-F238E27FC236}">
                <a16:creationId xmlns:a16="http://schemas.microsoft.com/office/drawing/2014/main" id="{4C8D2B46-1031-4814-99AE-46BA87A46E66}"/>
              </a:ext>
            </a:extLst>
          </p:cNvPr>
          <p:cNvSpPr/>
          <p:nvPr/>
        </p:nvSpPr>
        <p:spPr>
          <a:xfrm>
            <a:off x="1569720" y="3111368"/>
            <a:ext cx="365760" cy="36576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spTree>
    <p:extLst>
      <p:ext uri="{BB962C8B-B14F-4D97-AF65-F5344CB8AC3E}">
        <p14:creationId xmlns:p14="http://schemas.microsoft.com/office/powerpoint/2010/main" val="2469902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27000"/>
            <a:ext cx="5779008" cy="698500"/>
          </a:xfrm>
        </p:spPr>
        <p:txBody>
          <a:bodyPr>
            <a:normAutofit/>
          </a:bodyPr>
          <a:lstStyle/>
          <a:p>
            <a:r>
              <a:rPr lang="en-US" sz="3000" b="1" dirty="0">
                <a:solidFill>
                  <a:schemeClr val="accent1">
                    <a:lumMod val="50000"/>
                  </a:schemeClr>
                </a:solidFill>
                <a:latin typeface="Arial" pitchFamily="34" charset="0"/>
                <a:cs typeface="Arial" pitchFamily="34" charset="0"/>
              </a:rPr>
              <a:t>Episode Model</a:t>
            </a:r>
            <a:endParaRPr lang="en-US" sz="3000" dirty="0">
              <a:latin typeface="Arial" pitchFamily="34" charset="0"/>
              <a:cs typeface="Arial" pitchFamily="34" charset="0"/>
            </a:endParaRPr>
          </a:p>
        </p:txBody>
      </p:sp>
      <p:sp>
        <p:nvSpPr>
          <p:cNvPr id="28" name="Oval 27">
            <a:extLst>
              <a:ext uri="{FF2B5EF4-FFF2-40B4-BE49-F238E27FC236}">
                <a16:creationId xmlns:a16="http://schemas.microsoft.com/office/drawing/2014/main" id="{54E5715A-F5B8-4720-9A80-BDFA3B212709}"/>
              </a:ext>
            </a:extLst>
          </p:cNvPr>
          <p:cNvSpPr/>
          <p:nvPr/>
        </p:nvSpPr>
        <p:spPr>
          <a:xfrm>
            <a:off x="1854200" y="173990"/>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sp>
        <p:nvSpPr>
          <p:cNvPr id="21" name="Content Placeholder 2">
            <a:extLst>
              <a:ext uri="{FF2B5EF4-FFF2-40B4-BE49-F238E27FC236}">
                <a16:creationId xmlns:a16="http://schemas.microsoft.com/office/drawing/2014/main" id="{D238A2F1-09FE-468D-B07D-1A76DF941D45}"/>
              </a:ext>
            </a:extLst>
          </p:cNvPr>
          <p:cNvSpPr txBox="1">
            <a:spLocks/>
          </p:cNvSpPr>
          <p:nvPr/>
        </p:nvSpPr>
        <p:spPr>
          <a:xfrm>
            <a:off x="621792" y="1335024"/>
            <a:ext cx="8211312" cy="3896852"/>
          </a:xfrm>
          <a:prstGeom prst="rect">
            <a:avLst/>
          </a:prstGeom>
          <a:ln>
            <a:noFill/>
          </a:ln>
        </p:spPr>
        <p:txBody>
          <a:bodyPr vert="horz" lIns="91428" tIns="45714" rIns="91428" bIns="45714" rtlCol="0">
            <a:normAutofit fontScale="62500" lnSpcReduction="20000"/>
          </a:bodyPr>
          <a:lstStyle>
            <a:lvl1pPr marL="342858" indent="-342858" algn="l" defTabSz="914291"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860" indent="-285716" algn="l" defTabSz="914291"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2862" indent="-228573" algn="l" defTabSz="914291"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008" indent="-228573" algn="l" defTabSz="914291"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154" indent="-228573" algn="l" defTabSz="914291"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299"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43"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89"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32"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743200" indent="-2743200" fontAlgn="auto">
              <a:spcAft>
                <a:spcPts val="0"/>
              </a:spcAft>
              <a:buFont typeface="Arial" panose="020B0604020202020204" pitchFamily="34" charset="0"/>
              <a:buNone/>
              <a:tabLst>
                <a:tab pos="2743200" algn="l"/>
              </a:tabLst>
            </a:pPr>
            <a:r>
              <a:rPr lang="en-US" dirty="0">
                <a:latin typeface="Arial" pitchFamily="34" charset="0"/>
                <a:cs typeface="Arial" pitchFamily="34" charset="0"/>
              </a:rPr>
              <a:t>What are Episodes?</a:t>
            </a:r>
            <a:r>
              <a:rPr lang="en-US" b="1" dirty="0">
                <a:latin typeface="Arial" pitchFamily="34" charset="0"/>
                <a:cs typeface="Arial" pitchFamily="34" charset="0"/>
              </a:rPr>
              <a:t>	</a:t>
            </a:r>
            <a:r>
              <a:rPr lang="en-US" dirty="0">
                <a:latin typeface="Arial" pitchFamily="34" charset="0"/>
                <a:cs typeface="Arial" pitchFamily="34" charset="0"/>
              </a:rPr>
              <a:t>Continuous periods of disease or treatment that have distinct clinical meaning and are composed of multiple events, e.g.</a:t>
            </a:r>
          </a:p>
          <a:p>
            <a:pPr marL="0" indent="0" fontAlgn="auto">
              <a:spcAft>
                <a:spcPts val="0"/>
              </a:spcAft>
              <a:buNone/>
              <a:tabLst>
                <a:tab pos="2743200" algn="l"/>
              </a:tabLst>
            </a:pPr>
            <a:r>
              <a:rPr lang="en-US" sz="2600" dirty="0">
                <a:latin typeface="Arial" pitchFamily="34" charset="0"/>
                <a:cs typeface="Arial" pitchFamily="34" charset="0"/>
              </a:rPr>
              <a:t>	</a:t>
            </a:r>
            <a:r>
              <a:rPr lang="en-US" sz="2600" dirty="0">
                <a:latin typeface="Arial" pitchFamily="34" charset="0"/>
                <a:cs typeface="Arial" pitchFamily="34" charset="0"/>
                <a:sym typeface="Wingdings" panose="05000000000000000000" pitchFamily="2" charset="2"/>
              </a:rPr>
              <a:t> </a:t>
            </a:r>
            <a:r>
              <a:rPr lang="en-US" sz="2600" dirty="0">
                <a:latin typeface="Arial" pitchFamily="34" charset="0"/>
                <a:cs typeface="Arial" pitchFamily="34" charset="0"/>
              </a:rPr>
              <a:t>Progressive Disease Episode</a:t>
            </a:r>
          </a:p>
          <a:p>
            <a:pPr marL="0" indent="0" fontAlgn="auto">
              <a:spcAft>
                <a:spcPts val="0"/>
              </a:spcAft>
              <a:buNone/>
              <a:tabLst>
                <a:tab pos="2743200" algn="l"/>
              </a:tabLst>
            </a:pPr>
            <a:r>
              <a:rPr lang="en-US" sz="2600" dirty="0">
                <a:latin typeface="Arial" pitchFamily="34" charset="0"/>
                <a:cs typeface="Arial" pitchFamily="34" charset="0"/>
              </a:rPr>
              <a:t>	</a:t>
            </a:r>
            <a:r>
              <a:rPr lang="en-US" sz="2600" dirty="0">
                <a:latin typeface="Arial" pitchFamily="34" charset="0"/>
                <a:cs typeface="Arial" pitchFamily="34" charset="0"/>
                <a:sym typeface="Wingdings" panose="05000000000000000000" pitchFamily="2" charset="2"/>
              </a:rPr>
              <a:t> </a:t>
            </a:r>
            <a:r>
              <a:rPr lang="en-US" sz="2600" dirty="0">
                <a:latin typeface="Arial" pitchFamily="34" charset="0"/>
                <a:cs typeface="Arial" pitchFamily="34" charset="0"/>
              </a:rPr>
              <a:t>Treatment Regimen</a:t>
            </a:r>
          </a:p>
          <a:p>
            <a:pPr marL="2743200" indent="-2743200" fontAlgn="auto">
              <a:spcAft>
                <a:spcPts val="0"/>
              </a:spcAft>
              <a:tabLst>
                <a:tab pos="2743200" algn="l"/>
              </a:tabLst>
            </a:pPr>
            <a:endParaRPr lang="en-US" dirty="0">
              <a:latin typeface="Arial" pitchFamily="34" charset="0"/>
              <a:cs typeface="Arial" pitchFamily="34" charset="0"/>
            </a:endParaRPr>
          </a:p>
          <a:p>
            <a:pPr marL="2743200" indent="-2743200" fontAlgn="auto">
              <a:spcAft>
                <a:spcPts val="0"/>
              </a:spcAft>
              <a:buNone/>
              <a:tabLst>
                <a:tab pos="2743200" algn="l"/>
              </a:tabLst>
            </a:pPr>
            <a:r>
              <a:rPr lang="en-US" sz="3200" dirty="0"/>
              <a:t>Why do we need them? 	</a:t>
            </a:r>
            <a:r>
              <a:rPr lang="en-US" sz="3200" dirty="0">
                <a:latin typeface="Arial" pitchFamily="34" charset="0"/>
                <a:cs typeface="Arial" pitchFamily="34" charset="0"/>
              </a:rPr>
              <a:t>For </a:t>
            </a:r>
            <a:r>
              <a:rPr lang="en-US" dirty="0">
                <a:latin typeface="Arial" pitchFamily="34" charset="0"/>
                <a:cs typeface="Arial" pitchFamily="34" charset="0"/>
              </a:rPr>
              <a:t>analytical use cases, e.g. </a:t>
            </a:r>
          </a:p>
          <a:p>
            <a:pPr marL="0" indent="0" fontAlgn="auto">
              <a:spcAft>
                <a:spcPts val="0"/>
              </a:spcAft>
              <a:buNone/>
              <a:tabLst>
                <a:tab pos="2743200" algn="l"/>
              </a:tabLst>
            </a:pPr>
            <a:r>
              <a:rPr lang="en-US" sz="2500" i="1" dirty="0">
                <a:latin typeface="Arial" pitchFamily="34" charset="0"/>
                <a:cs typeface="Arial" pitchFamily="34" charset="0"/>
              </a:rPr>
              <a:t>	</a:t>
            </a:r>
            <a:r>
              <a:rPr lang="en-US" sz="2400" dirty="0">
                <a:latin typeface="Arial" pitchFamily="34" charset="0"/>
                <a:cs typeface="Arial" pitchFamily="34" charset="0"/>
                <a:sym typeface="Wingdings" panose="05000000000000000000" pitchFamily="2" charset="2"/>
              </a:rPr>
              <a:t>  </a:t>
            </a:r>
            <a:r>
              <a:rPr lang="en-US" sz="2500" dirty="0">
                <a:latin typeface="Arial" pitchFamily="34" charset="0"/>
                <a:cs typeface="Arial" pitchFamily="34" charset="0"/>
              </a:rPr>
              <a:t>Overall and Progression-Free Survival (OS, PFS)</a:t>
            </a:r>
          </a:p>
          <a:p>
            <a:pPr marL="0" indent="0" fontAlgn="auto">
              <a:spcAft>
                <a:spcPts val="0"/>
              </a:spcAft>
              <a:buNone/>
              <a:tabLst>
                <a:tab pos="2743200" algn="l"/>
              </a:tabLst>
            </a:pPr>
            <a:r>
              <a:rPr lang="en-US" sz="2500" dirty="0">
                <a:latin typeface="Arial" pitchFamily="34" charset="0"/>
                <a:cs typeface="Arial" pitchFamily="34" charset="0"/>
              </a:rPr>
              <a:t>	</a:t>
            </a:r>
            <a:r>
              <a:rPr lang="en-US" sz="2400" dirty="0">
                <a:latin typeface="Arial" pitchFamily="34" charset="0"/>
                <a:cs typeface="Arial" pitchFamily="34" charset="0"/>
                <a:sym typeface="Wingdings" panose="05000000000000000000" pitchFamily="2" charset="2"/>
              </a:rPr>
              <a:t>  </a:t>
            </a:r>
            <a:r>
              <a:rPr lang="en-US" sz="2500" dirty="0">
                <a:latin typeface="Arial" pitchFamily="34" charset="0"/>
                <a:cs typeface="Arial" pitchFamily="34" charset="0"/>
              </a:rPr>
              <a:t>Time to progression</a:t>
            </a:r>
          </a:p>
          <a:p>
            <a:pPr marL="0" indent="0" fontAlgn="auto">
              <a:spcAft>
                <a:spcPts val="0"/>
              </a:spcAft>
              <a:buNone/>
              <a:tabLst>
                <a:tab pos="2743200" algn="l"/>
              </a:tabLst>
            </a:pPr>
            <a:r>
              <a:rPr lang="en-US" sz="2500" dirty="0">
                <a:latin typeface="Arial" pitchFamily="34" charset="0"/>
                <a:cs typeface="Arial" pitchFamily="34" charset="0"/>
              </a:rPr>
              <a:t>	</a:t>
            </a:r>
            <a:r>
              <a:rPr lang="en-US" sz="2400" dirty="0">
                <a:latin typeface="Arial" pitchFamily="34" charset="0"/>
                <a:cs typeface="Arial" pitchFamily="34" charset="0"/>
                <a:sym typeface="Wingdings" panose="05000000000000000000" pitchFamily="2" charset="2"/>
              </a:rPr>
              <a:t>  </a:t>
            </a:r>
            <a:r>
              <a:rPr lang="en-US" sz="2500" dirty="0">
                <a:latin typeface="Arial" pitchFamily="34" charset="0"/>
                <a:cs typeface="Arial" pitchFamily="34" charset="0"/>
              </a:rPr>
              <a:t>Response to treatment</a:t>
            </a:r>
          </a:p>
          <a:p>
            <a:pPr marL="2743200" indent="-2743200" fontAlgn="auto">
              <a:spcAft>
                <a:spcPts val="0"/>
              </a:spcAft>
              <a:buNone/>
              <a:tabLst>
                <a:tab pos="2743200" algn="l"/>
              </a:tabLst>
            </a:pPr>
            <a:endParaRPr lang="en-US" sz="2500" i="1" dirty="0">
              <a:latin typeface="Arial" pitchFamily="34" charset="0"/>
              <a:cs typeface="Arial" pitchFamily="34" charset="0"/>
            </a:endParaRPr>
          </a:p>
          <a:p>
            <a:pPr marL="2743200" indent="-2743200" fontAlgn="auto">
              <a:spcAft>
                <a:spcPts val="0"/>
              </a:spcAft>
              <a:buNone/>
              <a:tabLst>
                <a:tab pos="2743200" algn="l"/>
              </a:tabLst>
            </a:pPr>
            <a:r>
              <a:rPr lang="en-US" sz="3200" dirty="0"/>
              <a:t>How do we get them?	</a:t>
            </a:r>
            <a:r>
              <a:rPr lang="en-US" dirty="0">
                <a:latin typeface="Arial" pitchFamily="34" charset="0"/>
                <a:cs typeface="Arial" pitchFamily="34" charset="0"/>
              </a:rPr>
              <a:t>Directly from source data (e.g. registries) or algorithmically derived</a:t>
            </a:r>
          </a:p>
        </p:txBody>
      </p:sp>
    </p:spTree>
    <p:extLst>
      <p:ext uri="{BB962C8B-B14F-4D97-AF65-F5344CB8AC3E}">
        <p14:creationId xmlns:p14="http://schemas.microsoft.com/office/powerpoint/2010/main" val="2829896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49127"/>
            <a:ext cx="5687568" cy="698500"/>
          </a:xfrm>
        </p:spPr>
        <p:txBody>
          <a:bodyPr>
            <a:normAutofit/>
          </a:bodyPr>
          <a:lstStyle/>
          <a:p>
            <a:r>
              <a:rPr lang="en-US" sz="3200" b="1" dirty="0">
                <a:solidFill>
                  <a:schemeClr val="tx2">
                    <a:lumMod val="50000"/>
                  </a:schemeClr>
                </a:solidFill>
                <a:latin typeface="Arial"/>
                <a:cs typeface="Arial"/>
              </a:rPr>
              <a:t>New table: EPISODE</a:t>
            </a:r>
            <a:endParaRPr lang="en-US" sz="3200" dirty="0"/>
          </a:p>
        </p:txBody>
      </p:sp>
      <p:pic>
        <p:nvPicPr>
          <p:cNvPr id="37889" name="Picture 1"/>
          <p:cNvPicPr>
            <a:picLocks noChangeAspect="1" noChangeArrowheads="1"/>
          </p:cNvPicPr>
          <p:nvPr/>
        </p:nvPicPr>
        <p:blipFill rotWithShape="1">
          <a:blip r:embed="rId2"/>
          <a:srcRect t="5897" r="72491" b="8010"/>
          <a:stretch/>
        </p:blipFill>
        <p:spPr bwMode="auto">
          <a:xfrm>
            <a:off x="516462" y="996696"/>
            <a:ext cx="4204843" cy="4010728"/>
          </a:xfrm>
          <a:prstGeom prst="rect">
            <a:avLst/>
          </a:prstGeom>
          <a:noFill/>
          <a:ln w="9525">
            <a:noFill/>
            <a:miter lim="800000"/>
            <a:headEnd/>
            <a:tailEnd/>
          </a:ln>
        </p:spPr>
      </p:pic>
      <p:sp>
        <p:nvSpPr>
          <p:cNvPr id="5" name="Content Placeholder 2"/>
          <p:cNvSpPr>
            <a:spLocks noGrp="1"/>
          </p:cNvSpPr>
          <p:nvPr>
            <p:ph idx="1"/>
          </p:nvPr>
        </p:nvSpPr>
        <p:spPr>
          <a:xfrm>
            <a:off x="4928616" y="2331719"/>
            <a:ext cx="3843024" cy="1901953"/>
          </a:xfrm>
        </p:spPr>
        <p:txBody>
          <a:bodyPr>
            <a:normAutofit fontScale="70000" lnSpcReduction="20000"/>
          </a:bodyPr>
          <a:lstStyle/>
          <a:p>
            <a:pPr marL="0" indent="0">
              <a:buNone/>
            </a:pPr>
            <a:r>
              <a:rPr lang="en-US" dirty="0"/>
              <a:t>Abstracted Episode</a:t>
            </a:r>
          </a:p>
          <a:p>
            <a:pPr marL="0" indent="0">
              <a:buNone/>
            </a:pPr>
            <a:r>
              <a:rPr lang="en-US" dirty="0"/>
              <a:t>Timing</a:t>
            </a:r>
          </a:p>
          <a:p>
            <a:pPr marL="0" indent="0">
              <a:buNone/>
            </a:pPr>
            <a:r>
              <a:rPr lang="en-US" dirty="0"/>
              <a:t>Nesting of Episodes</a:t>
            </a:r>
          </a:p>
          <a:p>
            <a:pPr marL="0" indent="0">
              <a:buNone/>
            </a:pPr>
            <a:r>
              <a:rPr lang="en-US" dirty="0"/>
              <a:t>Episode chaining</a:t>
            </a:r>
          </a:p>
          <a:p>
            <a:pPr marL="0" indent="0">
              <a:buNone/>
            </a:pPr>
            <a:r>
              <a:rPr lang="en-US" dirty="0"/>
              <a:t>Value of EAV</a:t>
            </a:r>
          </a:p>
          <a:p>
            <a:pPr marL="0" indent="0">
              <a:buNone/>
            </a:pPr>
            <a:endParaRPr lang="en-US" dirty="0"/>
          </a:p>
        </p:txBody>
      </p:sp>
      <p:sp>
        <p:nvSpPr>
          <p:cNvPr id="3" name="Oval 2">
            <a:extLst>
              <a:ext uri="{FF2B5EF4-FFF2-40B4-BE49-F238E27FC236}">
                <a16:creationId xmlns:a16="http://schemas.microsoft.com/office/drawing/2014/main" id="{88893193-AFDD-44CF-8155-505DB02BF1CD}"/>
              </a:ext>
            </a:extLst>
          </p:cNvPr>
          <p:cNvSpPr/>
          <p:nvPr/>
        </p:nvSpPr>
        <p:spPr>
          <a:xfrm>
            <a:off x="1600200" y="196117"/>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cxnSp>
        <p:nvCxnSpPr>
          <p:cNvPr id="7" name="Straight Arrow Connector 6">
            <a:extLst>
              <a:ext uri="{FF2B5EF4-FFF2-40B4-BE49-F238E27FC236}">
                <a16:creationId xmlns:a16="http://schemas.microsoft.com/office/drawing/2014/main" id="{0EF17EEA-97EA-4CB9-8488-C2CEDA3A92A7}"/>
              </a:ext>
            </a:extLst>
          </p:cNvPr>
          <p:cNvCxnSpPr/>
          <p:nvPr/>
        </p:nvCxnSpPr>
        <p:spPr>
          <a:xfrm flipH="1">
            <a:off x="3886200" y="2496312"/>
            <a:ext cx="978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E388C2-ED49-46D3-85E9-16BDD0C36432}"/>
              </a:ext>
            </a:extLst>
          </p:cNvPr>
          <p:cNvCxnSpPr/>
          <p:nvPr/>
        </p:nvCxnSpPr>
        <p:spPr>
          <a:xfrm flipH="1" flipV="1">
            <a:off x="3886200" y="2788920"/>
            <a:ext cx="978408" cy="68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555C110-DD9F-4C6D-BDEF-1EA4B5E8D3E8}"/>
              </a:ext>
            </a:extLst>
          </p:cNvPr>
          <p:cNvCxnSpPr/>
          <p:nvPr/>
        </p:nvCxnSpPr>
        <p:spPr>
          <a:xfrm flipH="1">
            <a:off x="3886200" y="2857499"/>
            <a:ext cx="978408" cy="196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8EBB681-872A-4BB1-B9D6-AA4014F6EF4D}"/>
              </a:ext>
            </a:extLst>
          </p:cNvPr>
          <p:cNvCxnSpPr/>
          <p:nvPr/>
        </p:nvCxnSpPr>
        <p:spPr>
          <a:xfrm flipH="1">
            <a:off x="3886200" y="3150107"/>
            <a:ext cx="978408" cy="14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22533D-B100-4D5D-90C8-167AEBB4E3C2}"/>
              </a:ext>
            </a:extLst>
          </p:cNvPr>
          <p:cNvCxnSpPr/>
          <p:nvPr/>
        </p:nvCxnSpPr>
        <p:spPr>
          <a:xfrm flipH="1">
            <a:off x="3886200" y="3502152"/>
            <a:ext cx="978408" cy="82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96BE1B6-FAAB-4E95-A7DC-68C1706CACF3}"/>
              </a:ext>
            </a:extLst>
          </p:cNvPr>
          <p:cNvCxnSpPr/>
          <p:nvPr/>
        </p:nvCxnSpPr>
        <p:spPr>
          <a:xfrm flipH="1">
            <a:off x="4306824" y="3867912"/>
            <a:ext cx="557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D3102FA5-3F84-4EBB-B2F3-66B92D6AC386}"/>
              </a:ext>
            </a:extLst>
          </p:cNvPr>
          <p:cNvPicPr>
            <a:picLocks noChangeAspect="1"/>
          </p:cNvPicPr>
          <p:nvPr/>
        </p:nvPicPr>
        <p:blipFill>
          <a:blip r:embed="rId2"/>
          <a:stretch>
            <a:fillRect/>
          </a:stretch>
        </p:blipFill>
        <p:spPr>
          <a:xfrm>
            <a:off x="1024466" y="2757606"/>
            <a:ext cx="6443133" cy="2501781"/>
          </a:xfrm>
          <a:prstGeom prst="rect">
            <a:avLst/>
          </a:prstGeom>
        </p:spPr>
      </p:pic>
      <p:sp>
        <p:nvSpPr>
          <p:cNvPr id="2" name="Title 1"/>
          <p:cNvSpPr>
            <a:spLocks noGrp="1"/>
          </p:cNvSpPr>
          <p:nvPr>
            <p:ph type="title"/>
          </p:nvPr>
        </p:nvSpPr>
        <p:spPr>
          <a:xfrm>
            <a:off x="1905000" y="127000"/>
            <a:ext cx="3953933" cy="698500"/>
          </a:xfrm>
        </p:spPr>
        <p:txBody>
          <a:bodyPr>
            <a:normAutofit/>
          </a:bodyPr>
          <a:lstStyle/>
          <a:p>
            <a:r>
              <a:rPr lang="en-US" sz="3000" b="1" dirty="0">
                <a:solidFill>
                  <a:schemeClr val="tx2">
                    <a:lumMod val="50000"/>
                  </a:schemeClr>
                </a:solidFill>
                <a:latin typeface="Arial"/>
                <a:cs typeface="Arial"/>
              </a:rPr>
              <a:t>Episode Nesting</a:t>
            </a:r>
            <a:endParaRPr lang="en-US" sz="3000" dirty="0"/>
          </a:p>
        </p:txBody>
      </p:sp>
      <p:sp>
        <p:nvSpPr>
          <p:cNvPr id="6" name="Oval 5">
            <a:extLst>
              <a:ext uri="{FF2B5EF4-FFF2-40B4-BE49-F238E27FC236}">
                <a16:creationId xmlns:a16="http://schemas.microsoft.com/office/drawing/2014/main" id="{0E46C6BB-5392-491D-BD3B-D850AEFBA649}"/>
              </a:ext>
            </a:extLst>
          </p:cNvPr>
          <p:cNvSpPr/>
          <p:nvPr/>
        </p:nvSpPr>
        <p:spPr>
          <a:xfrm>
            <a:off x="1600200" y="196117"/>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sp>
        <p:nvSpPr>
          <p:cNvPr id="20" name="Slide Number Placeholder 3">
            <a:extLst>
              <a:ext uri="{FF2B5EF4-FFF2-40B4-BE49-F238E27FC236}">
                <a16:creationId xmlns:a16="http://schemas.microsoft.com/office/drawing/2014/main" id="{818AAFAD-70A2-49F9-9A25-091E0A864C04}"/>
              </a:ext>
            </a:extLst>
          </p:cNvPr>
          <p:cNvSpPr>
            <a:spLocks noGrp="1"/>
          </p:cNvSpPr>
          <p:nvPr>
            <p:ph type="sldNum" sz="quarter" idx="4"/>
          </p:nvPr>
        </p:nvSpPr>
        <p:spPr>
          <a:xfrm>
            <a:off x="7010400" y="5410733"/>
            <a:ext cx="2133600" cy="304271"/>
          </a:xfrm>
        </p:spPr>
        <p:txBody>
          <a:bodyPr/>
          <a:lstStyle/>
          <a:p>
            <a:fld id="{444583ED-F364-40B3-B25B-483B5033DFA3}" type="slidenum">
              <a:rPr lang="en-US" smtClean="0">
                <a:latin typeface="Calibri"/>
                <a:ea typeface="+mn-ea"/>
              </a:rPr>
              <a:pPr/>
              <a:t>39</a:t>
            </a:fld>
            <a:endParaRPr lang="en-US">
              <a:latin typeface="Calibri"/>
              <a:ea typeface="+mn-ea"/>
            </a:endParaRPr>
          </a:p>
        </p:txBody>
      </p:sp>
      <p:sp>
        <p:nvSpPr>
          <p:cNvPr id="21" name="Left Brace 20">
            <a:extLst>
              <a:ext uri="{FF2B5EF4-FFF2-40B4-BE49-F238E27FC236}">
                <a16:creationId xmlns:a16="http://schemas.microsoft.com/office/drawing/2014/main" id="{7E533C42-9E56-4778-B614-BD23F641FBCC}"/>
              </a:ext>
            </a:extLst>
          </p:cNvPr>
          <p:cNvSpPr/>
          <p:nvPr/>
        </p:nvSpPr>
        <p:spPr>
          <a:xfrm rot="5400000">
            <a:off x="4096093" y="-2031509"/>
            <a:ext cx="510364" cy="8126820"/>
          </a:xfrm>
          <a:prstGeom prst="leftBrace">
            <a:avLst>
              <a:gd name="adj1" fmla="val 62244"/>
              <a:gd name="adj2" fmla="val 503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8D39076-4A21-4CEA-9F28-FD99113B6653}"/>
              </a:ext>
            </a:extLst>
          </p:cNvPr>
          <p:cNvSpPr txBox="1"/>
          <p:nvPr/>
        </p:nvSpPr>
        <p:spPr>
          <a:xfrm>
            <a:off x="2405531" y="1405069"/>
            <a:ext cx="3716082" cy="369332"/>
          </a:xfrm>
          <a:prstGeom prst="rect">
            <a:avLst/>
          </a:prstGeom>
          <a:noFill/>
        </p:spPr>
        <p:txBody>
          <a:bodyPr wrap="none" rtlCol="0">
            <a:spAutoFit/>
          </a:bodyPr>
          <a:lstStyle/>
          <a:p>
            <a:pPr algn="ctr"/>
            <a:r>
              <a:rPr lang="en-US" sz="1800" dirty="0"/>
              <a:t>Overall Episode “Bladder Cancer”</a:t>
            </a:r>
          </a:p>
        </p:txBody>
      </p:sp>
      <p:sp>
        <p:nvSpPr>
          <p:cNvPr id="5" name="Left Brace 4">
            <a:extLst>
              <a:ext uri="{FF2B5EF4-FFF2-40B4-BE49-F238E27FC236}">
                <a16:creationId xmlns:a16="http://schemas.microsoft.com/office/drawing/2014/main" id="{F3B29D68-5B8B-4588-B1EE-1C1A8314C65A}"/>
              </a:ext>
            </a:extLst>
          </p:cNvPr>
          <p:cNvSpPr/>
          <p:nvPr/>
        </p:nvSpPr>
        <p:spPr>
          <a:xfrm rot="5400000">
            <a:off x="4661901" y="2102964"/>
            <a:ext cx="251989" cy="1109134"/>
          </a:xfrm>
          <a:prstGeom prst="leftBrace">
            <a:avLst>
              <a:gd name="adj1" fmla="val 62244"/>
              <a:gd name="adj2" fmla="val 503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63CD3E28-7F69-4BDB-9588-4BF97B990CA2}"/>
              </a:ext>
            </a:extLst>
          </p:cNvPr>
          <p:cNvSpPr txBox="1"/>
          <p:nvPr/>
        </p:nvSpPr>
        <p:spPr>
          <a:xfrm>
            <a:off x="4013638" y="2164721"/>
            <a:ext cx="1463863" cy="461665"/>
          </a:xfrm>
          <a:prstGeom prst="rect">
            <a:avLst/>
          </a:prstGeom>
          <a:noFill/>
        </p:spPr>
        <p:txBody>
          <a:bodyPr wrap="none" rtlCol="0">
            <a:spAutoFit/>
          </a:bodyPr>
          <a:lstStyle/>
          <a:p>
            <a:pPr algn="ctr"/>
            <a:r>
              <a:rPr lang="en-US" sz="1200" dirty="0"/>
              <a:t>   Disease Episode</a:t>
            </a:r>
            <a:br>
              <a:rPr lang="en-US" sz="1200" dirty="0"/>
            </a:br>
            <a:r>
              <a:rPr lang="en-US" sz="1200" dirty="0"/>
              <a:t>Progression</a:t>
            </a:r>
          </a:p>
        </p:txBody>
      </p:sp>
      <p:sp>
        <p:nvSpPr>
          <p:cNvPr id="40" name="Left Brace 39">
            <a:extLst>
              <a:ext uri="{FF2B5EF4-FFF2-40B4-BE49-F238E27FC236}">
                <a16:creationId xmlns:a16="http://schemas.microsoft.com/office/drawing/2014/main" id="{98DA528E-F645-4C1E-A14C-318BC7C78B45}"/>
              </a:ext>
            </a:extLst>
          </p:cNvPr>
          <p:cNvSpPr/>
          <p:nvPr/>
        </p:nvSpPr>
        <p:spPr>
          <a:xfrm rot="5400000">
            <a:off x="3518902" y="2102964"/>
            <a:ext cx="251989" cy="1109134"/>
          </a:xfrm>
          <a:prstGeom prst="leftBrace">
            <a:avLst>
              <a:gd name="adj1" fmla="val 62244"/>
              <a:gd name="adj2" fmla="val 503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AB3659F-47A1-4960-B4C6-FAD833358C25}"/>
              </a:ext>
            </a:extLst>
          </p:cNvPr>
          <p:cNvSpPr txBox="1"/>
          <p:nvPr/>
        </p:nvSpPr>
        <p:spPr>
          <a:xfrm>
            <a:off x="2870634" y="2164721"/>
            <a:ext cx="1463862" cy="461665"/>
          </a:xfrm>
          <a:prstGeom prst="rect">
            <a:avLst/>
          </a:prstGeom>
          <a:noFill/>
        </p:spPr>
        <p:txBody>
          <a:bodyPr wrap="none" rtlCol="0">
            <a:spAutoFit/>
          </a:bodyPr>
          <a:lstStyle/>
          <a:p>
            <a:pPr algn="ctr"/>
            <a:r>
              <a:rPr lang="en-US" sz="1200" dirty="0"/>
              <a:t>Disease Episode   </a:t>
            </a:r>
            <a:br>
              <a:rPr lang="en-US" sz="1200" dirty="0"/>
            </a:br>
            <a:r>
              <a:rPr lang="en-US" sz="1200" dirty="0"/>
              <a:t>Remission</a:t>
            </a:r>
          </a:p>
        </p:txBody>
      </p:sp>
    </p:spTree>
    <p:extLst>
      <p:ext uri="{BB962C8B-B14F-4D97-AF65-F5344CB8AC3E}">
        <p14:creationId xmlns:p14="http://schemas.microsoft.com/office/powerpoint/2010/main" val="2142011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dirty="0"/>
              <a:t>Inside each block</a:t>
            </a:r>
            <a:endParaRPr dirty="0"/>
          </a:p>
        </p:txBody>
      </p:sp>
      <p:sp>
        <p:nvSpPr>
          <p:cNvPr id="495" name="Google Shape;495;p7"/>
          <p:cNvSpPr txBox="1">
            <a:spLocks noGrp="1"/>
          </p:cNvSpPr>
          <p:nvPr>
            <p:ph type="body" idx="1"/>
          </p:nvPr>
        </p:nvSpPr>
        <p:spPr>
          <a:xfrm>
            <a:off x="457200" y="1442720"/>
            <a:ext cx="8229600" cy="3427492"/>
          </a:xfrm>
          <a:prstGeom prst="rect">
            <a:avLst/>
          </a:prstGeom>
          <a:noFill/>
          <a:ln>
            <a:noFill/>
          </a:ln>
        </p:spPr>
        <p:txBody>
          <a:bodyPr spcFirstLastPara="1" vert="horz" wrap="square" lIns="68569" tIns="68569" rIns="68569" bIns="68569" rtlCol="0" anchor="t" anchorCtr="0">
            <a:noAutofit/>
          </a:bodyPr>
          <a:lstStyle/>
          <a:p>
            <a:pPr marL="714375" indent="-457200">
              <a:lnSpc>
                <a:spcPct val="90000"/>
              </a:lnSpc>
              <a:spcBef>
                <a:spcPts val="480"/>
              </a:spcBef>
              <a:buClr>
                <a:srgbClr val="20425A"/>
              </a:buClr>
              <a:buSzPts val="3200"/>
            </a:pPr>
            <a:r>
              <a:rPr lang="en-US" dirty="0"/>
              <a:t>30 min introduction – listen carefully</a:t>
            </a:r>
          </a:p>
          <a:p>
            <a:pPr marL="714375" indent="-457200">
              <a:lnSpc>
                <a:spcPct val="90000"/>
              </a:lnSpc>
              <a:spcBef>
                <a:spcPts val="480"/>
              </a:spcBef>
              <a:buClr>
                <a:srgbClr val="20425A"/>
              </a:buClr>
              <a:buSzPts val="3200"/>
            </a:pPr>
            <a:r>
              <a:rPr lang="en-US" dirty="0"/>
              <a:t>45 min exercise in learning group</a:t>
            </a:r>
          </a:p>
          <a:p>
            <a:pPr marL="1114377" lvl="1" indent="-457200">
              <a:lnSpc>
                <a:spcPct val="90000"/>
              </a:lnSpc>
              <a:spcBef>
                <a:spcPts val="480"/>
              </a:spcBef>
              <a:buClr>
                <a:srgbClr val="20425A"/>
              </a:buClr>
              <a:buSzPts val="3200"/>
            </a:pPr>
            <a:r>
              <a:rPr lang="en-US" dirty="0"/>
              <a:t>Ask questions to teacher assistant in your group</a:t>
            </a:r>
          </a:p>
          <a:p>
            <a:pPr marL="714375" indent="-457200">
              <a:lnSpc>
                <a:spcPct val="90000"/>
              </a:lnSpc>
              <a:spcBef>
                <a:spcPts val="480"/>
              </a:spcBef>
              <a:buClr>
                <a:srgbClr val="20425A"/>
              </a:buClr>
              <a:buSzPts val="3200"/>
            </a:pPr>
            <a:r>
              <a:rPr lang="en-US" dirty="0"/>
              <a:t>45 min review</a:t>
            </a:r>
          </a:p>
          <a:p>
            <a:pPr marL="714375" indent="-457200">
              <a:lnSpc>
                <a:spcPct val="90000"/>
              </a:lnSpc>
              <a:spcBef>
                <a:spcPts val="480"/>
              </a:spcBef>
              <a:buClr>
                <a:srgbClr val="20425A"/>
              </a:buClr>
              <a:buSzPts val="3200"/>
            </a:pPr>
            <a:endParaRPr lang="en-US" dirty="0"/>
          </a:p>
          <a:p>
            <a:pPr marL="714375" indent="-457200">
              <a:lnSpc>
                <a:spcPct val="90000"/>
              </a:lnSpc>
              <a:spcBef>
                <a:spcPts val="480"/>
              </a:spcBef>
              <a:buClr>
                <a:srgbClr val="20425A"/>
              </a:buClr>
              <a:buSzPts val="3200"/>
            </a:pPr>
            <a:r>
              <a:rPr lang="en-US" dirty="0"/>
              <a:t>30 minutes break before next block</a:t>
            </a:r>
            <a:endParaRPr dirty="0"/>
          </a:p>
          <a:p>
            <a:pPr marL="257175" indent="0">
              <a:lnSpc>
                <a:spcPct val="90000"/>
              </a:lnSpc>
              <a:spcBef>
                <a:spcPts val="480"/>
              </a:spcBef>
              <a:buClr>
                <a:srgbClr val="20425A"/>
              </a:buClr>
              <a:buSzPts val="3200"/>
              <a:buNone/>
            </a:pPr>
            <a:endParaRPr dirty="0"/>
          </a:p>
          <a:p>
            <a:pPr marL="152400" indent="0">
              <a:lnSpc>
                <a:spcPct val="90000"/>
              </a:lnSpc>
              <a:spcBef>
                <a:spcPts val="480"/>
              </a:spcBef>
              <a:buSzPts val="3200"/>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3704" y="149127"/>
            <a:ext cx="5084064" cy="698500"/>
          </a:xfrm>
        </p:spPr>
        <p:txBody>
          <a:bodyPr>
            <a:normAutofit/>
          </a:bodyPr>
          <a:lstStyle/>
          <a:p>
            <a:r>
              <a:rPr lang="en-US" sz="3200" b="1" dirty="0">
                <a:solidFill>
                  <a:schemeClr val="tx2">
                    <a:lumMod val="50000"/>
                  </a:schemeClr>
                </a:solidFill>
                <a:latin typeface="Arial"/>
                <a:cs typeface="Arial"/>
              </a:rPr>
              <a:t>Episode EAV = sentence</a:t>
            </a:r>
            <a:endParaRPr lang="en-US" sz="3200" dirty="0"/>
          </a:p>
        </p:txBody>
      </p:sp>
      <p:pic>
        <p:nvPicPr>
          <p:cNvPr id="37889" name="Picture 1"/>
          <p:cNvPicPr>
            <a:picLocks noChangeAspect="1" noChangeArrowheads="1"/>
          </p:cNvPicPr>
          <p:nvPr/>
        </p:nvPicPr>
        <p:blipFill rotWithShape="1">
          <a:blip r:embed="rId2"/>
          <a:srcRect t="5897" r="72491" b="8010"/>
          <a:stretch/>
        </p:blipFill>
        <p:spPr bwMode="auto">
          <a:xfrm>
            <a:off x="516462" y="996696"/>
            <a:ext cx="4204843" cy="4010728"/>
          </a:xfrm>
          <a:prstGeom prst="rect">
            <a:avLst/>
          </a:prstGeom>
          <a:noFill/>
          <a:ln w="9525">
            <a:noFill/>
            <a:miter lim="800000"/>
            <a:headEnd/>
            <a:tailEnd/>
          </a:ln>
        </p:spPr>
      </p:pic>
      <p:sp>
        <p:nvSpPr>
          <p:cNvPr id="5" name="Content Placeholder 2"/>
          <p:cNvSpPr>
            <a:spLocks noGrp="1"/>
          </p:cNvSpPr>
          <p:nvPr>
            <p:ph idx="1"/>
          </p:nvPr>
        </p:nvSpPr>
        <p:spPr>
          <a:xfrm>
            <a:off x="4954016" y="2340863"/>
            <a:ext cx="3843024" cy="1901953"/>
          </a:xfrm>
        </p:spPr>
        <p:txBody>
          <a:bodyPr>
            <a:normAutofit fontScale="70000" lnSpcReduction="20000"/>
          </a:bodyPr>
          <a:lstStyle/>
          <a:p>
            <a:pPr marL="0" indent="0">
              <a:buNone/>
            </a:pPr>
            <a:r>
              <a:rPr lang="en-US" dirty="0"/>
              <a:t>Remission</a:t>
            </a:r>
          </a:p>
          <a:p>
            <a:pPr marL="0" indent="0">
              <a:buNone/>
            </a:pPr>
            <a:r>
              <a:rPr lang="en-US" dirty="0"/>
              <a:t>10-Dec-2015</a:t>
            </a:r>
          </a:p>
          <a:p>
            <a:pPr marL="0" indent="0">
              <a:buNone/>
            </a:pPr>
            <a:r>
              <a:rPr lang="en-US" dirty="0"/>
              <a:t>8-Jan-2016</a:t>
            </a:r>
          </a:p>
          <a:p>
            <a:pPr marL="0" indent="0">
              <a:buNone/>
            </a:pPr>
            <a:endParaRPr lang="en-US" dirty="0"/>
          </a:p>
          <a:p>
            <a:pPr marL="0" indent="0">
              <a:buNone/>
            </a:pPr>
            <a:r>
              <a:rPr lang="en-US" dirty="0"/>
              <a:t>Bladder Cancer</a:t>
            </a:r>
          </a:p>
          <a:p>
            <a:pPr marL="0" indent="0">
              <a:buNone/>
            </a:pPr>
            <a:endParaRPr lang="en-US" dirty="0"/>
          </a:p>
        </p:txBody>
      </p:sp>
      <p:sp>
        <p:nvSpPr>
          <p:cNvPr id="3" name="Oval 2">
            <a:extLst>
              <a:ext uri="{FF2B5EF4-FFF2-40B4-BE49-F238E27FC236}">
                <a16:creationId xmlns:a16="http://schemas.microsoft.com/office/drawing/2014/main" id="{88893193-AFDD-44CF-8155-505DB02BF1CD}"/>
              </a:ext>
            </a:extLst>
          </p:cNvPr>
          <p:cNvSpPr/>
          <p:nvPr/>
        </p:nvSpPr>
        <p:spPr>
          <a:xfrm>
            <a:off x="1600200" y="196117"/>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cxnSp>
        <p:nvCxnSpPr>
          <p:cNvPr id="7" name="Straight Arrow Connector 6">
            <a:extLst>
              <a:ext uri="{FF2B5EF4-FFF2-40B4-BE49-F238E27FC236}">
                <a16:creationId xmlns:a16="http://schemas.microsoft.com/office/drawing/2014/main" id="{0EF17EEA-97EA-4CB9-8488-C2CEDA3A92A7}"/>
              </a:ext>
            </a:extLst>
          </p:cNvPr>
          <p:cNvCxnSpPr/>
          <p:nvPr/>
        </p:nvCxnSpPr>
        <p:spPr>
          <a:xfrm flipH="1">
            <a:off x="3886200" y="2496312"/>
            <a:ext cx="978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E388C2-ED49-46D3-85E9-16BDD0C36432}"/>
              </a:ext>
            </a:extLst>
          </p:cNvPr>
          <p:cNvCxnSpPr/>
          <p:nvPr/>
        </p:nvCxnSpPr>
        <p:spPr>
          <a:xfrm flipH="1" flipV="1">
            <a:off x="3886200" y="2788920"/>
            <a:ext cx="978408" cy="68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555C110-DD9F-4C6D-BDEF-1EA4B5E8D3E8}"/>
              </a:ext>
            </a:extLst>
          </p:cNvPr>
          <p:cNvCxnSpPr/>
          <p:nvPr/>
        </p:nvCxnSpPr>
        <p:spPr>
          <a:xfrm flipH="1">
            <a:off x="3886200" y="2857499"/>
            <a:ext cx="978408" cy="196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8EBB681-872A-4BB1-B9D6-AA4014F6EF4D}"/>
              </a:ext>
            </a:extLst>
          </p:cNvPr>
          <p:cNvCxnSpPr/>
          <p:nvPr/>
        </p:nvCxnSpPr>
        <p:spPr>
          <a:xfrm flipH="1">
            <a:off x="3886200" y="3150107"/>
            <a:ext cx="978408" cy="14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22533D-B100-4D5D-90C8-167AEBB4E3C2}"/>
              </a:ext>
            </a:extLst>
          </p:cNvPr>
          <p:cNvCxnSpPr/>
          <p:nvPr/>
        </p:nvCxnSpPr>
        <p:spPr>
          <a:xfrm flipH="1">
            <a:off x="3886200" y="3502152"/>
            <a:ext cx="978408" cy="82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96BE1B6-FAAB-4E95-A7DC-68C1706CACF3}"/>
              </a:ext>
            </a:extLst>
          </p:cNvPr>
          <p:cNvCxnSpPr/>
          <p:nvPr/>
        </p:nvCxnSpPr>
        <p:spPr>
          <a:xfrm flipH="1">
            <a:off x="4306824" y="3867912"/>
            <a:ext cx="557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148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tx2">
                    <a:lumMod val="50000"/>
                  </a:schemeClr>
                </a:solidFill>
                <a:latin typeface="Arial"/>
                <a:cs typeface="Arial"/>
              </a:rPr>
              <a:t>Connection Episode</a:t>
            </a:r>
            <a:r>
              <a:rPr lang="en-US" sz="3200" b="1" dirty="0">
                <a:solidFill>
                  <a:schemeClr val="accent1">
                    <a:lumMod val="50000"/>
                  </a:schemeClr>
                </a:solidFill>
                <a:latin typeface="Arial" pitchFamily="34" charset="0"/>
                <a:cs typeface="Arial" pitchFamily="34" charset="0"/>
              </a:rPr>
              <a:t>–</a:t>
            </a:r>
            <a:r>
              <a:rPr lang="en-US" sz="3000" b="1" dirty="0">
                <a:solidFill>
                  <a:schemeClr val="tx2">
                    <a:lumMod val="50000"/>
                  </a:schemeClr>
                </a:solidFill>
                <a:latin typeface="Arial"/>
                <a:cs typeface="Arial"/>
              </a:rPr>
              <a:t>Events</a:t>
            </a:r>
            <a:endParaRPr lang="en-US" sz="3000" dirty="0"/>
          </a:p>
        </p:txBody>
      </p:sp>
      <p:pic>
        <p:nvPicPr>
          <p:cNvPr id="37889" name="Picture 1"/>
          <p:cNvPicPr>
            <a:picLocks noChangeAspect="1" noChangeArrowheads="1"/>
          </p:cNvPicPr>
          <p:nvPr/>
        </p:nvPicPr>
        <p:blipFill>
          <a:blip r:embed="rId2"/>
          <a:srcRect/>
          <a:stretch>
            <a:fillRect/>
          </a:stretch>
        </p:blipFill>
        <p:spPr bwMode="auto">
          <a:xfrm>
            <a:off x="516463" y="1716307"/>
            <a:ext cx="8294161" cy="2527830"/>
          </a:xfrm>
          <a:prstGeom prst="rect">
            <a:avLst/>
          </a:prstGeom>
          <a:noFill/>
          <a:ln w="9525">
            <a:noFill/>
            <a:miter lim="800000"/>
            <a:headEnd/>
            <a:tailEnd/>
          </a:ln>
        </p:spPr>
      </p:pic>
      <p:sp>
        <p:nvSpPr>
          <p:cNvPr id="4" name="Oval 3">
            <a:extLst>
              <a:ext uri="{FF2B5EF4-FFF2-40B4-BE49-F238E27FC236}">
                <a16:creationId xmlns:a16="http://schemas.microsoft.com/office/drawing/2014/main" id="{E45C8768-84A6-49CA-A92F-5FDDF1C8A206}"/>
              </a:ext>
            </a:extLst>
          </p:cNvPr>
          <p:cNvSpPr/>
          <p:nvPr/>
        </p:nvSpPr>
        <p:spPr>
          <a:xfrm>
            <a:off x="1600200" y="196117"/>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sp>
        <p:nvSpPr>
          <p:cNvPr id="8" name="TextBox 7">
            <a:extLst>
              <a:ext uri="{FF2B5EF4-FFF2-40B4-BE49-F238E27FC236}">
                <a16:creationId xmlns:a16="http://schemas.microsoft.com/office/drawing/2014/main" id="{258C665B-9E16-48B9-BCF6-3D9AFC37BCD9}"/>
              </a:ext>
            </a:extLst>
          </p:cNvPr>
          <p:cNvSpPr txBox="1"/>
          <p:nvPr/>
        </p:nvSpPr>
        <p:spPr>
          <a:xfrm>
            <a:off x="3423462" y="1239169"/>
            <a:ext cx="2480167" cy="369332"/>
          </a:xfrm>
          <a:prstGeom prst="rect">
            <a:avLst/>
          </a:prstGeom>
          <a:noFill/>
        </p:spPr>
        <p:txBody>
          <a:bodyPr wrap="none" rtlCol="0">
            <a:spAutoFit/>
          </a:bodyPr>
          <a:lstStyle/>
          <a:p>
            <a:pPr algn="ctr"/>
            <a:r>
              <a:rPr lang="en-US" sz="1800" dirty="0"/>
              <a:t>On-to-many connector</a:t>
            </a:r>
          </a:p>
        </p:txBody>
      </p:sp>
      <p:sp>
        <p:nvSpPr>
          <p:cNvPr id="9" name="TextBox 8">
            <a:extLst>
              <a:ext uri="{FF2B5EF4-FFF2-40B4-BE49-F238E27FC236}">
                <a16:creationId xmlns:a16="http://schemas.microsoft.com/office/drawing/2014/main" id="{AA5B7135-E3D4-4820-846B-F877CFD30489}"/>
              </a:ext>
            </a:extLst>
          </p:cNvPr>
          <p:cNvSpPr txBox="1"/>
          <p:nvPr/>
        </p:nvSpPr>
        <p:spPr>
          <a:xfrm>
            <a:off x="7356751" y="1120648"/>
            <a:ext cx="889987" cy="369332"/>
          </a:xfrm>
          <a:prstGeom prst="rect">
            <a:avLst/>
          </a:prstGeom>
          <a:noFill/>
        </p:spPr>
        <p:txBody>
          <a:bodyPr wrap="none" rtlCol="0">
            <a:spAutoFit/>
          </a:bodyPr>
          <a:lstStyle/>
          <a:p>
            <a:pPr algn="ctr"/>
            <a:r>
              <a:rPr lang="en-US" sz="1800" dirty="0"/>
              <a:t>Events</a:t>
            </a:r>
          </a:p>
        </p:txBody>
      </p:sp>
      <p:sp>
        <p:nvSpPr>
          <p:cNvPr id="11" name="TextBox 10">
            <a:extLst>
              <a:ext uri="{FF2B5EF4-FFF2-40B4-BE49-F238E27FC236}">
                <a16:creationId xmlns:a16="http://schemas.microsoft.com/office/drawing/2014/main" id="{91FF94C1-A001-46CD-9823-10236DDBFC54}"/>
              </a:ext>
            </a:extLst>
          </p:cNvPr>
          <p:cNvSpPr txBox="1"/>
          <p:nvPr/>
        </p:nvSpPr>
        <p:spPr>
          <a:xfrm>
            <a:off x="3532463" y="4498848"/>
            <a:ext cx="2262158" cy="369332"/>
          </a:xfrm>
          <a:prstGeom prst="rect">
            <a:avLst/>
          </a:prstGeom>
          <a:noFill/>
        </p:spPr>
        <p:txBody>
          <a:bodyPr wrap="none" rtlCol="0">
            <a:spAutoFit/>
          </a:bodyPr>
          <a:lstStyle/>
          <a:p>
            <a:pPr algn="ctr"/>
            <a:r>
              <a:rPr lang="en-US" sz="1800" dirty="0"/>
              <a:t>Diagnostic Modifiers</a:t>
            </a:r>
          </a:p>
        </p:txBody>
      </p:sp>
    </p:spTree>
    <p:extLst>
      <p:ext uri="{BB962C8B-B14F-4D97-AF65-F5344CB8AC3E}">
        <p14:creationId xmlns:p14="http://schemas.microsoft.com/office/powerpoint/2010/main" val="2717767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176" y="127000"/>
            <a:ext cx="6732623" cy="698500"/>
          </a:xfrm>
        </p:spPr>
        <p:txBody>
          <a:bodyPr>
            <a:normAutofit/>
          </a:bodyPr>
          <a:lstStyle/>
          <a:p>
            <a:r>
              <a:rPr lang="en-US" sz="3000" b="1" dirty="0">
                <a:solidFill>
                  <a:schemeClr val="tx2">
                    <a:lumMod val="50000"/>
                  </a:schemeClr>
                </a:solidFill>
                <a:latin typeface="Arial"/>
                <a:cs typeface="Arial"/>
              </a:rPr>
              <a:t>Episode Concepts and Rules</a:t>
            </a:r>
            <a:endParaRPr lang="en-US" sz="3000" dirty="0"/>
          </a:p>
        </p:txBody>
      </p:sp>
      <p:sp>
        <p:nvSpPr>
          <p:cNvPr id="5" name="Text Placeholder 4">
            <a:extLst>
              <a:ext uri="{FF2B5EF4-FFF2-40B4-BE49-F238E27FC236}">
                <a16:creationId xmlns:a16="http://schemas.microsoft.com/office/drawing/2014/main" id="{15E28C94-C016-4A89-B1B8-93E71E67E777}"/>
              </a:ext>
            </a:extLst>
          </p:cNvPr>
          <p:cNvSpPr>
            <a:spLocks noGrp="1"/>
          </p:cNvSpPr>
          <p:nvPr>
            <p:ph type="body" idx="1"/>
          </p:nvPr>
        </p:nvSpPr>
        <p:spPr>
          <a:xfrm>
            <a:off x="811177" y="1062853"/>
            <a:ext cx="4040188" cy="533135"/>
          </a:xfrm>
        </p:spPr>
        <p:txBody>
          <a:bodyPr/>
          <a:lstStyle/>
          <a:p>
            <a:r>
              <a:rPr lang="en-US" dirty="0"/>
              <a:t>Concepts</a:t>
            </a:r>
          </a:p>
        </p:txBody>
      </p:sp>
      <p:sp>
        <p:nvSpPr>
          <p:cNvPr id="3" name="Content Placeholder 2">
            <a:extLst>
              <a:ext uri="{FF2B5EF4-FFF2-40B4-BE49-F238E27FC236}">
                <a16:creationId xmlns:a16="http://schemas.microsoft.com/office/drawing/2014/main" id="{1A2EA4A1-68BF-4C80-BE1B-33DEC393B8A9}"/>
              </a:ext>
            </a:extLst>
          </p:cNvPr>
          <p:cNvSpPr>
            <a:spLocks noGrp="1"/>
          </p:cNvSpPr>
          <p:nvPr>
            <p:ph sz="half" idx="2"/>
          </p:nvPr>
        </p:nvSpPr>
        <p:spPr>
          <a:xfrm>
            <a:off x="811177" y="1748387"/>
            <a:ext cx="4572000" cy="3706487"/>
          </a:xfrm>
        </p:spPr>
        <p:txBody>
          <a:bodyPr>
            <a:normAutofit fontScale="62500" lnSpcReduction="20000"/>
          </a:bodyPr>
          <a:lstStyle/>
          <a:p>
            <a:pPr marL="0" indent="0">
              <a:buNone/>
            </a:pPr>
            <a:r>
              <a:rPr lang="en-US" sz="2600" dirty="0"/>
              <a:t>Disease Episodes – Domain “Episode”</a:t>
            </a:r>
          </a:p>
          <a:p>
            <a:pPr marL="228600" lvl="1" indent="-228600"/>
            <a:r>
              <a:rPr lang="en-US" sz="2600" dirty="0"/>
              <a:t>Overarching: “Cancer Episode”</a:t>
            </a:r>
          </a:p>
          <a:p>
            <a:pPr marL="228600" lvl="1" indent="-228600"/>
            <a:r>
              <a:rPr lang="en-US" sz="2600" dirty="0"/>
              <a:t>Extent</a:t>
            </a:r>
          </a:p>
          <a:p>
            <a:pPr marL="400002" lvl="2" indent="0">
              <a:buNone/>
            </a:pPr>
            <a:r>
              <a:rPr lang="en-US" sz="2600" dirty="0"/>
              <a:t>“Confined Disease”</a:t>
            </a:r>
          </a:p>
          <a:p>
            <a:pPr marL="400002" lvl="2" indent="0">
              <a:buNone/>
            </a:pPr>
            <a:r>
              <a:rPr lang="en-US" sz="2600" dirty="0"/>
              <a:t>“Invasive Disease”</a:t>
            </a:r>
          </a:p>
          <a:p>
            <a:pPr marL="400002" lvl="2" indent="0">
              <a:buNone/>
            </a:pPr>
            <a:r>
              <a:rPr lang="en-US" sz="2600" dirty="0"/>
              <a:t>“Metastatic Disease”</a:t>
            </a:r>
          </a:p>
          <a:p>
            <a:pPr marL="400002" lvl="2" indent="0">
              <a:buNone/>
            </a:pPr>
            <a:r>
              <a:rPr lang="en-US" sz="2600" dirty="0"/>
              <a:t>“Hematologic Cancer”</a:t>
            </a:r>
          </a:p>
          <a:p>
            <a:pPr marL="228600" lvl="1" indent="-228600"/>
            <a:r>
              <a:rPr lang="en-US" sz="2600" dirty="0"/>
              <a:t>Dynamic</a:t>
            </a:r>
          </a:p>
          <a:p>
            <a:pPr marL="400002" lvl="2" indent="0">
              <a:buNone/>
            </a:pPr>
            <a:r>
              <a:rPr lang="en-US" sz="2600" dirty="0"/>
              <a:t>“Remission”</a:t>
            </a:r>
          </a:p>
          <a:p>
            <a:pPr marL="857148" lvl="3" indent="0">
              <a:buNone/>
            </a:pPr>
            <a:r>
              <a:rPr lang="en-US" sz="2600" dirty="0"/>
              <a:t>“Partial Remission”</a:t>
            </a:r>
          </a:p>
          <a:p>
            <a:pPr marL="857148" lvl="3" indent="0">
              <a:buNone/>
            </a:pPr>
            <a:r>
              <a:rPr lang="en-US" sz="2600" dirty="0"/>
              <a:t>“Complete Remission”</a:t>
            </a:r>
          </a:p>
          <a:p>
            <a:pPr marL="400002" lvl="2" indent="0">
              <a:buNone/>
            </a:pPr>
            <a:r>
              <a:rPr lang="en-US" sz="2600" dirty="0"/>
              <a:t>“Stable Disease”</a:t>
            </a:r>
          </a:p>
          <a:p>
            <a:pPr marL="400002" lvl="2" indent="0">
              <a:buNone/>
            </a:pPr>
            <a:r>
              <a:rPr lang="en-US" sz="2600" dirty="0"/>
              <a:t>“Progression”</a:t>
            </a:r>
          </a:p>
          <a:p>
            <a:pPr marL="857148" lvl="3" indent="0">
              <a:buNone/>
            </a:pPr>
            <a:r>
              <a:rPr lang="en-US" sz="2600" dirty="0"/>
              <a:t>“Disease Recurrence”</a:t>
            </a:r>
          </a:p>
          <a:p>
            <a:pPr marL="628602" lvl="2" indent="-228600"/>
            <a:endParaRPr lang="en-US" sz="1900" dirty="0"/>
          </a:p>
        </p:txBody>
      </p:sp>
      <p:sp>
        <p:nvSpPr>
          <p:cNvPr id="6" name="Text Placeholder 5">
            <a:extLst>
              <a:ext uri="{FF2B5EF4-FFF2-40B4-BE49-F238E27FC236}">
                <a16:creationId xmlns:a16="http://schemas.microsoft.com/office/drawing/2014/main" id="{F1F46B4F-70B8-45D0-B288-68CEBD7B85D0}"/>
              </a:ext>
            </a:extLst>
          </p:cNvPr>
          <p:cNvSpPr>
            <a:spLocks noGrp="1"/>
          </p:cNvSpPr>
          <p:nvPr>
            <p:ph type="body" sz="quarter" idx="3"/>
          </p:nvPr>
        </p:nvSpPr>
        <p:spPr>
          <a:xfrm>
            <a:off x="4999006" y="1062853"/>
            <a:ext cx="4041775" cy="533135"/>
          </a:xfrm>
        </p:spPr>
        <p:txBody>
          <a:bodyPr/>
          <a:lstStyle/>
          <a:p>
            <a:r>
              <a:rPr lang="en-US" dirty="0"/>
              <a:t>Rules</a:t>
            </a:r>
          </a:p>
        </p:txBody>
      </p:sp>
      <p:sp>
        <p:nvSpPr>
          <p:cNvPr id="7" name="Content Placeholder 6">
            <a:extLst>
              <a:ext uri="{FF2B5EF4-FFF2-40B4-BE49-F238E27FC236}">
                <a16:creationId xmlns:a16="http://schemas.microsoft.com/office/drawing/2014/main" id="{BC431638-0655-4CA6-898A-FF35A106F4D4}"/>
              </a:ext>
            </a:extLst>
          </p:cNvPr>
          <p:cNvSpPr>
            <a:spLocks noGrp="1"/>
          </p:cNvSpPr>
          <p:nvPr>
            <p:ph sz="quarter" idx="4"/>
          </p:nvPr>
        </p:nvSpPr>
        <p:spPr>
          <a:xfrm>
            <a:off x="4045444" y="1748388"/>
            <a:ext cx="4186766" cy="3292740"/>
          </a:xfrm>
        </p:spPr>
        <p:txBody>
          <a:bodyPr>
            <a:noAutofit/>
          </a:bodyPr>
          <a:lstStyle/>
          <a:p>
            <a:pPr marL="287338" indent="-228600">
              <a:buNone/>
            </a:pPr>
            <a:r>
              <a:rPr lang="en-US" sz="1300" dirty="0"/>
              <a:t> </a:t>
            </a:r>
          </a:p>
          <a:p>
            <a:pPr marL="58738" lvl="1" indent="0">
              <a:buNone/>
            </a:pPr>
            <a:r>
              <a:rPr lang="en-US" sz="1600" dirty="0"/>
              <a:t>Start with diagnosis, span everything</a:t>
            </a:r>
          </a:p>
          <a:p>
            <a:pPr marL="58738" lvl="1" indent="0">
              <a:buNone/>
            </a:pPr>
            <a:endParaRPr lang="en-US" sz="1600" dirty="0"/>
          </a:p>
          <a:p>
            <a:pPr marL="58738" lvl="1" indent="0">
              <a:buNone/>
            </a:pPr>
            <a:r>
              <a:rPr lang="en-US" sz="1600" dirty="0"/>
              <a:t>Start with evidence (Diagnostic Modifier)</a:t>
            </a:r>
          </a:p>
          <a:p>
            <a:pPr marL="58738" lvl="1" indent="0">
              <a:buNone/>
            </a:pPr>
            <a:r>
              <a:rPr lang="en-US" sz="1600" dirty="0"/>
              <a:t>End with start of next Extent Episode</a:t>
            </a:r>
          </a:p>
          <a:p>
            <a:pPr marL="58738" lvl="1" indent="0">
              <a:buNone/>
            </a:pPr>
            <a:endParaRPr lang="en-US" sz="1600" dirty="0"/>
          </a:p>
          <a:p>
            <a:pPr marL="58738" lvl="1" indent="0">
              <a:buNone/>
            </a:pPr>
            <a:endParaRPr lang="en-US" sz="1600" dirty="0"/>
          </a:p>
          <a:p>
            <a:pPr marL="58738" lvl="1" indent="0">
              <a:buNone/>
            </a:pPr>
            <a:endParaRPr lang="en-US" sz="1600" dirty="0"/>
          </a:p>
          <a:p>
            <a:pPr marL="58738" lvl="1" indent="0">
              <a:buNone/>
            </a:pPr>
            <a:r>
              <a:rPr lang="en-US" sz="1600" dirty="0"/>
              <a:t>Start at evidence (Diagnostic Modifier, Surgery) </a:t>
            </a:r>
          </a:p>
          <a:p>
            <a:pPr marL="58738" lvl="1" indent="0">
              <a:buNone/>
            </a:pPr>
            <a:r>
              <a:rPr lang="en-US" sz="1600" dirty="0"/>
              <a:t>End at next Treatment Episode or new evidence</a:t>
            </a:r>
          </a:p>
          <a:p>
            <a:pPr marL="58738" indent="0">
              <a:buNone/>
            </a:pPr>
            <a:r>
              <a:rPr lang="en-US" sz="1600" dirty="0"/>
              <a:t> </a:t>
            </a:r>
          </a:p>
        </p:txBody>
      </p:sp>
      <p:sp>
        <p:nvSpPr>
          <p:cNvPr id="4" name="Oval 3">
            <a:extLst>
              <a:ext uri="{FF2B5EF4-FFF2-40B4-BE49-F238E27FC236}">
                <a16:creationId xmlns:a16="http://schemas.microsoft.com/office/drawing/2014/main" id="{E45C8768-84A6-49CA-A92F-5FDDF1C8A206}"/>
              </a:ext>
            </a:extLst>
          </p:cNvPr>
          <p:cNvSpPr/>
          <p:nvPr/>
        </p:nvSpPr>
        <p:spPr>
          <a:xfrm>
            <a:off x="1954177" y="196117"/>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sp>
        <p:nvSpPr>
          <p:cNvPr id="12" name="Left Brace 11">
            <a:extLst>
              <a:ext uri="{FF2B5EF4-FFF2-40B4-BE49-F238E27FC236}">
                <a16:creationId xmlns:a16="http://schemas.microsoft.com/office/drawing/2014/main" id="{ED322F7B-0E22-4323-A2AA-FBC247D7D814}"/>
              </a:ext>
            </a:extLst>
          </p:cNvPr>
          <p:cNvSpPr/>
          <p:nvPr/>
        </p:nvSpPr>
        <p:spPr>
          <a:xfrm rot="10800000">
            <a:off x="3660209" y="2582882"/>
            <a:ext cx="207435" cy="745533"/>
          </a:xfrm>
          <a:prstGeom prst="leftBrace">
            <a:avLst>
              <a:gd name="adj1" fmla="val 9441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13103B2C-2C96-4B99-9441-8E7EE3947197}"/>
              </a:ext>
            </a:extLst>
          </p:cNvPr>
          <p:cNvSpPr/>
          <p:nvPr/>
        </p:nvSpPr>
        <p:spPr>
          <a:xfrm rot="10800000">
            <a:off x="3660211" y="3890448"/>
            <a:ext cx="311150" cy="1080162"/>
          </a:xfrm>
          <a:prstGeom prst="leftBrace">
            <a:avLst>
              <a:gd name="adj1" fmla="val 9441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8034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20" y="127000"/>
            <a:ext cx="6815580" cy="698500"/>
          </a:xfrm>
        </p:spPr>
        <p:txBody>
          <a:bodyPr>
            <a:normAutofit/>
          </a:bodyPr>
          <a:lstStyle/>
          <a:p>
            <a:r>
              <a:rPr lang="en-US" sz="3000" b="1" dirty="0" err="1">
                <a:solidFill>
                  <a:schemeClr val="tx2">
                    <a:lumMod val="50000"/>
                  </a:schemeClr>
                </a:solidFill>
                <a:latin typeface="Arial"/>
                <a:cs typeface="Arial"/>
              </a:rPr>
              <a:t>Cont</a:t>
            </a:r>
            <a:r>
              <a:rPr lang="en-US" sz="3000" b="1" dirty="0">
                <a:solidFill>
                  <a:schemeClr val="tx2">
                    <a:lumMod val="50000"/>
                  </a:schemeClr>
                </a:solidFill>
                <a:latin typeface="Arial"/>
                <a:cs typeface="Arial"/>
              </a:rPr>
              <a:t>: Episode Concepts and Rules</a:t>
            </a:r>
            <a:endParaRPr lang="en-US" sz="3000" dirty="0"/>
          </a:p>
        </p:txBody>
      </p:sp>
      <p:sp>
        <p:nvSpPr>
          <p:cNvPr id="5" name="Text Placeholder 4">
            <a:extLst>
              <a:ext uri="{FF2B5EF4-FFF2-40B4-BE49-F238E27FC236}">
                <a16:creationId xmlns:a16="http://schemas.microsoft.com/office/drawing/2014/main" id="{15E28C94-C016-4A89-B1B8-93E71E67E777}"/>
              </a:ext>
            </a:extLst>
          </p:cNvPr>
          <p:cNvSpPr>
            <a:spLocks noGrp="1"/>
          </p:cNvSpPr>
          <p:nvPr>
            <p:ph type="body" idx="1"/>
          </p:nvPr>
        </p:nvSpPr>
        <p:spPr>
          <a:xfrm>
            <a:off x="1003955" y="1126861"/>
            <a:ext cx="4040188" cy="533135"/>
          </a:xfrm>
        </p:spPr>
        <p:txBody>
          <a:bodyPr/>
          <a:lstStyle/>
          <a:p>
            <a:r>
              <a:rPr lang="en-US" dirty="0"/>
              <a:t>Concepts</a:t>
            </a:r>
          </a:p>
        </p:txBody>
      </p:sp>
      <p:sp>
        <p:nvSpPr>
          <p:cNvPr id="3" name="Content Placeholder 2">
            <a:extLst>
              <a:ext uri="{FF2B5EF4-FFF2-40B4-BE49-F238E27FC236}">
                <a16:creationId xmlns:a16="http://schemas.microsoft.com/office/drawing/2014/main" id="{1A2EA4A1-68BF-4C80-BE1B-33DEC393B8A9}"/>
              </a:ext>
            </a:extLst>
          </p:cNvPr>
          <p:cNvSpPr>
            <a:spLocks noGrp="1"/>
          </p:cNvSpPr>
          <p:nvPr>
            <p:ph sz="half" idx="2"/>
          </p:nvPr>
        </p:nvSpPr>
        <p:spPr>
          <a:xfrm>
            <a:off x="1003955" y="1812396"/>
            <a:ext cx="4572000" cy="3292740"/>
          </a:xfrm>
        </p:spPr>
        <p:txBody>
          <a:bodyPr>
            <a:normAutofit/>
          </a:bodyPr>
          <a:lstStyle/>
          <a:p>
            <a:pPr marL="0" indent="0">
              <a:buNone/>
            </a:pPr>
            <a:r>
              <a:rPr lang="en-US" sz="1600" dirty="0"/>
              <a:t>Surgery Treatment Episodes</a:t>
            </a:r>
          </a:p>
          <a:p>
            <a:pPr marL="228600" lvl="1" indent="-228600"/>
            <a:r>
              <a:rPr lang="en-US" sz="1600" dirty="0"/>
              <a:t>“Cancer Surgery”</a:t>
            </a:r>
          </a:p>
          <a:p>
            <a:pPr marL="0" indent="0">
              <a:buNone/>
            </a:pPr>
            <a:r>
              <a:rPr lang="en-US" sz="1600" dirty="0"/>
              <a:t>Other Treatment Episodes</a:t>
            </a:r>
          </a:p>
          <a:p>
            <a:pPr marL="228600" lvl="1" indent="-228600"/>
            <a:r>
              <a:rPr lang="en-US" sz="1600" dirty="0"/>
              <a:t>“Cancer Radiotherapy”, </a:t>
            </a:r>
            <a:br>
              <a:rPr lang="en-US" sz="1600" dirty="0"/>
            </a:br>
            <a:r>
              <a:rPr lang="en-US" sz="1600" dirty="0"/>
              <a:t>“Cancer Drug Treatment”</a:t>
            </a:r>
          </a:p>
        </p:txBody>
      </p:sp>
      <p:sp>
        <p:nvSpPr>
          <p:cNvPr id="6" name="Text Placeholder 5">
            <a:extLst>
              <a:ext uri="{FF2B5EF4-FFF2-40B4-BE49-F238E27FC236}">
                <a16:creationId xmlns:a16="http://schemas.microsoft.com/office/drawing/2014/main" id="{F1F46B4F-70B8-45D0-B288-68CEBD7B85D0}"/>
              </a:ext>
            </a:extLst>
          </p:cNvPr>
          <p:cNvSpPr>
            <a:spLocks noGrp="1"/>
          </p:cNvSpPr>
          <p:nvPr>
            <p:ph type="body" sz="quarter" idx="3"/>
          </p:nvPr>
        </p:nvSpPr>
        <p:spPr>
          <a:xfrm>
            <a:off x="5191784" y="1126861"/>
            <a:ext cx="1831185" cy="533135"/>
          </a:xfrm>
        </p:spPr>
        <p:txBody>
          <a:bodyPr/>
          <a:lstStyle/>
          <a:p>
            <a:r>
              <a:rPr lang="en-US" dirty="0"/>
              <a:t>Rules</a:t>
            </a:r>
          </a:p>
        </p:txBody>
      </p:sp>
      <p:sp>
        <p:nvSpPr>
          <p:cNvPr id="7" name="Content Placeholder 6">
            <a:extLst>
              <a:ext uri="{FF2B5EF4-FFF2-40B4-BE49-F238E27FC236}">
                <a16:creationId xmlns:a16="http://schemas.microsoft.com/office/drawing/2014/main" id="{BC431638-0655-4CA6-898A-FF35A106F4D4}"/>
              </a:ext>
            </a:extLst>
          </p:cNvPr>
          <p:cNvSpPr>
            <a:spLocks noGrp="1"/>
          </p:cNvSpPr>
          <p:nvPr>
            <p:ph sz="quarter" idx="4"/>
          </p:nvPr>
        </p:nvSpPr>
        <p:spPr>
          <a:xfrm>
            <a:off x="3950208" y="1812396"/>
            <a:ext cx="4505636" cy="3292740"/>
          </a:xfrm>
        </p:spPr>
        <p:txBody>
          <a:bodyPr>
            <a:normAutofit/>
          </a:bodyPr>
          <a:lstStyle/>
          <a:p>
            <a:pPr marL="287338" lvl="1" indent="-228600"/>
            <a:endParaRPr lang="en-US" sz="1600" dirty="0"/>
          </a:p>
          <a:p>
            <a:pPr marL="58738" lvl="1" indent="0">
              <a:buNone/>
            </a:pPr>
            <a:r>
              <a:rPr lang="en-US" sz="1600" dirty="0"/>
              <a:t>Starts and ends the same day</a:t>
            </a:r>
          </a:p>
          <a:p>
            <a:pPr marL="287338" indent="-228600">
              <a:buNone/>
            </a:pPr>
            <a:r>
              <a:rPr lang="en-US" sz="1600" dirty="0"/>
              <a:t> </a:t>
            </a:r>
          </a:p>
          <a:p>
            <a:pPr marL="58738" lvl="1" indent="0">
              <a:buNone/>
            </a:pPr>
            <a:r>
              <a:rPr lang="en-US" sz="1600" dirty="0"/>
              <a:t>According to rule set (see Block 3)</a:t>
            </a:r>
          </a:p>
          <a:p>
            <a:pPr marL="287338" indent="-228600"/>
            <a:endParaRPr lang="en-US" sz="1600" dirty="0"/>
          </a:p>
        </p:txBody>
      </p:sp>
      <p:sp>
        <p:nvSpPr>
          <p:cNvPr id="4" name="Oval 3">
            <a:extLst>
              <a:ext uri="{FF2B5EF4-FFF2-40B4-BE49-F238E27FC236}">
                <a16:creationId xmlns:a16="http://schemas.microsoft.com/office/drawing/2014/main" id="{E45C8768-84A6-49CA-A92F-5FDDF1C8A206}"/>
              </a:ext>
            </a:extLst>
          </p:cNvPr>
          <p:cNvSpPr/>
          <p:nvPr/>
        </p:nvSpPr>
        <p:spPr>
          <a:xfrm>
            <a:off x="1600200" y="196117"/>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spTree>
    <p:extLst>
      <p:ext uri="{BB962C8B-B14F-4D97-AF65-F5344CB8AC3E}">
        <p14:creationId xmlns:p14="http://schemas.microsoft.com/office/powerpoint/2010/main" val="3218490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tx2">
                    <a:lumMod val="50000"/>
                  </a:schemeClr>
                </a:solidFill>
                <a:latin typeface="Arial"/>
                <a:cs typeface="Arial"/>
              </a:rPr>
              <a:t>Episode Object Concepts</a:t>
            </a:r>
            <a:endParaRPr lang="en-US" sz="3000" dirty="0"/>
          </a:p>
        </p:txBody>
      </p:sp>
      <p:sp>
        <p:nvSpPr>
          <p:cNvPr id="16" name="Content Placeholder 15">
            <a:extLst>
              <a:ext uri="{FF2B5EF4-FFF2-40B4-BE49-F238E27FC236}">
                <a16:creationId xmlns:a16="http://schemas.microsoft.com/office/drawing/2014/main" id="{3A61C6DB-46BC-430D-8B74-AE2BBD811DD6}"/>
              </a:ext>
            </a:extLst>
          </p:cNvPr>
          <p:cNvSpPr>
            <a:spLocks noGrp="1"/>
          </p:cNvSpPr>
          <p:nvPr>
            <p:ph idx="1"/>
          </p:nvPr>
        </p:nvSpPr>
        <p:spPr/>
        <p:txBody>
          <a:bodyPr/>
          <a:lstStyle/>
          <a:p>
            <a:r>
              <a:rPr lang="en-US" dirty="0"/>
              <a:t>Actual diagnosis, procedures, drug regimens</a:t>
            </a:r>
          </a:p>
        </p:txBody>
      </p:sp>
      <p:sp>
        <p:nvSpPr>
          <p:cNvPr id="4" name="Oval 3">
            <a:extLst>
              <a:ext uri="{FF2B5EF4-FFF2-40B4-BE49-F238E27FC236}">
                <a16:creationId xmlns:a16="http://schemas.microsoft.com/office/drawing/2014/main" id="{E45C8768-84A6-49CA-A92F-5FDDF1C8A206}"/>
              </a:ext>
            </a:extLst>
          </p:cNvPr>
          <p:cNvSpPr/>
          <p:nvPr/>
        </p:nvSpPr>
        <p:spPr>
          <a:xfrm>
            <a:off x="1600200" y="196117"/>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spTree>
    <p:extLst>
      <p:ext uri="{BB962C8B-B14F-4D97-AF65-F5344CB8AC3E}">
        <p14:creationId xmlns:p14="http://schemas.microsoft.com/office/powerpoint/2010/main" val="2318240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49127"/>
            <a:ext cx="5687568" cy="698500"/>
          </a:xfrm>
        </p:spPr>
        <p:txBody>
          <a:bodyPr>
            <a:normAutofit/>
          </a:bodyPr>
          <a:lstStyle/>
          <a:p>
            <a:r>
              <a:rPr lang="en-US" sz="3200" b="1" dirty="0">
                <a:solidFill>
                  <a:schemeClr val="tx2">
                    <a:lumMod val="50000"/>
                  </a:schemeClr>
                </a:solidFill>
                <a:latin typeface="Arial"/>
                <a:cs typeface="Arial"/>
              </a:rPr>
              <a:t>Episode Chaining</a:t>
            </a:r>
            <a:endParaRPr lang="en-US" sz="3200" dirty="0"/>
          </a:p>
        </p:txBody>
      </p:sp>
      <p:pic>
        <p:nvPicPr>
          <p:cNvPr id="37889" name="Picture 1"/>
          <p:cNvPicPr>
            <a:picLocks noChangeAspect="1" noChangeArrowheads="1"/>
          </p:cNvPicPr>
          <p:nvPr/>
        </p:nvPicPr>
        <p:blipFill rotWithShape="1">
          <a:blip r:embed="rId2"/>
          <a:srcRect t="5897" r="72491" b="8010"/>
          <a:stretch/>
        </p:blipFill>
        <p:spPr bwMode="auto">
          <a:xfrm>
            <a:off x="516462" y="996696"/>
            <a:ext cx="4204843" cy="4010728"/>
          </a:xfrm>
          <a:prstGeom prst="rect">
            <a:avLst/>
          </a:prstGeom>
          <a:noFill/>
          <a:ln w="9525">
            <a:noFill/>
            <a:miter lim="800000"/>
            <a:headEnd/>
            <a:tailEnd/>
          </a:ln>
        </p:spPr>
      </p:pic>
      <p:sp>
        <p:nvSpPr>
          <p:cNvPr id="5" name="Content Placeholder 2"/>
          <p:cNvSpPr>
            <a:spLocks noGrp="1"/>
          </p:cNvSpPr>
          <p:nvPr>
            <p:ph idx="1"/>
          </p:nvPr>
        </p:nvSpPr>
        <p:spPr>
          <a:xfrm>
            <a:off x="5047488" y="2724912"/>
            <a:ext cx="3843024" cy="1563624"/>
          </a:xfrm>
        </p:spPr>
        <p:txBody>
          <a:bodyPr>
            <a:normAutofit fontScale="55000" lnSpcReduction="20000"/>
          </a:bodyPr>
          <a:lstStyle/>
          <a:p>
            <a:pPr marL="0" indent="0">
              <a:buNone/>
            </a:pPr>
            <a:r>
              <a:rPr lang="en-US" dirty="0"/>
              <a:t>Episode of the same category (Disease Extent, Disease Dynamics, Treatment) are </a:t>
            </a:r>
            <a:r>
              <a:rPr lang="en-US" b="1" dirty="0"/>
              <a:t>numbered</a:t>
            </a:r>
          </a:p>
          <a:p>
            <a:pPr marL="0" indent="0">
              <a:buNone/>
            </a:pPr>
            <a:endParaRPr lang="en-US" dirty="0"/>
          </a:p>
          <a:p>
            <a:pPr marL="0" indent="0">
              <a:buNone/>
            </a:pPr>
            <a:r>
              <a:rPr lang="en-US" dirty="0"/>
              <a:t>Disease Episode #1 is the one defined by the first (</a:t>
            </a:r>
            <a:r>
              <a:rPr lang="en-US" b="1" dirty="0"/>
              <a:t>initial</a:t>
            </a:r>
            <a:r>
              <a:rPr lang="en-US" dirty="0"/>
              <a:t>) cancer diagnosis</a:t>
            </a:r>
          </a:p>
        </p:txBody>
      </p:sp>
      <p:sp>
        <p:nvSpPr>
          <p:cNvPr id="3" name="Oval 2">
            <a:extLst>
              <a:ext uri="{FF2B5EF4-FFF2-40B4-BE49-F238E27FC236}">
                <a16:creationId xmlns:a16="http://schemas.microsoft.com/office/drawing/2014/main" id="{88893193-AFDD-44CF-8155-505DB02BF1CD}"/>
              </a:ext>
            </a:extLst>
          </p:cNvPr>
          <p:cNvSpPr/>
          <p:nvPr/>
        </p:nvSpPr>
        <p:spPr>
          <a:xfrm>
            <a:off x="1600200" y="196117"/>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cxnSp>
        <p:nvCxnSpPr>
          <p:cNvPr id="15" name="Straight Arrow Connector 14">
            <a:extLst>
              <a:ext uri="{FF2B5EF4-FFF2-40B4-BE49-F238E27FC236}">
                <a16:creationId xmlns:a16="http://schemas.microsoft.com/office/drawing/2014/main" id="{A322533D-B100-4D5D-90C8-167AEBB4E3C2}"/>
              </a:ext>
            </a:extLst>
          </p:cNvPr>
          <p:cNvCxnSpPr>
            <a:cxnSpLocks/>
          </p:cNvCxnSpPr>
          <p:nvPr/>
        </p:nvCxnSpPr>
        <p:spPr>
          <a:xfrm flipH="1">
            <a:off x="3886200" y="3584448"/>
            <a:ext cx="1042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929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384" y="127000"/>
            <a:ext cx="6757416" cy="698500"/>
          </a:xfrm>
        </p:spPr>
        <p:txBody>
          <a:bodyPr>
            <a:normAutofit/>
          </a:bodyPr>
          <a:lstStyle/>
          <a:p>
            <a:r>
              <a:rPr lang="en-US" sz="3000" b="1" dirty="0">
                <a:solidFill>
                  <a:schemeClr val="accent1">
                    <a:lumMod val="50000"/>
                  </a:schemeClr>
                </a:solidFill>
                <a:latin typeface="Arial" pitchFamily="34" charset="0"/>
                <a:cs typeface="Arial" pitchFamily="34" charset="0"/>
              </a:rPr>
              <a:t>Learned: Cancer Episode Model</a:t>
            </a:r>
            <a:endParaRPr lang="en-US" sz="3000" dirty="0">
              <a:latin typeface="Arial" pitchFamily="34" charset="0"/>
              <a:cs typeface="Arial" pitchFamily="34" charset="0"/>
            </a:endParaRPr>
          </a:p>
        </p:txBody>
      </p:sp>
      <p:sp>
        <p:nvSpPr>
          <p:cNvPr id="3" name="Content Placeholder 2"/>
          <p:cNvSpPr>
            <a:spLocks noGrp="1"/>
          </p:cNvSpPr>
          <p:nvPr>
            <p:ph idx="1"/>
          </p:nvPr>
        </p:nvSpPr>
        <p:spPr>
          <a:xfrm>
            <a:off x="2060448" y="1466185"/>
            <a:ext cx="5702808" cy="2602895"/>
          </a:xfrm>
          <a:ln w="12700">
            <a:solidFill>
              <a:schemeClr val="tx2"/>
            </a:solidFill>
          </a:ln>
        </p:spPr>
        <p:txBody>
          <a:bodyPr>
            <a:normAutofit/>
          </a:bodyPr>
          <a:lstStyle/>
          <a:p>
            <a:pPr marL="457200" indent="-457200">
              <a:buFont typeface="+mj-lt"/>
              <a:buAutoNum type="arabicPeriod"/>
            </a:pPr>
            <a:r>
              <a:rPr lang="en-US" sz="2000" dirty="0">
                <a:solidFill>
                  <a:schemeClr val="accent1">
                    <a:lumMod val="50000"/>
                  </a:schemeClr>
                </a:solidFill>
                <a:latin typeface="Arial" pitchFamily="34" charset="0"/>
                <a:cs typeface="Arial" pitchFamily="34" charset="0"/>
              </a:rPr>
              <a:t>Episodes are abstract high-level time intervals summarizing a number of events</a:t>
            </a:r>
          </a:p>
          <a:p>
            <a:pPr marL="457200" indent="-457200">
              <a:buFont typeface="+mj-lt"/>
              <a:buAutoNum type="arabicPeriod"/>
            </a:pPr>
            <a:r>
              <a:rPr lang="en-US" sz="2000" dirty="0">
                <a:solidFill>
                  <a:schemeClr val="accent1">
                    <a:lumMod val="50000"/>
                  </a:schemeClr>
                </a:solidFill>
                <a:latin typeface="Arial" pitchFamily="34" charset="0"/>
                <a:cs typeface="Arial" pitchFamily="34" charset="0"/>
              </a:rPr>
              <a:t>There are Disease and Treatment Episodes (defined by the Episode Concept)</a:t>
            </a:r>
          </a:p>
          <a:p>
            <a:pPr marL="457200" indent="-457200">
              <a:buFont typeface="+mj-lt"/>
              <a:buAutoNum type="arabicPeriod"/>
            </a:pPr>
            <a:r>
              <a:rPr lang="en-US" sz="2000" dirty="0">
                <a:solidFill>
                  <a:schemeClr val="accent1">
                    <a:lumMod val="50000"/>
                  </a:schemeClr>
                </a:solidFill>
                <a:latin typeface="Arial" pitchFamily="34" charset="0"/>
                <a:cs typeface="Arial" pitchFamily="34" charset="0"/>
              </a:rPr>
              <a:t>Condition, Procedure and Drug Domain concepts define the Episode Object</a:t>
            </a:r>
          </a:p>
          <a:p>
            <a:pPr marL="457200" indent="-457200">
              <a:buFont typeface="+mj-lt"/>
              <a:buAutoNum type="arabicPeriod"/>
            </a:pPr>
            <a:r>
              <a:rPr lang="en-US" sz="2000" dirty="0">
                <a:solidFill>
                  <a:schemeClr val="accent1">
                    <a:lumMod val="50000"/>
                  </a:schemeClr>
                </a:solidFill>
                <a:latin typeface="Arial" pitchFamily="34" charset="0"/>
                <a:cs typeface="Arial" pitchFamily="34" charset="0"/>
              </a:rPr>
              <a:t>Episodes can be nested</a:t>
            </a:r>
            <a:endParaRPr lang="en-US" sz="1600" dirty="0">
              <a:solidFill>
                <a:schemeClr val="accent1">
                  <a:lumMod val="50000"/>
                </a:schemeClr>
              </a:solidFill>
              <a:latin typeface="Arial" pitchFamily="34" charset="0"/>
              <a:cs typeface="Arial" pitchFamily="34" charset="0"/>
            </a:endParaRPr>
          </a:p>
          <a:p>
            <a:pPr lvl="1"/>
            <a:endParaRPr lang="en-US" sz="2400" dirty="0">
              <a:latin typeface="Arial" pitchFamily="34" charset="0"/>
              <a:cs typeface="Arial" pitchFamily="34" charset="0"/>
            </a:endParaRPr>
          </a:p>
        </p:txBody>
      </p:sp>
      <p:sp>
        <p:nvSpPr>
          <p:cNvPr id="5" name="Oval 4">
            <a:extLst>
              <a:ext uri="{FF2B5EF4-FFF2-40B4-BE49-F238E27FC236}">
                <a16:creationId xmlns:a16="http://schemas.microsoft.com/office/drawing/2014/main" id="{BE18BDA5-1085-40A0-8E73-41900D306E2E}"/>
              </a:ext>
            </a:extLst>
          </p:cNvPr>
          <p:cNvSpPr/>
          <p:nvPr/>
        </p:nvSpPr>
        <p:spPr>
          <a:xfrm>
            <a:off x="1325880" y="184795"/>
            <a:ext cx="603504" cy="604520"/>
          </a:xfrm>
          <a:prstGeom prst="ellipse">
            <a:avLst/>
          </a:prstGeom>
          <a:solidFill>
            <a:srgbClr val="F5A118">
              <a:alpha val="28000"/>
            </a:srgbClr>
          </a:solidFill>
          <a:ln>
            <a:solidFill>
              <a:srgbClr val="2042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0425A"/>
                </a:solidFill>
              </a:rPr>
              <a:t>3</a:t>
            </a:r>
          </a:p>
        </p:txBody>
      </p:sp>
    </p:spTree>
    <p:extLst>
      <p:ext uri="{BB962C8B-B14F-4D97-AF65-F5344CB8AC3E}">
        <p14:creationId xmlns:p14="http://schemas.microsoft.com/office/powerpoint/2010/main" val="1772173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4"/>
          <p:cNvSpPr txBox="1">
            <a:spLocks noGrp="1"/>
          </p:cNvSpPr>
          <p:nvPr>
            <p:ph type="ctrTitle"/>
          </p:nvPr>
        </p:nvSpPr>
        <p:spPr>
          <a:xfrm>
            <a:off x="2362200" y="2528293"/>
            <a:ext cx="6096000" cy="658415"/>
          </a:xfrm>
          <a:prstGeom prst="rect">
            <a:avLst/>
          </a:prstGeom>
          <a:noFill/>
          <a:ln>
            <a:noFill/>
          </a:ln>
        </p:spPr>
        <p:txBody>
          <a:bodyPr spcFirstLastPara="1" vert="horz" wrap="square" lIns="68569" tIns="34275" rIns="68569" bIns="34275" rtlCol="0" anchor="t" anchorCtr="0">
            <a:normAutofit/>
          </a:bodyPr>
          <a:lstStyle/>
          <a:p>
            <a:pPr algn="l">
              <a:lnSpc>
                <a:spcPct val="90000"/>
              </a:lnSpc>
              <a:spcBef>
                <a:spcPts val="0"/>
              </a:spcBef>
              <a:buClr>
                <a:srgbClr val="20425A"/>
              </a:buClr>
              <a:buSzPts val="4000"/>
            </a:pPr>
            <a:r>
              <a:rPr lang="en-US" sz="3000" b="1">
                <a:latin typeface="Calibri"/>
                <a:ea typeface="Calibri"/>
                <a:cs typeface="Calibri"/>
                <a:sym typeface="Calibri"/>
              </a:rPr>
              <a:t>Foundation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15" descr="Image result for ohdsi"/>
          <p:cNvPicPr preferRelativeResize="0"/>
          <p:nvPr/>
        </p:nvPicPr>
        <p:blipFill rotWithShape="1">
          <a:blip r:embed="rId3">
            <a:alphaModFix/>
          </a:blip>
          <a:srcRect/>
          <a:stretch/>
        </p:blipFill>
        <p:spPr>
          <a:xfrm>
            <a:off x="48602" y="320333"/>
            <a:ext cx="3634585" cy="920870"/>
          </a:xfrm>
          <a:prstGeom prst="rect">
            <a:avLst/>
          </a:prstGeom>
          <a:noFill/>
          <a:ln>
            <a:noFill/>
          </a:ln>
        </p:spPr>
      </p:pic>
      <p:pic>
        <p:nvPicPr>
          <p:cNvPr id="593" name="Google Shape;593;p15"/>
          <p:cNvPicPr preferRelativeResize="0"/>
          <p:nvPr/>
        </p:nvPicPr>
        <p:blipFill rotWithShape="1">
          <a:blip r:embed="rId4">
            <a:alphaModFix/>
          </a:blip>
          <a:srcRect b="54551"/>
          <a:stretch/>
        </p:blipFill>
        <p:spPr>
          <a:xfrm>
            <a:off x="767695" y="2038678"/>
            <a:ext cx="3628155" cy="1786368"/>
          </a:xfrm>
          <a:prstGeom prst="rect">
            <a:avLst/>
          </a:prstGeom>
          <a:noFill/>
          <a:ln>
            <a:noFill/>
          </a:ln>
        </p:spPr>
      </p:pic>
      <p:sp>
        <p:nvSpPr>
          <p:cNvPr id="594" name="Google Shape;594;p15"/>
          <p:cNvSpPr txBox="1"/>
          <p:nvPr/>
        </p:nvSpPr>
        <p:spPr>
          <a:xfrm>
            <a:off x="319333" y="1359779"/>
            <a:ext cx="8298180"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2400"/>
            </a:pPr>
            <a:r>
              <a:rPr lang="en-US" sz="1800" i="1">
                <a:solidFill>
                  <a:srgbClr val="1DABFF"/>
                </a:solidFill>
                <a:latin typeface="Calibri"/>
                <a:ea typeface="Calibri"/>
                <a:cs typeface="Calibri"/>
                <a:sym typeface="Calibri"/>
              </a:rPr>
              <a:t>Opportunity for our team to embrace ‘Open Science’ and be part of something different  </a:t>
            </a:r>
            <a:endParaRPr sz="1800" i="1">
              <a:solidFill>
                <a:srgbClr val="1DABFF"/>
              </a:solidFill>
              <a:latin typeface="Calibri"/>
              <a:ea typeface="Calibri"/>
              <a:cs typeface="Calibri"/>
              <a:sym typeface="Calibri"/>
            </a:endParaRPr>
          </a:p>
        </p:txBody>
      </p:sp>
      <p:pic>
        <p:nvPicPr>
          <p:cNvPr id="595" name="Google Shape;595;p15" descr="Link"/>
          <p:cNvPicPr preferRelativeResize="0"/>
          <p:nvPr/>
        </p:nvPicPr>
        <p:blipFill rotWithShape="1">
          <a:blip r:embed="rId5">
            <a:alphaModFix/>
          </a:blip>
          <a:srcRect/>
          <a:stretch/>
        </p:blipFill>
        <p:spPr>
          <a:xfrm>
            <a:off x="898184" y="4247455"/>
            <a:ext cx="370061" cy="370061"/>
          </a:xfrm>
          <a:prstGeom prst="rect">
            <a:avLst/>
          </a:prstGeom>
          <a:noFill/>
          <a:ln>
            <a:noFill/>
          </a:ln>
        </p:spPr>
      </p:pic>
      <p:sp>
        <p:nvSpPr>
          <p:cNvPr id="596" name="Google Shape;596;p15"/>
          <p:cNvSpPr/>
          <p:nvPr/>
        </p:nvSpPr>
        <p:spPr>
          <a:xfrm>
            <a:off x="1210045" y="4225101"/>
            <a:ext cx="1999394" cy="392385"/>
          </a:xfrm>
          <a:prstGeom prst="rect">
            <a:avLst/>
          </a:prstGeom>
          <a:noFill/>
          <a:ln>
            <a:noFill/>
          </a:ln>
        </p:spPr>
        <p:txBody>
          <a:bodyPr spcFirstLastPara="1" wrap="square" lIns="68569" tIns="34275" rIns="68569" bIns="34275" anchor="t" anchorCtr="0">
            <a:spAutoFit/>
          </a:bodyPr>
          <a:lstStyle/>
          <a:p>
            <a:pPr marL="61436" algn="ctr">
              <a:spcBef>
                <a:spcPts val="0"/>
              </a:spcBef>
              <a:spcAft>
                <a:spcPts val="0"/>
              </a:spcAft>
              <a:buClr>
                <a:srgbClr val="000000"/>
              </a:buClr>
              <a:buSzPts val="2800"/>
            </a:pPr>
            <a:r>
              <a:rPr lang="en-US" sz="2100" u="sng">
                <a:solidFill>
                  <a:srgbClr val="1DABFF"/>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http://ohdsi.org</a:t>
            </a:r>
            <a:r>
              <a:rPr lang="en-US" sz="2100" u="sng">
                <a:solidFill>
                  <a:srgbClr val="1DABFF"/>
                </a:solidFill>
                <a:latin typeface="Calibri"/>
                <a:ea typeface="Calibri"/>
                <a:cs typeface="Calibri"/>
                <a:sym typeface="Calibri"/>
              </a:rPr>
              <a:t> </a:t>
            </a:r>
            <a:endParaRPr sz="1050">
              <a:solidFill>
                <a:srgbClr val="000000"/>
              </a:solidFill>
              <a:latin typeface="Arial"/>
              <a:ea typeface="Arial"/>
              <a:cs typeface="Arial"/>
              <a:sym typeface="Arial"/>
            </a:endParaRPr>
          </a:p>
        </p:txBody>
      </p:sp>
      <p:grpSp>
        <p:nvGrpSpPr>
          <p:cNvPr id="597" name="Google Shape;597;p15"/>
          <p:cNvGrpSpPr/>
          <p:nvPr/>
        </p:nvGrpSpPr>
        <p:grpSpPr>
          <a:xfrm>
            <a:off x="4572000" y="2026795"/>
            <a:ext cx="4129621" cy="2212340"/>
            <a:chOff x="287980" y="1677065"/>
            <a:chExt cx="9401446" cy="4595147"/>
          </a:xfrm>
        </p:grpSpPr>
        <p:pic>
          <p:nvPicPr>
            <p:cNvPr id="598" name="Google Shape;598;p15"/>
            <p:cNvPicPr preferRelativeResize="0"/>
            <p:nvPr/>
          </p:nvPicPr>
          <p:blipFill rotWithShape="1">
            <a:blip r:embed="rId7">
              <a:alphaModFix/>
            </a:blip>
            <a:srcRect l="7490"/>
            <a:stretch/>
          </p:blipFill>
          <p:spPr>
            <a:xfrm>
              <a:off x="287980" y="1677065"/>
              <a:ext cx="9401446" cy="4595147"/>
            </a:xfrm>
            <a:prstGeom prst="rect">
              <a:avLst/>
            </a:prstGeom>
            <a:noFill/>
            <a:ln>
              <a:noFill/>
            </a:ln>
          </p:spPr>
        </p:pic>
        <p:pic>
          <p:nvPicPr>
            <p:cNvPr id="599" name="Google Shape;599;p15" descr="Marker"/>
            <p:cNvPicPr preferRelativeResize="0"/>
            <p:nvPr/>
          </p:nvPicPr>
          <p:blipFill rotWithShape="1">
            <a:blip r:embed="rId8">
              <a:alphaModFix/>
            </a:blip>
            <a:srcRect/>
            <a:stretch/>
          </p:blipFill>
          <p:spPr>
            <a:xfrm>
              <a:off x="4191039" y="2899402"/>
              <a:ext cx="600620" cy="600620"/>
            </a:xfrm>
            <a:prstGeom prst="rect">
              <a:avLst/>
            </a:prstGeom>
            <a:noFill/>
            <a:ln>
              <a:noFill/>
            </a:ln>
          </p:spPr>
        </p:pic>
        <p:pic>
          <p:nvPicPr>
            <p:cNvPr id="600" name="Google Shape;600;p15" descr="Marker"/>
            <p:cNvPicPr preferRelativeResize="0"/>
            <p:nvPr/>
          </p:nvPicPr>
          <p:blipFill rotWithShape="1">
            <a:blip r:embed="rId8">
              <a:alphaModFix/>
            </a:blip>
            <a:srcRect/>
            <a:stretch/>
          </p:blipFill>
          <p:spPr>
            <a:xfrm>
              <a:off x="4301694" y="2460809"/>
              <a:ext cx="600620" cy="600620"/>
            </a:xfrm>
            <a:prstGeom prst="rect">
              <a:avLst/>
            </a:prstGeom>
            <a:noFill/>
            <a:ln>
              <a:noFill/>
            </a:ln>
          </p:spPr>
        </p:pic>
        <p:pic>
          <p:nvPicPr>
            <p:cNvPr id="601" name="Google Shape;601;p15" descr="Marker"/>
            <p:cNvPicPr preferRelativeResize="0"/>
            <p:nvPr/>
          </p:nvPicPr>
          <p:blipFill rotWithShape="1">
            <a:blip r:embed="rId8">
              <a:alphaModFix/>
            </a:blip>
            <a:srcRect/>
            <a:stretch/>
          </p:blipFill>
          <p:spPr>
            <a:xfrm>
              <a:off x="4602004" y="2535671"/>
              <a:ext cx="600620" cy="600620"/>
            </a:xfrm>
            <a:prstGeom prst="rect">
              <a:avLst/>
            </a:prstGeom>
            <a:noFill/>
            <a:ln>
              <a:noFill/>
            </a:ln>
          </p:spPr>
        </p:pic>
        <p:pic>
          <p:nvPicPr>
            <p:cNvPr id="602" name="Google Shape;602;p15" descr="Marker"/>
            <p:cNvPicPr preferRelativeResize="0"/>
            <p:nvPr/>
          </p:nvPicPr>
          <p:blipFill rotWithShape="1">
            <a:blip r:embed="rId8">
              <a:alphaModFix/>
            </a:blip>
            <a:srcRect/>
            <a:stretch/>
          </p:blipFill>
          <p:spPr>
            <a:xfrm>
              <a:off x="4451849" y="2719136"/>
              <a:ext cx="600620" cy="600620"/>
            </a:xfrm>
            <a:prstGeom prst="rect">
              <a:avLst/>
            </a:prstGeom>
            <a:noFill/>
            <a:ln>
              <a:noFill/>
            </a:ln>
          </p:spPr>
        </p:pic>
        <p:pic>
          <p:nvPicPr>
            <p:cNvPr id="603" name="Google Shape;603;p15" descr="Marker"/>
            <p:cNvPicPr preferRelativeResize="0"/>
            <p:nvPr/>
          </p:nvPicPr>
          <p:blipFill rotWithShape="1">
            <a:blip r:embed="rId8">
              <a:alphaModFix/>
            </a:blip>
            <a:srcRect/>
            <a:stretch/>
          </p:blipFill>
          <p:spPr>
            <a:xfrm>
              <a:off x="1267337" y="3019446"/>
              <a:ext cx="600620" cy="600620"/>
            </a:xfrm>
            <a:prstGeom prst="rect">
              <a:avLst/>
            </a:prstGeom>
            <a:noFill/>
            <a:ln>
              <a:noFill/>
            </a:ln>
          </p:spPr>
        </p:pic>
        <p:pic>
          <p:nvPicPr>
            <p:cNvPr id="604" name="Google Shape;604;p15" descr="Marker"/>
            <p:cNvPicPr preferRelativeResize="0"/>
            <p:nvPr/>
          </p:nvPicPr>
          <p:blipFill rotWithShape="1">
            <a:blip r:embed="rId8">
              <a:alphaModFix/>
            </a:blip>
            <a:srcRect/>
            <a:stretch/>
          </p:blipFill>
          <p:spPr>
            <a:xfrm>
              <a:off x="1622975" y="2761119"/>
              <a:ext cx="600620" cy="600620"/>
            </a:xfrm>
            <a:prstGeom prst="rect">
              <a:avLst/>
            </a:prstGeom>
            <a:noFill/>
            <a:ln>
              <a:noFill/>
            </a:ln>
          </p:spPr>
        </p:pic>
        <p:pic>
          <p:nvPicPr>
            <p:cNvPr id="605" name="Google Shape;605;p15" descr="Marker"/>
            <p:cNvPicPr preferRelativeResize="0"/>
            <p:nvPr/>
          </p:nvPicPr>
          <p:blipFill rotWithShape="1">
            <a:blip r:embed="rId8">
              <a:alphaModFix/>
            </a:blip>
            <a:srcRect/>
            <a:stretch/>
          </p:blipFill>
          <p:spPr>
            <a:xfrm>
              <a:off x="1820134" y="2954022"/>
              <a:ext cx="600620" cy="600620"/>
            </a:xfrm>
            <a:prstGeom prst="rect">
              <a:avLst/>
            </a:prstGeom>
            <a:noFill/>
            <a:ln>
              <a:noFill/>
            </a:ln>
          </p:spPr>
        </p:pic>
        <p:pic>
          <p:nvPicPr>
            <p:cNvPr id="606" name="Google Shape;606;p15" descr="Marker"/>
            <p:cNvPicPr preferRelativeResize="0"/>
            <p:nvPr/>
          </p:nvPicPr>
          <p:blipFill rotWithShape="1">
            <a:blip r:embed="rId8">
              <a:alphaModFix/>
            </a:blip>
            <a:srcRect/>
            <a:stretch/>
          </p:blipFill>
          <p:spPr>
            <a:xfrm>
              <a:off x="4553838" y="2318599"/>
              <a:ext cx="600620" cy="600620"/>
            </a:xfrm>
            <a:prstGeom prst="rect">
              <a:avLst/>
            </a:prstGeom>
            <a:noFill/>
            <a:ln>
              <a:noFill/>
            </a:ln>
          </p:spPr>
        </p:pic>
        <p:pic>
          <p:nvPicPr>
            <p:cNvPr id="607" name="Google Shape;607;p15" descr="Marker"/>
            <p:cNvPicPr preferRelativeResize="0"/>
            <p:nvPr/>
          </p:nvPicPr>
          <p:blipFill rotWithShape="1">
            <a:blip r:embed="rId9">
              <a:alphaModFix/>
            </a:blip>
            <a:srcRect/>
            <a:stretch/>
          </p:blipFill>
          <p:spPr>
            <a:xfrm>
              <a:off x="4390221" y="2800619"/>
              <a:ext cx="551593" cy="551593"/>
            </a:xfrm>
            <a:prstGeom prst="rect">
              <a:avLst/>
            </a:prstGeom>
            <a:noFill/>
            <a:ln>
              <a:noFill/>
            </a:ln>
          </p:spPr>
        </p:pic>
        <p:pic>
          <p:nvPicPr>
            <p:cNvPr id="608" name="Google Shape;608;p15" descr="Marker"/>
            <p:cNvPicPr preferRelativeResize="0"/>
            <p:nvPr/>
          </p:nvPicPr>
          <p:blipFill rotWithShape="1">
            <a:blip r:embed="rId9">
              <a:alphaModFix/>
            </a:blip>
            <a:srcRect/>
            <a:stretch/>
          </p:blipFill>
          <p:spPr>
            <a:xfrm>
              <a:off x="1643155" y="3220465"/>
              <a:ext cx="551593" cy="551593"/>
            </a:xfrm>
            <a:prstGeom prst="rect">
              <a:avLst/>
            </a:prstGeom>
            <a:noFill/>
            <a:ln>
              <a:noFill/>
            </a:ln>
          </p:spPr>
        </p:pic>
        <p:pic>
          <p:nvPicPr>
            <p:cNvPr id="609" name="Google Shape;609;p15" descr="Marker"/>
            <p:cNvPicPr preferRelativeResize="0"/>
            <p:nvPr/>
          </p:nvPicPr>
          <p:blipFill rotWithShape="1">
            <a:blip r:embed="rId9">
              <a:alphaModFix/>
            </a:blip>
            <a:srcRect/>
            <a:stretch/>
          </p:blipFill>
          <p:spPr>
            <a:xfrm>
              <a:off x="4776672" y="2659651"/>
              <a:ext cx="551593" cy="551593"/>
            </a:xfrm>
            <a:prstGeom prst="rect">
              <a:avLst/>
            </a:prstGeom>
            <a:noFill/>
            <a:ln>
              <a:noFill/>
            </a:ln>
          </p:spPr>
        </p:pic>
        <p:pic>
          <p:nvPicPr>
            <p:cNvPr id="610" name="Google Shape;610;p15" descr="Marker"/>
            <p:cNvPicPr preferRelativeResize="0"/>
            <p:nvPr/>
          </p:nvPicPr>
          <p:blipFill rotWithShape="1">
            <a:blip r:embed="rId9">
              <a:alphaModFix/>
            </a:blip>
            <a:srcRect/>
            <a:stretch/>
          </p:blipFill>
          <p:spPr>
            <a:xfrm>
              <a:off x="4770150" y="2944643"/>
              <a:ext cx="551593" cy="551593"/>
            </a:xfrm>
            <a:prstGeom prst="rect">
              <a:avLst/>
            </a:prstGeom>
            <a:noFill/>
            <a:ln>
              <a:noFill/>
            </a:ln>
          </p:spPr>
        </p:pic>
        <p:pic>
          <p:nvPicPr>
            <p:cNvPr id="611" name="Google Shape;611;p15" descr="Marker"/>
            <p:cNvPicPr preferRelativeResize="0"/>
            <p:nvPr/>
          </p:nvPicPr>
          <p:blipFill rotWithShape="1">
            <a:blip r:embed="rId9">
              <a:alphaModFix/>
            </a:blip>
            <a:srcRect/>
            <a:stretch/>
          </p:blipFill>
          <p:spPr>
            <a:xfrm>
              <a:off x="2082436" y="3344269"/>
              <a:ext cx="551593" cy="551593"/>
            </a:xfrm>
            <a:prstGeom prst="rect">
              <a:avLst/>
            </a:prstGeom>
            <a:noFill/>
            <a:ln>
              <a:noFill/>
            </a:ln>
          </p:spPr>
        </p:pic>
        <p:pic>
          <p:nvPicPr>
            <p:cNvPr id="612" name="Google Shape;612;p15" descr="Marker"/>
            <p:cNvPicPr preferRelativeResize="0"/>
            <p:nvPr/>
          </p:nvPicPr>
          <p:blipFill rotWithShape="1">
            <a:blip r:embed="rId9">
              <a:alphaModFix/>
            </a:blip>
            <a:srcRect/>
            <a:stretch/>
          </p:blipFill>
          <p:spPr>
            <a:xfrm>
              <a:off x="3016071" y="4801686"/>
              <a:ext cx="551593" cy="551593"/>
            </a:xfrm>
            <a:prstGeom prst="rect">
              <a:avLst/>
            </a:prstGeom>
            <a:noFill/>
            <a:ln>
              <a:noFill/>
            </a:ln>
          </p:spPr>
        </p:pic>
        <p:pic>
          <p:nvPicPr>
            <p:cNvPr id="613" name="Google Shape;613;p15" descr="Marker"/>
            <p:cNvPicPr preferRelativeResize="0"/>
            <p:nvPr/>
          </p:nvPicPr>
          <p:blipFill rotWithShape="1">
            <a:blip r:embed="rId9">
              <a:alphaModFix/>
            </a:blip>
            <a:srcRect/>
            <a:stretch/>
          </p:blipFill>
          <p:spPr>
            <a:xfrm>
              <a:off x="4977326" y="5011712"/>
              <a:ext cx="551593" cy="551593"/>
            </a:xfrm>
            <a:prstGeom prst="rect">
              <a:avLst/>
            </a:prstGeom>
            <a:noFill/>
            <a:ln>
              <a:noFill/>
            </a:ln>
          </p:spPr>
        </p:pic>
        <p:pic>
          <p:nvPicPr>
            <p:cNvPr id="614" name="Google Shape;614;p15" descr="Marker"/>
            <p:cNvPicPr preferRelativeResize="0"/>
            <p:nvPr/>
          </p:nvPicPr>
          <p:blipFill rotWithShape="1">
            <a:blip r:embed="rId9">
              <a:alphaModFix/>
            </a:blip>
            <a:srcRect/>
            <a:stretch/>
          </p:blipFill>
          <p:spPr>
            <a:xfrm>
              <a:off x="5311512" y="3173078"/>
              <a:ext cx="551593" cy="573298"/>
            </a:xfrm>
            <a:prstGeom prst="rect">
              <a:avLst/>
            </a:prstGeom>
            <a:noFill/>
            <a:ln>
              <a:noFill/>
            </a:ln>
          </p:spPr>
        </p:pic>
        <p:pic>
          <p:nvPicPr>
            <p:cNvPr id="615" name="Google Shape;615;p15" descr="Marker"/>
            <p:cNvPicPr preferRelativeResize="0"/>
            <p:nvPr/>
          </p:nvPicPr>
          <p:blipFill rotWithShape="1">
            <a:blip r:embed="rId9">
              <a:alphaModFix/>
            </a:blip>
            <a:srcRect/>
            <a:stretch/>
          </p:blipFill>
          <p:spPr>
            <a:xfrm>
              <a:off x="5209380" y="2544549"/>
              <a:ext cx="551593" cy="573298"/>
            </a:xfrm>
            <a:prstGeom prst="rect">
              <a:avLst/>
            </a:prstGeom>
            <a:noFill/>
            <a:ln>
              <a:noFill/>
            </a:ln>
          </p:spPr>
        </p:pic>
      </p:grpSp>
      <p:sp>
        <p:nvSpPr>
          <p:cNvPr id="616" name="Google Shape;616;p15"/>
          <p:cNvSpPr/>
          <p:nvPr/>
        </p:nvSpPr>
        <p:spPr>
          <a:xfrm>
            <a:off x="6724553" y="4085768"/>
            <a:ext cx="1827519" cy="761400"/>
          </a:xfrm>
          <a:prstGeom prst="roundRect">
            <a:avLst>
              <a:gd name="adj" fmla="val 7988"/>
            </a:avLst>
          </a:prstGeom>
          <a:solidFill>
            <a:schemeClr val="lt1"/>
          </a:solidFill>
          <a:ln w="34925"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spcBef>
                <a:spcPts val="0"/>
              </a:spcBef>
              <a:spcAft>
                <a:spcPts val="0"/>
              </a:spcAft>
              <a:buClr>
                <a:srgbClr val="000000"/>
              </a:buClr>
              <a:buSzPts val="1050"/>
            </a:pPr>
            <a:r>
              <a:rPr lang="en-US" sz="788" b="1">
                <a:solidFill>
                  <a:srgbClr val="2B3A42"/>
                </a:solidFill>
                <a:latin typeface="Arial"/>
                <a:ea typeface="Arial"/>
                <a:cs typeface="Arial"/>
                <a:sym typeface="Arial"/>
              </a:rPr>
              <a:t>OHDSI Network:</a:t>
            </a:r>
            <a:endParaRPr sz="1050">
              <a:solidFill>
                <a:srgbClr val="000000"/>
              </a:solidFill>
              <a:latin typeface="Arial"/>
              <a:ea typeface="Arial"/>
              <a:cs typeface="Arial"/>
              <a:sym typeface="Arial"/>
            </a:endParaRPr>
          </a:p>
          <a:p>
            <a:pPr marL="128588" indent="-128588">
              <a:spcBef>
                <a:spcPts val="450"/>
              </a:spcBef>
              <a:spcAft>
                <a:spcPts val="0"/>
              </a:spcAft>
              <a:buClr>
                <a:srgbClr val="2B3A42"/>
              </a:buClr>
              <a:buSzPts val="1050"/>
              <a:buFont typeface="Arial"/>
              <a:buChar char="•"/>
            </a:pPr>
            <a:r>
              <a:rPr lang="en-US" sz="788">
                <a:solidFill>
                  <a:srgbClr val="2B3A42"/>
                </a:solidFill>
                <a:latin typeface="Arial"/>
                <a:ea typeface="Arial"/>
                <a:cs typeface="Arial"/>
                <a:sym typeface="Arial"/>
              </a:rPr>
              <a:t>&gt;150+ databases</a:t>
            </a:r>
            <a:endParaRPr sz="1050">
              <a:solidFill>
                <a:srgbClr val="000000"/>
              </a:solidFill>
              <a:latin typeface="Arial"/>
              <a:ea typeface="Arial"/>
              <a:cs typeface="Arial"/>
              <a:sym typeface="Arial"/>
            </a:endParaRPr>
          </a:p>
          <a:p>
            <a:pPr marL="128588" indent="-128588">
              <a:spcBef>
                <a:spcPts val="450"/>
              </a:spcBef>
              <a:spcAft>
                <a:spcPts val="0"/>
              </a:spcAft>
              <a:buClr>
                <a:srgbClr val="2B3A42"/>
              </a:buClr>
              <a:buSzPts val="1050"/>
              <a:buFont typeface="Arial"/>
              <a:buChar char="•"/>
            </a:pPr>
            <a:r>
              <a:rPr lang="en-US" sz="788">
                <a:solidFill>
                  <a:srgbClr val="2B3A42"/>
                </a:solidFill>
                <a:latin typeface="Arial"/>
                <a:ea typeface="Arial"/>
                <a:cs typeface="Arial"/>
                <a:sym typeface="Arial"/>
              </a:rPr>
              <a:t>21 countries</a:t>
            </a:r>
            <a:endParaRPr sz="1050">
              <a:solidFill>
                <a:srgbClr val="000000"/>
              </a:solidFill>
              <a:latin typeface="Arial"/>
              <a:ea typeface="Arial"/>
              <a:cs typeface="Arial"/>
              <a:sym typeface="Arial"/>
            </a:endParaRPr>
          </a:p>
          <a:p>
            <a:pPr marL="128588" indent="-128588">
              <a:spcBef>
                <a:spcPts val="450"/>
              </a:spcBef>
              <a:spcAft>
                <a:spcPts val="0"/>
              </a:spcAft>
              <a:buClr>
                <a:srgbClr val="2B3A42"/>
              </a:buClr>
              <a:buSzPts val="1050"/>
              <a:buFont typeface="Arial"/>
              <a:buChar char="•"/>
            </a:pPr>
            <a:r>
              <a:rPr lang="en-US" sz="788">
                <a:solidFill>
                  <a:srgbClr val="2B3A42"/>
                </a:solidFill>
                <a:latin typeface="Arial"/>
                <a:ea typeface="Arial"/>
                <a:cs typeface="Arial"/>
                <a:sym typeface="Arial"/>
              </a:rPr>
              <a:t>2.1B patient records, 369M ex-US</a:t>
            </a:r>
            <a:endParaRPr sz="1050">
              <a:solidFill>
                <a:srgbClr val="000000"/>
              </a:solidFill>
              <a:latin typeface="Arial"/>
              <a:ea typeface="Arial"/>
              <a:cs typeface="Arial"/>
              <a:sym typeface="Arial"/>
            </a:endParaRPr>
          </a:p>
        </p:txBody>
      </p:sp>
      <p:sp>
        <p:nvSpPr>
          <p:cNvPr id="617" name="Google Shape;617;p15"/>
          <p:cNvSpPr/>
          <p:nvPr/>
        </p:nvSpPr>
        <p:spPr>
          <a:xfrm>
            <a:off x="4712754" y="4076458"/>
            <a:ext cx="1794698" cy="760555"/>
          </a:xfrm>
          <a:prstGeom prst="roundRect">
            <a:avLst>
              <a:gd name="adj" fmla="val 7988"/>
            </a:avLst>
          </a:prstGeom>
          <a:solidFill>
            <a:schemeClr val="lt1"/>
          </a:solidFill>
          <a:ln w="34925" cap="flat" cmpd="sng">
            <a:solidFill>
              <a:schemeClr val="accent1"/>
            </a:solidFill>
            <a:prstDash val="solid"/>
            <a:miter lim="800000"/>
            <a:headEnd type="none" w="sm" len="sm"/>
            <a:tailEnd type="none" w="sm" len="sm"/>
          </a:ln>
        </p:spPr>
        <p:txBody>
          <a:bodyPr spcFirstLastPara="1" wrap="square" lIns="68569" tIns="34275" rIns="68569" bIns="34275" anchor="ctr" anchorCtr="0">
            <a:noAutofit/>
          </a:bodyPr>
          <a:lstStyle/>
          <a:p>
            <a:pPr>
              <a:spcBef>
                <a:spcPts val="0"/>
              </a:spcBef>
              <a:spcAft>
                <a:spcPts val="0"/>
              </a:spcAft>
              <a:buClr>
                <a:srgbClr val="2B3A42"/>
              </a:buClr>
              <a:buSzPts val="1050"/>
            </a:pPr>
            <a:r>
              <a:rPr lang="en-US" sz="788" b="1">
                <a:solidFill>
                  <a:srgbClr val="2B3A42"/>
                </a:solidFill>
                <a:latin typeface="Arial"/>
                <a:ea typeface="Arial"/>
                <a:cs typeface="Arial"/>
                <a:sym typeface="Arial"/>
              </a:rPr>
              <a:t>OHDSI Collaborators:</a:t>
            </a:r>
            <a:endParaRPr sz="1050">
              <a:solidFill>
                <a:srgbClr val="000000"/>
              </a:solidFill>
              <a:latin typeface="Arial"/>
              <a:ea typeface="Arial"/>
              <a:cs typeface="Arial"/>
              <a:sym typeface="Arial"/>
            </a:endParaRPr>
          </a:p>
          <a:p>
            <a:pPr marL="137160" indent="-137160">
              <a:spcBef>
                <a:spcPts val="450"/>
              </a:spcBef>
              <a:spcAft>
                <a:spcPts val="0"/>
              </a:spcAft>
              <a:buClr>
                <a:srgbClr val="2B3A42"/>
              </a:buClr>
              <a:buSzPts val="1050"/>
              <a:buFont typeface="Arial"/>
              <a:buChar char="•"/>
            </a:pPr>
            <a:r>
              <a:rPr lang="en-US" sz="788">
                <a:solidFill>
                  <a:srgbClr val="2B3A42"/>
                </a:solidFill>
                <a:latin typeface="Arial"/>
                <a:ea typeface="Arial"/>
                <a:cs typeface="Arial"/>
                <a:sym typeface="Arial"/>
              </a:rPr>
              <a:t>2,770 users </a:t>
            </a:r>
            <a:endParaRPr sz="1050">
              <a:solidFill>
                <a:srgbClr val="000000"/>
              </a:solidFill>
              <a:latin typeface="Arial"/>
              <a:ea typeface="Arial"/>
              <a:cs typeface="Arial"/>
              <a:sym typeface="Arial"/>
            </a:endParaRPr>
          </a:p>
          <a:p>
            <a:pPr marL="137160" indent="-137160">
              <a:spcBef>
                <a:spcPts val="450"/>
              </a:spcBef>
              <a:spcAft>
                <a:spcPts val="0"/>
              </a:spcAft>
              <a:buClr>
                <a:srgbClr val="2B3A42"/>
              </a:buClr>
              <a:buSzPts val="1050"/>
              <a:buFont typeface="Arial"/>
              <a:buChar char="•"/>
            </a:pPr>
            <a:r>
              <a:rPr lang="en-US" sz="788">
                <a:solidFill>
                  <a:srgbClr val="2B3A42"/>
                </a:solidFill>
                <a:latin typeface="Arial"/>
                <a:ea typeface="Arial"/>
                <a:cs typeface="Arial"/>
                <a:sym typeface="Arial"/>
              </a:rPr>
              <a:t>25 workgroups</a:t>
            </a:r>
            <a:endParaRPr sz="1050">
              <a:solidFill>
                <a:srgbClr val="000000"/>
              </a:solidFill>
              <a:latin typeface="Arial"/>
              <a:ea typeface="Arial"/>
              <a:cs typeface="Arial"/>
              <a:sym typeface="Arial"/>
            </a:endParaRPr>
          </a:p>
          <a:p>
            <a:pPr marL="137160" indent="-137160">
              <a:spcBef>
                <a:spcPts val="450"/>
              </a:spcBef>
              <a:spcAft>
                <a:spcPts val="0"/>
              </a:spcAft>
              <a:buClr>
                <a:srgbClr val="2B3A42"/>
              </a:buClr>
              <a:buSzPts val="1050"/>
              <a:buFont typeface="Arial"/>
              <a:buChar char="•"/>
            </a:pPr>
            <a:r>
              <a:rPr lang="en-US" sz="788">
                <a:solidFill>
                  <a:srgbClr val="2B3A42"/>
                </a:solidFill>
                <a:latin typeface="Arial"/>
                <a:ea typeface="Arial"/>
                <a:cs typeface="Arial"/>
                <a:sym typeface="Arial"/>
              </a:rPr>
              <a:t>18,700 posts on 3,250 topics </a:t>
            </a:r>
            <a:endParaRPr sz="1050">
              <a:solidFill>
                <a:srgbClr val="000000"/>
              </a:solidFill>
              <a:latin typeface="Arial"/>
              <a:ea typeface="Arial"/>
              <a:cs typeface="Arial"/>
              <a:sym typeface="Arial"/>
            </a:endParaRPr>
          </a:p>
        </p:txBody>
      </p:sp>
      <p:grpSp>
        <p:nvGrpSpPr>
          <p:cNvPr id="618" name="Google Shape;618;p15"/>
          <p:cNvGrpSpPr/>
          <p:nvPr/>
        </p:nvGrpSpPr>
        <p:grpSpPr>
          <a:xfrm>
            <a:off x="7677619" y="1799154"/>
            <a:ext cx="1200152" cy="251730"/>
            <a:chOff x="9911052" y="1157540"/>
            <a:chExt cx="1924106" cy="467881"/>
          </a:xfrm>
        </p:grpSpPr>
        <p:pic>
          <p:nvPicPr>
            <p:cNvPr id="619" name="Google Shape;619;p15" descr="Marker"/>
            <p:cNvPicPr preferRelativeResize="0"/>
            <p:nvPr/>
          </p:nvPicPr>
          <p:blipFill rotWithShape="1">
            <a:blip r:embed="rId8">
              <a:alphaModFix/>
            </a:blip>
            <a:srcRect/>
            <a:stretch/>
          </p:blipFill>
          <p:spPr>
            <a:xfrm>
              <a:off x="9911052" y="1157540"/>
              <a:ext cx="387665" cy="467881"/>
            </a:xfrm>
            <a:prstGeom prst="rect">
              <a:avLst/>
            </a:prstGeom>
            <a:noFill/>
            <a:ln>
              <a:noFill/>
            </a:ln>
          </p:spPr>
        </p:pic>
        <p:pic>
          <p:nvPicPr>
            <p:cNvPr id="620" name="Google Shape;620;p15" descr="Marker"/>
            <p:cNvPicPr preferRelativeResize="0"/>
            <p:nvPr/>
          </p:nvPicPr>
          <p:blipFill rotWithShape="1">
            <a:blip r:embed="rId10">
              <a:alphaModFix/>
            </a:blip>
            <a:srcRect/>
            <a:stretch/>
          </p:blipFill>
          <p:spPr>
            <a:xfrm>
              <a:off x="10815818" y="1157540"/>
              <a:ext cx="387665" cy="467881"/>
            </a:xfrm>
            <a:prstGeom prst="rect">
              <a:avLst/>
            </a:prstGeom>
            <a:noFill/>
            <a:ln>
              <a:noFill/>
            </a:ln>
          </p:spPr>
        </p:pic>
        <p:sp>
          <p:nvSpPr>
            <p:cNvPr id="621" name="Google Shape;621;p15"/>
            <p:cNvSpPr txBox="1"/>
            <p:nvPr/>
          </p:nvSpPr>
          <p:spPr>
            <a:xfrm>
              <a:off x="10087510" y="1293743"/>
              <a:ext cx="834503" cy="278820"/>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2B3A42"/>
                </a:buClr>
                <a:buSzPts val="700"/>
              </a:pPr>
              <a:r>
                <a:rPr lang="en-US" sz="525" b="1">
                  <a:solidFill>
                    <a:srgbClr val="2B3A42"/>
                  </a:solidFill>
                  <a:latin typeface="Arial"/>
                  <a:ea typeface="Arial"/>
                  <a:cs typeface="Arial"/>
                  <a:sym typeface="Arial"/>
                </a:rPr>
                <a:t>Ambulatory</a:t>
              </a:r>
              <a:endParaRPr sz="1050">
                <a:solidFill>
                  <a:srgbClr val="000000"/>
                </a:solidFill>
                <a:latin typeface="Arial"/>
                <a:ea typeface="Arial"/>
                <a:cs typeface="Arial"/>
                <a:sym typeface="Arial"/>
              </a:endParaRPr>
            </a:p>
          </p:txBody>
        </p:sp>
        <p:sp>
          <p:nvSpPr>
            <p:cNvPr id="622" name="Google Shape;622;p15"/>
            <p:cNvSpPr txBox="1"/>
            <p:nvPr/>
          </p:nvSpPr>
          <p:spPr>
            <a:xfrm>
              <a:off x="11000655" y="1293743"/>
              <a:ext cx="834503" cy="278820"/>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2B3A42"/>
                </a:buClr>
                <a:buSzPts val="700"/>
              </a:pPr>
              <a:r>
                <a:rPr lang="en-US" sz="525" b="1">
                  <a:solidFill>
                    <a:srgbClr val="2B3A42"/>
                  </a:solidFill>
                  <a:latin typeface="Arial"/>
                  <a:ea typeface="Arial"/>
                  <a:cs typeface="Arial"/>
                  <a:sym typeface="Arial"/>
                </a:rPr>
                <a:t>Hospital</a:t>
              </a:r>
              <a:endParaRPr sz="1050">
                <a:solidFill>
                  <a:srgbClr val="000000"/>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6"/>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OMOP to OHDSI</a:t>
            </a:r>
            <a:endParaRPr/>
          </a:p>
        </p:txBody>
      </p:sp>
      <p:sp>
        <p:nvSpPr>
          <p:cNvPr id="628" name="Google Shape;628;p16"/>
          <p:cNvSpPr/>
          <p:nvPr/>
        </p:nvSpPr>
        <p:spPr>
          <a:xfrm>
            <a:off x="1107886" y="3561666"/>
            <a:ext cx="6890129" cy="1067655"/>
          </a:xfrm>
          <a:prstGeom prst="roundRect">
            <a:avLst>
              <a:gd name="adj" fmla="val 50000"/>
            </a:avLst>
          </a:prstGeom>
          <a:solidFill>
            <a:schemeClr val="lt1"/>
          </a:solidFill>
          <a:ln w="76200" cap="rnd" cmpd="sng">
            <a:solidFill>
              <a:schemeClr val="accent5"/>
            </a:solidFill>
            <a:prstDash val="solid"/>
            <a:round/>
            <a:headEnd type="none" w="sm" len="sm"/>
            <a:tailEnd type="none" w="sm" len="sm"/>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629" name="Google Shape;629;p16"/>
          <p:cNvSpPr/>
          <p:nvPr/>
        </p:nvSpPr>
        <p:spPr>
          <a:xfrm>
            <a:off x="417368" y="1846895"/>
            <a:ext cx="8291946" cy="1528565"/>
          </a:xfrm>
          <a:custGeom>
            <a:avLst/>
            <a:gdLst/>
            <a:ahLst/>
            <a:cxnLst/>
            <a:rect l="l" t="t" r="r" b="b"/>
            <a:pathLst>
              <a:path w="11055928" h="2809247" extrusionOk="0">
                <a:moveTo>
                  <a:pt x="6437747" y="9237"/>
                </a:moveTo>
                <a:lnTo>
                  <a:pt x="9652306" y="2003"/>
                </a:lnTo>
                <a:cubicBezTo>
                  <a:pt x="10427505" y="2003"/>
                  <a:pt x="11055928" y="630426"/>
                  <a:pt x="11055928" y="1405625"/>
                </a:cubicBezTo>
                <a:lnTo>
                  <a:pt x="11055927" y="1405625"/>
                </a:lnTo>
                <a:cubicBezTo>
                  <a:pt x="11055927" y="2180824"/>
                  <a:pt x="10427504" y="2809247"/>
                  <a:pt x="9652305" y="2809247"/>
                </a:cubicBezTo>
                <a:lnTo>
                  <a:pt x="1403622" y="2809246"/>
                </a:lnTo>
                <a:cubicBezTo>
                  <a:pt x="628423" y="2809246"/>
                  <a:pt x="0" y="2180823"/>
                  <a:pt x="0" y="1405624"/>
                </a:cubicBezTo>
                <a:lnTo>
                  <a:pt x="0" y="1405625"/>
                </a:lnTo>
                <a:cubicBezTo>
                  <a:pt x="0" y="630426"/>
                  <a:pt x="628423" y="2003"/>
                  <a:pt x="1403622" y="2003"/>
                </a:cubicBezTo>
                <a:lnTo>
                  <a:pt x="4627419" y="0"/>
                </a:lnTo>
              </a:path>
            </a:pathLst>
          </a:custGeom>
          <a:noFill/>
          <a:ln w="76200" cap="rnd" cmpd="sng">
            <a:solidFill>
              <a:schemeClr val="accent2"/>
            </a:solidFill>
            <a:prstDash val="solid"/>
            <a:round/>
            <a:headEnd type="none" w="sm" len="sm"/>
            <a:tailEnd type="none" w="sm" len="sm"/>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630" name="Google Shape;630;p16"/>
          <p:cNvSpPr txBox="1"/>
          <p:nvPr/>
        </p:nvSpPr>
        <p:spPr>
          <a:xfrm>
            <a:off x="1731225" y="3667579"/>
            <a:ext cx="5971728" cy="531659"/>
          </a:xfrm>
          <a:prstGeom prst="rect">
            <a:avLst/>
          </a:prstGeom>
          <a:noFill/>
          <a:ln>
            <a:noFill/>
          </a:ln>
        </p:spPr>
        <p:txBody>
          <a:bodyPr spcFirstLastPara="1" wrap="square" lIns="68569" tIns="34275" rIns="68569" bIns="34275" anchor="t" anchorCtr="0">
            <a:noAutofit/>
          </a:bodyPr>
          <a:lstStyle/>
          <a:p>
            <a:pPr>
              <a:spcBef>
                <a:spcPts val="0"/>
              </a:spcBef>
              <a:spcAft>
                <a:spcPts val="0"/>
              </a:spcAft>
              <a:buClr>
                <a:srgbClr val="20425A"/>
              </a:buClr>
              <a:buSzPts val="1800"/>
            </a:pPr>
            <a:r>
              <a:rPr lang="en-US" sz="1350">
                <a:solidFill>
                  <a:srgbClr val="20425A"/>
                </a:solidFill>
                <a:latin typeface="Calibri"/>
                <a:ea typeface="Calibri"/>
                <a:cs typeface="Calibri"/>
                <a:sym typeface="Calibri"/>
              </a:rPr>
              <a:t>OHDSI has established an </a:t>
            </a:r>
            <a:r>
              <a:rPr lang="en-US" sz="1350" b="1">
                <a:solidFill>
                  <a:srgbClr val="00BFB3"/>
                </a:solidFill>
                <a:latin typeface="Calibri"/>
                <a:ea typeface="Calibri"/>
                <a:cs typeface="Calibri"/>
                <a:sym typeface="Calibri"/>
              </a:rPr>
              <a:t>international network of researchers and observational health databases </a:t>
            </a:r>
            <a:r>
              <a:rPr lang="en-US" sz="1350">
                <a:solidFill>
                  <a:srgbClr val="20425A"/>
                </a:solidFill>
                <a:latin typeface="Calibri"/>
                <a:ea typeface="Calibri"/>
                <a:cs typeface="Calibri"/>
                <a:sym typeface="Calibri"/>
              </a:rPr>
              <a:t>with a central coordinating centre housed at Columbia University</a:t>
            </a:r>
            <a:endParaRPr sz="1050">
              <a:solidFill>
                <a:srgbClr val="000000"/>
              </a:solidFill>
              <a:latin typeface="Arial"/>
              <a:ea typeface="Arial"/>
              <a:cs typeface="Arial"/>
              <a:sym typeface="Arial"/>
            </a:endParaRPr>
          </a:p>
          <a:p>
            <a:pPr>
              <a:spcBef>
                <a:spcPts val="225"/>
              </a:spcBef>
              <a:spcAft>
                <a:spcPts val="0"/>
              </a:spcAft>
              <a:buClr>
                <a:schemeClr val="dk1"/>
              </a:buClr>
              <a:buSzPts val="1200"/>
            </a:pPr>
            <a:endParaRPr sz="900">
              <a:solidFill>
                <a:srgbClr val="2B3A42"/>
              </a:solidFill>
              <a:latin typeface="Arial"/>
              <a:ea typeface="Arial"/>
              <a:cs typeface="Arial"/>
              <a:sym typeface="Arial"/>
            </a:endParaRPr>
          </a:p>
        </p:txBody>
      </p:sp>
      <p:sp>
        <p:nvSpPr>
          <p:cNvPr id="631" name="Google Shape;631;p16"/>
          <p:cNvSpPr/>
          <p:nvPr/>
        </p:nvSpPr>
        <p:spPr>
          <a:xfrm>
            <a:off x="2165685" y="1640334"/>
            <a:ext cx="4634564" cy="392239"/>
          </a:xfrm>
          <a:prstGeom prst="rect">
            <a:avLst/>
          </a:prstGeom>
          <a:solidFill>
            <a:schemeClr val="lt1"/>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632" name="Google Shape;632;p16"/>
          <p:cNvSpPr/>
          <p:nvPr/>
        </p:nvSpPr>
        <p:spPr>
          <a:xfrm>
            <a:off x="4563341" y="1477201"/>
            <a:ext cx="2171700" cy="385394"/>
          </a:xfrm>
          <a:prstGeom prst="rect">
            <a:avLst/>
          </a:prstGeom>
          <a:solidFill>
            <a:schemeClr val="lt1"/>
          </a:solidFill>
          <a:ln w="12700" cap="flat" cmpd="sng">
            <a:solidFill>
              <a:srgbClr val="0076A3"/>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spcBef>
                <a:spcPts val="0"/>
              </a:spcBef>
              <a:spcAft>
                <a:spcPts val="0"/>
              </a:spcAft>
              <a:buClr>
                <a:srgbClr val="20425A"/>
              </a:buClr>
              <a:buSzPts val="2000"/>
            </a:pPr>
            <a:r>
              <a:rPr lang="en-US" sz="1500">
                <a:solidFill>
                  <a:srgbClr val="20425A"/>
                </a:solidFill>
                <a:latin typeface="Calibri"/>
                <a:ea typeface="Calibri"/>
                <a:cs typeface="Calibri"/>
                <a:sym typeface="Calibri"/>
              </a:rPr>
              <a:t>Columbia University</a:t>
            </a:r>
            <a:endParaRPr sz="1050">
              <a:solidFill>
                <a:srgbClr val="000000"/>
              </a:solidFill>
              <a:latin typeface="Arial"/>
              <a:ea typeface="Arial"/>
              <a:cs typeface="Arial"/>
              <a:sym typeface="Arial"/>
            </a:endParaRPr>
          </a:p>
        </p:txBody>
      </p:sp>
      <p:pic>
        <p:nvPicPr>
          <p:cNvPr id="633" name="Google Shape;633;p16" descr="C:\Users\christian\AppData\Local\Microsoft\Windows\Temporary Internet Files\Content.IE5\K759WS05\MC900439612[1].png"/>
          <p:cNvPicPr preferRelativeResize="0"/>
          <p:nvPr/>
        </p:nvPicPr>
        <p:blipFill rotWithShape="1">
          <a:blip r:embed="rId3">
            <a:alphaModFix/>
          </a:blip>
          <a:srcRect/>
          <a:stretch/>
        </p:blipFill>
        <p:spPr>
          <a:xfrm>
            <a:off x="2724159" y="1254082"/>
            <a:ext cx="917762" cy="652631"/>
          </a:xfrm>
          <a:prstGeom prst="rect">
            <a:avLst/>
          </a:prstGeom>
          <a:noFill/>
          <a:ln>
            <a:noFill/>
          </a:ln>
        </p:spPr>
      </p:pic>
      <p:sp>
        <p:nvSpPr>
          <p:cNvPr id="634" name="Google Shape;634;p16"/>
          <p:cNvSpPr txBox="1"/>
          <p:nvPr/>
        </p:nvSpPr>
        <p:spPr>
          <a:xfrm>
            <a:off x="2456974" y="1666121"/>
            <a:ext cx="1532776" cy="253885"/>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20425A"/>
              </a:buClr>
              <a:buSzPts val="1800"/>
            </a:pPr>
            <a:r>
              <a:rPr lang="en-US" sz="1200" dirty="0">
                <a:solidFill>
                  <a:srgbClr val="20425A"/>
                </a:solidFill>
                <a:latin typeface="Calibri"/>
                <a:ea typeface="Calibri"/>
                <a:cs typeface="Calibri"/>
                <a:sym typeface="Calibri"/>
              </a:rPr>
              <a:t>OMOP Investigators</a:t>
            </a:r>
            <a:endParaRPr sz="900" dirty="0">
              <a:solidFill>
                <a:srgbClr val="000000"/>
              </a:solidFill>
              <a:latin typeface="Arial"/>
              <a:ea typeface="Arial"/>
              <a:cs typeface="Arial"/>
              <a:sym typeface="Arial"/>
            </a:endParaRPr>
          </a:p>
        </p:txBody>
      </p:sp>
      <p:sp>
        <p:nvSpPr>
          <p:cNvPr id="635" name="Google Shape;635;p16"/>
          <p:cNvSpPr/>
          <p:nvPr/>
        </p:nvSpPr>
        <p:spPr>
          <a:xfrm>
            <a:off x="4945689" y="1101346"/>
            <a:ext cx="1485900" cy="450473"/>
          </a:xfrm>
          <a:prstGeom prst="rect">
            <a:avLst/>
          </a:prstGeom>
          <a:solidFill>
            <a:schemeClr val="lt1"/>
          </a:solidFill>
          <a:ln w="12700" cap="flat" cmpd="sng">
            <a:solidFill>
              <a:srgbClr val="0076A3"/>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spcBef>
                <a:spcPts val="0"/>
              </a:spcBef>
              <a:spcAft>
                <a:spcPts val="0"/>
              </a:spcAft>
              <a:buClr>
                <a:srgbClr val="20425A"/>
              </a:buClr>
              <a:buSzPts val="2000"/>
            </a:pPr>
            <a:r>
              <a:rPr lang="en-US" sz="1500">
                <a:solidFill>
                  <a:srgbClr val="20425A"/>
                </a:solidFill>
                <a:latin typeface="Calibri"/>
                <a:ea typeface="Calibri"/>
                <a:cs typeface="Calibri"/>
                <a:sym typeface="Calibri"/>
              </a:rPr>
              <a:t>OHDSI</a:t>
            </a:r>
            <a:endParaRPr sz="2100">
              <a:solidFill>
                <a:srgbClr val="20425A"/>
              </a:solidFill>
              <a:latin typeface="Calibri"/>
              <a:ea typeface="Calibri"/>
              <a:cs typeface="Calibri"/>
              <a:sym typeface="Calibri"/>
            </a:endParaRPr>
          </a:p>
        </p:txBody>
      </p:sp>
      <p:cxnSp>
        <p:nvCxnSpPr>
          <p:cNvPr id="636" name="Google Shape;636;p16"/>
          <p:cNvCxnSpPr/>
          <p:nvPr/>
        </p:nvCxnSpPr>
        <p:spPr>
          <a:xfrm>
            <a:off x="3637960" y="1494671"/>
            <a:ext cx="917762" cy="0"/>
          </a:xfrm>
          <a:prstGeom prst="straightConnector1">
            <a:avLst/>
          </a:prstGeom>
          <a:noFill/>
          <a:ln w="25400" cap="flat" cmpd="sng">
            <a:solidFill>
              <a:schemeClr val="dk1"/>
            </a:solidFill>
            <a:prstDash val="solid"/>
            <a:miter lim="800000"/>
            <a:headEnd type="none" w="sm" len="sm"/>
            <a:tailEnd type="stealth" w="med" len="med"/>
          </a:ln>
        </p:spPr>
      </p:cxnSp>
      <p:pic>
        <p:nvPicPr>
          <p:cNvPr id="637" name="Google Shape;637;p16"/>
          <p:cNvPicPr preferRelativeResize="0"/>
          <p:nvPr/>
        </p:nvPicPr>
        <p:blipFill rotWithShape="1">
          <a:blip r:embed="rId4">
            <a:alphaModFix/>
          </a:blip>
          <a:srcRect/>
          <a:stretch/>
        </p:blipFill>
        <p:spPr>
          <a:xfrm>
            <a:off x="6018089" y="1156952"/>
            <a:ext cx="329449" cy="329449"/>
          </a:xfrm>
          <a:prstGeom prst="rect">
            <a:avLst/>
          </a:prstGeom>
          <a:noFill/>
          <a:ln>
            <a:noFill/>
          </a:ln>
        </p:spPr>
      </p:pic>
      <p:pic>
        <p:nvPicPr>
          <p:cNvPr id="638" name="Google Shape;638;p16"/>
          <p:cNvPicPr preferRelativeResize="0"/>
          <p:nvPr/>
        </p:nvPicPr>
        <p:blipFill rotWithShape="1">
          <a:blip r:embed="rId5">
            <a:alphaModFix/>
          </a:blip>
          <a:srcRect/>
          <a:stretch/>
        </p:blipFill>
        <p:spPr>
          <a:xfrm>
            <a:off x="6316299" y="1486401"/>
            <a:ext cx="365550" cy="364331"/>
          </a:xfrm>
          <a:prstGeom prst="rect">
            <a:avLst/>
          </a:prstGeom>
          <a:noFill/>
          <a:ln>
            <a:noFill/>
          </a:ln>
        </p:spPr>
      </p:pic>
      <p:sp>
        <p:nvSpPr>
          <p:cNvPr id="639" name="Google Shape;639;p16"/>
          <p:cNvSpPr/>
          <p:nvPr/>
        </p:nvSpPr>
        <p:spPr>
          <a:xfrm>
            <a:off x="933450" y="1938072"/>
            <a:ext cx="7277100" cy="1361881"/>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20425A"/>
              </a:buClr>
              <a:buSzPts val="2800"/>
            </a:pPr>
            <a:r>
              <a:rPr lang="en-US" sz="2100" dirty="0">
                <a:solidFill>
                  <a:srgbClr val="20425A"/>
                </a:solidFill>
                <a:latin typeface="Calibri"/>
                <a:ea typeface="Calibri"/>
                <a:cs typeface="Calibri"/>
                <a:sym typeface="Calibri"/>
              </a:rPr>
              <a:t>The Observational Health Data Sciences and Informatics (OHDSI) program is a </a:t>
            </a:r>
            <a:r>
              <a:rPr lang="en-US" sz="2100" b="1" dirty="0">
                <a:solidFill>
                  <a:srgbClr val="20425A"/>
                </a:solidFill>
                <a:latin typeface="Calibri"/>
                <a:ea typeface="Calibri"/>
                <a:cs typeface="Calibri"/>
                <a:sym typeface="Calibri"/>
              </a:rPr>
              <a:t>multi-stakeholder, interdisciplinary collaborative</a:t>
            </a:r>
            <a:r>
              <a:rPr lang="en-US" sz="2100" dirty="0">
                <a:solidFill>
                  <a:srgbClr val="20425A"/>
                </a:solidFill>
                <a:latin typeface="Calibri"/>
                <a:ea typeface="Calibri"/>
                <a:cs typeface="Calibri"/>
                <a:sym typeface="Calibri"/>
              </a:rPr>
              <a:t> to create </a:t>
            </a:r>
            <a:r>
              <a:rPr lang="en-US" sz="2100" b="1" dirty="0">
                <a:solidFill>
                  <a:srgbClr val="20425A"/>
                </a:solidFill>
                <a:latin typeface="Calibri"/>
                <a:ea typeface="Calibri"/>
                <a:cs typeface="Calibri"/>
                <a:sym typeface="Calibri"/>
              </a:rPr>
              <a:t>open-source</a:t>
            </a:r>
            <a:r>
              <a:rPr lang="en-US" sz="2100" dirty="0">
                <a:solidFill>
                  <a:srgbClr val="20425A"/>
                </a:solidFill>
                <a:latin typeface="Calibri"/>
                <a:ea typeface="Calibri"/>
                <a:cs typeface="Calibri"/>
                <a:sym typeface="Calibri"/>
              </a:rPr>
              <a:t> solutions that bring out the value of observational health data through large-scale analytics</a:t>
            </a:r>
            <a:endParaRPr sz="1050" dirty="0">
              <a:solidFill>
                <a:srgbClr val="000000"/>
              </a:solidFill>
              <a:latin typeface="Arial"/>
              <a:ea typeface="Arial"/>
              <a:cs typeface="Arial"/>
              <a:sym typeface="Arial"/>
            </a:endParaRPr>
          </a:p>
        </p:txBody>
      </p:sp>
      <p:sp>
        <p:nvSpPr>
          <p:cNvPr id="640" name="Google Shape;640;p16"/>
          <p:cNvSpPr txBox="1"/>
          <p:nvPr/>
        </p:nvSpPr>
        <p:spPr>
          <a:xfrm>
            <a:off x="2165685" y="4199238"/>
            <a:ext cx="1342724" cy="276969"/>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20425A"/>
              </a:buClr>
              <a:buSzPts val="1800"/>
            </a:pPr>
            <a:r>
              <a:rPr lang="en-US" sz="1350">
                <a:solidFill>
                  <a:srgbClr val="20425A"/>
                </a:solidFill>
                <a:latin typeface="Calibri"/>
                <a:ea typeface="Calibri"/>
                <a:cs typeface="Calibri"/>
                <a:sym typeface="Calibri"/>
              </a:rPr>
              <a:t>Public, open</a:t>
            </a:r>
            <a:endParaRPr sz="1050">
              <a:solidFill>
                <a:srgbClr val="000000"/>
              </a:solidFill>
              <a:latin typeface="Arial"/>
              <a:ea typeface="Arial"/>
              <a:cs typeface="Arial"/>
              <a:sym typeface="Arial"/>
            </a:endParaRPr>
          </a:p>
        </p:txBody>
      </p:sp>
      <p:sp>
        <p:nvSpPr>
          <p:cNvPr id="641" name="Google Shape;641;p16"/>
          <p:cNvSpPr txBox="1"/>
          <p:nvPr/>
        </p:nvSpPr>
        <p:spPr>
          <a:xfrm>
            <a:off x="4163111" y="4199237"/>
            <a:ext cx="1577340" cy="276969"/>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20425A"/>
              </a:buClr>
              <a:buSzPts val="1800"/>
            </a:pPr>
            <a:r>
              <a:rPr lang="en-US" sz="1350">
                <a:solidFill>
                  <a:srgbClr val="20425A"/>
                </a:solidFill>
                <a:latin typeface="Calibri"/>
                <a:ea typeface="Calibri"/>
                <a:cs typeface="Calibri"/>
                <a:sym typeface="Calibri"/>
              </a:rPr>
              <a:t>Not pharma funded</a:t>
            </a:r>
            <a:endParaRPr sz="1050">
              <a:solidFill>
                <a:srgbClr val="000000"/>
              </a:solidFill>
              <a:latin typeface="Arial"/>
              <a:ea typeface="Arial"/>
              <a:cs typeface="Arial"/>
              <a:sym typeface="Arial"/>
            </a:endParaRPr>
          </a:p>
        </p:txBody>
      </p:sp>
      <p:sp>
        <p:nvSpPr>
          <p:cNvPr id="642" name="Google Shape;642;p16"/>
          <p:cNvSpPr txBox="1"/>
          <p:nvPr/>
        </p:nvSpPr>
        <p:spPr>
          <a:xfrm>
            <a:off x="6408940" y="4189734"/>
            <a:ext cx="1342724" cy="276969"/>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20425A"/>
              </a:buClr>
              <a:buSzPts val="1800"/>
            </a:pPr>
            <a:r>
              <a:rPr lang="en-US" sz="1350">
                <a:solidFill>
                  <a:srgbClr val="20425A"/>
                </a:solidFill>
                <a:latin typeface="Calibri"/>
                <a:ea typeface="Calibri"/>
                <a:cs typeface="Calibri"/>
                <a:sym typeface="Calibri"/>
              </a:rPr>
              <a:t>International</a:t>
            </a:r>
            <a:endParaRPr sz="1050">
              <a:solidFill>
                <a:srgbClr val="000000"/>
              </a:solidFill>
              <a:latin typeface="Arial"/>
              <a:ea typeface="Arial"/>
              <a:cs typeface="Arial"/>
              <a:sym typeface="Arial"/>
            </a:endParaRPr>
          </a:p>
        </p:txBody>
      </p:sp>
      <p:pic>
        <p:nvPicPr>
          <p:cNvPr id="643" name="Google Shape;643;p16" descr="Open book"/>
          <p:cNvPicPr preferRelativeResize="0"/>
          <p:nvPr/>
        </p:nvPicPr>
        <p:blipFill rotWithShape="1">
          <a:blip r:embed="rId6">
            <a:alphaModFix/>
          </a:blip>
          <a:srcRect/>
          <a:stretch/>
        </p:blipFill>
        <p:spPr>
          <a:xfrm>
            <a:off x="1713461" y="4079038"/>
            <a:ext cx="452224" cy="452224"/>
          </a:xfrm>
          <a:prstGeom prst="rect">
            <a:avLst/>
          </a:prstGeom>
          <a:noFill/>
          <a:ln>
            <a:noFill/>
          </a:ln>
        </p:spPr>
      </p:pic>
      <p:pic>
        <p:nvPicPr>
          <p:cNvPr id="644" name="Google Shape;644;p16"/>
          <p:cNvPicPr preferRelativeResize="0"/>
          <p:nvPr/>
        </p:nvPicPr>
        <p:blipFill rotWithShape="1">
          <a:blip r:embed="rId7">
            <a:alphaModFix/>
          </a:blip>
          <a:srcRect/>
          <a:stretch/>
        </p:blipFill>
        <p:spPr>
          <a:xfrm>
            <a:off x="3770577" y="4072542"/>
            <a:ext cx="452224" cy="452224"/>
          </a:xfrm>
          <a:prstGeom prst="rect">
            <a:avLst/>
          </a:prstGeom>
          <a:noFill/>
          <a:ln>
            <a:noFill/>
          </a:ln>
        </p:spPr>
      </p:pic>
      <p:pic>
        <p:nvPicPr>
          <p:cNvPr id="645" name="Google Shape;645;p16" descr="Earth globe Americas"/>
          <p:cNvPicPr preferRelativeResize="0"/>
          <p:nvPr/>
        </p:nvPicPr>
        <p:blipFill rotWithShape="1">
          <a:blip r:embed="rId8">
            <a:alphaModFix/>
          </a:blip>
          <a:srcRect/>
          <a:stretch/>
        </p:blipFill>
        <p:spPr>
          <a:xfrm>
            <a:off x="5997574" y="4095493"/>
            <a:ext cx="429272" cy="4292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
          <p:cNvSpPr txBox="1">
            <a:spLocks noGrp="1"/>
          </p:cNvSpPr>
          <p:nvPr>
            <p:ph type="ctrTitle"/>
          </p:nvPr>
        </p:nvSpPr>
        <p:spPr>
          <a:xfrm>
            <a:off x="2362200" y="2528293"/>
            <a:ext cx="6096000" cy="658415"/>
          </a:xfrm>
          <a:prstGeom prst="rect">
            <a:avLst/>
          </a:prstGeom>
          <a:noFill/>
          <a:ln>
            <a:noFill/>
          </a:ln>
        </p:spPr>
        <p:txBody>
          <a:bodyPr spcFirstLastPara="1" vert="horz" wrap="square" lIns="68569" tIns="34275" rIns="68569" bIns="34275" rtlCol="0" anchor="t" anchorCtr="0">
            <a:normAutofit/>
          </a:bodyPr>
          <a:lstStyle/>
          <a:p>
            <a:pPr algn="l">
              <a:lnSpc>
                <a:spcPct val="90000"/>
              </a:lnSpc>
              <a:spcBef>
                <a:spcPts val="0"/>
              </a:spcBef>
              <a:buClr>
                <a:srgbClr val="20425A"/>
              </a:buClr>
              <a:buSzPts val="4000"/>
            </a:pPr>
            <a:r>
              <a:rPr lang="en-US" sz="3600" b="1" dirty="0">
                <a:solidFill>
                  <a:schemeClr val="tx2">
                    <a:lumMod val="50000"/>
                  </a:schemeClr>
                </a:solidFill>
                <a:latin typeface="Arial" pitchFamily="34" charset="0"/>
                <a:cs typeface="Arial" pitchFamily="34" charset="0"/>
                <a:sym typeface="Calibri"/>
              </a:rPr>
              <a:t>OHDSI-in-a-Box</a:t>
            </a:r>
            <a:endParaRPr sz="3600" b="1" dirty="0">
              <a:solidFill>
                <a:schemeClr val="tx2">
                  <a:lumMod val="50000"/>
                </a:schemeClr>
              </a:solidFill>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7"/>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History of OMOP/OHDSI</a:t>
            </a:r>
            <a:endParaRPr>
              <a:highlight>
                <a:srgbClr val="FFFF00"/>
              </a:highlight>
            </a:endParaRPr>
          </a:p>
        </p:txBody>
      </p:sp>
      <p:sp>
        <p:nvSpPr>
          <p:cNvPr id="651" name="Google Shape;651;p17"/>
          <p:cNvSpPr/>
          <p:nvPr/>
        </p:nvSpPr>
        <p:spPr>
          <a:xfrm rot="5400000">
            <a:off x="4416772" y="-1645843"/>
            <a:ext cx="310463" cy="9143994"/>
          </a:xfrm>
          <a:prstGeom prst="round2SameRect">
            <a:avLst>
              <a:gd name="adj1" fmla="val 40501"/>
              <a:gd name="adj2" fmla="val 0"/>
            </a:avLst>
          </a:prstGeom>
          <a:solidFill>
            <a:srgbClr val="959CA0"/>
          </a:solidFill>
          <a:ln>
            <a:noFill/>
          </a:ln>
        </p:spPr>
        <p:txBody>
          <a:bodyPr spcFirstLastPara="1" wrap="square" lIns="68569" tIns="34275" rIns="68569" bIns="34275" anchor="t" anchorCtr="0">
            <a:noAutofit/>
          </a:bodyPr>
          <a:lstStyle/>
          <a:p>
            <a:pPr>
              <a:spcBef>
                <a:spcPts val="0"/>
              </a:spcBef>
              <a:spcAft>
                <a:spcPts val="0"/>
              </a:spcAft>
              <a:buClr>
                <a:srgbClr val="000000"/>
              </a:buClr>
              <a:buSzPts val="1600"/>
            </a:pPr>
            <a:endParaRPr sz="1200">
              <a:solidFill>
                <a:schemeClr val="lt1"/>
              </a:solidFill>
              <a:latin typeface="Arial"/>
              <a:ea typeface="Arial"/>
              <a:cs typeface="Arial"/>
              <a:sym typeface="Arial"/>
            </a:endParaRPr>
          </a:p>
        </p:txBody>
      </p:sp>
      <p:sp>
        <p:nvSpPr>
          <p:cNvPr id="652" name="Google Shape;652;p17"/>
          <p:cNvSpPr/>
          <p:nvPr/>
        </p:nvSpPr>
        <p:spPr>
          <a:xfrm>
            <a:off x="380707" y="2738485"/>
            <a:ext cx="342900" cy="342900"/>
          </a:xfrm>
          <a:prstGeom prst="ellipse">
            <a:avLst/>
          </a:prstGeom>
          <a:solidFill>
            <a:srgbClr val="20425A"/>
          </a:solidFill>
          <a:ln w="762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rgbClr val="00B0F0"/>
              </a:solidFill>
              <a:latin typeface="Arial"/>
              <a:ea typeface="Arial"/>
              <a:cs typeface="Arial"/>
              <a:sym typeface="Arial"/>
            </a:endParaRPr>
          </a:p>
        </p:txBody>
      </p:sp>
      <p:cxnSp>
        <p:nvCxnSpPr>
          <p:cNvPr id="653" name="Google Shape;653;p17"/>
          <p:cNvCxnSpPr/>
          <p:nvPr/>
        </p:nvCxnSpPr>
        <p:spPr>
          <a:xfrm rot="10800000">
            <a:off x="545607" y="2931242"/>
            <a:ext cx="0" cy="342900"/>
          </a:xfrm>
          <a:prstGeom prst="straightConnector1">
            <a:avLst/>
          </a:prstGeom>
          <a:noFill/>
          <a:ln w="38100" cap="flat" cmpd="sng">
            <a:solidFill>
              <a:srgbClr val="20425A"/>
            </a:solidFill>
            <a:prstDash val="solid"/>
            <a:miter lim="800000"/>
            <a:headEnd type="oval" w="med" len="med"/>
            <a:tailEnd type="none" w="sm" len="sm"/>
          </a:ln>
        </p:spPr>
      </p:cxnSp>
      <p:sp>
        <p:nvSpPr>
          <p:cNvPr id="654" name="Google Shape;654;p17"/>
          <p:cNvSpPr txBox="1"/>
          <p:nvPr/>
        </p:nvSpPr>
        <p:spPr>
          <a:xfrm>
            <a:off x="220121" y="3597795"/>
            <a:ext cx="1508760" cy="1311638"/>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OMOP Experiment #1</a:t>
            </a:r>
            <a:endParaRPr sz="1050">
              <a:solidFill>
                <a:srgbClr val="000000"/>
              </a:solidFill>
              <a:latin typeface="Arial"/>
              <a:ea typeface="Arial"/>
              <a:cs typeface="Arial"/>
              <a:sym typeface="Arial"/>
            </a:endParaRPr>
          </a:p>
          <a:p>
            <a:pPr marL="128588" indent="-128588">
              <a:spcBef>
                <a:spcPts val="225"/>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FDAAA calls for establishing Risk Identification and Analysis System for drug surveillance</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OMOP Experiment creates a framework for evaluating 14 methods of epidemiological designs</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400"/>
              <a:buFont typeface="Arial"/>
              <a:buChar char="•"/>
            </a:pPr>
            <a:r>
              <a:rPr lang="en-US" sz="1050">
                <a:solidFill>
                  <a:srgbClr val="20425A"/>
                </a:solidFill>
                <a:latin typeface="Calibri"/>
                <a:ea typeface="Calibri"/>
                <a:cs typeface="Calibri"/>
                <a:sym typeface="Calibri"/>
              </a:rPr>
              <a:t>10 data sources, claims and EHRs, 200M+ lives</a:t>
            </a:r>
            <a:endParaRPr sz="1050" b="1">
              <a:solidFill>
                <a:srgbClr val="20425A"/>
              </a:solidFill>
              <a:latin typeface="Calibri"/>
              <a:ea typeface="Calibri"/>
              <a:cs typeface="Calibri"/>
              <a:sym typeface="Calibri"/>
            </a:endParaRPr>
          </a:p>
        </p:txBody>
      </p:sp>
      <p:sp>
        <p:nvSpPr>
          <p:cNvPr id="655" name="Google Shape;655;p17"/>
          <p:cNvSpPr/>
          <p:nvPr/>
        </p:nvSpPr>
        <p:spPr>
          <a:xfrm>
            <a:off x="2257555" y="2738485"/>
            <a:ext cx="342900" cy="342900"/>
          </a:xfrm>
          <a:prstGeom prst="ellipse">
            <a:avLst/>
          </a:prstGeom>
          <a:solidFill>
            <a:srgbClr val="20425A"/>
          </a:solidFill>
          <a:ln w="762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Arial"/>
              <a:ea typeface="Arial"/>
              <a:cs typeface="Arial"/>
              <a:sym typeface="Arial"/>
            </a:endParaRPr>
          </a:p>
        </p:txBody>
      </p:sp>
      <p:cxnSp>
        <p:nvCxnSpPr>
          <p:cNvPr id="656" name="Google Shape;656;p17"/>
          <p:cNvCxnSpPr/>
          <p:nvPr/>
        </p:nvCxnSpPr>
        <p:spPr>
          <a:xfrm rot="10800000">
            <a:off x="2429829" y="2923868"/>
            <a:ext cx="0" cy="342900"/>
          </a:xfrm>
          <a:prstGeom prst="straightConnector1">
            <a:avLst/>
          </a:prstGeom>
          <a:noFill/>
          <a:ln w="38100" cap="flat" cmpd="sng">
            <a:solidFill>
              <a:srgbClr val="20425A"/>
            </a:solidFill>
            <a:prstDash val="solid"/>
            <a:miter lim="800000"/>
            <a:headEnd type="oval" w="med" len="med"/>
            <a:tailEnd type="none" w="sm" len="sm"/>
          </a:ln>
        </p:spPr>
      </p:cxnSp>
      <p:sp>
        <p:nvSpPr>
          <p:cNvPr id="657" name="Google Shape;657;p17"/>
          <p:cNvSpPr txBox="1"/>
          <p:nvPr/>
        </p:nvSpPr>
        <p:spPr>
          <a:xfrm>
            <a:off x="1940036" y="3605477"/>
            <a:ext cx="1508760" cy="1311638"/>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End of OMOP Experiment</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Last of the OMOP Meetings present findings of empirical experiments</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Artifacts include the OMOP CDM, vocabularies and validated methods for analyzing real world data</a:t>
            </a:r>
            <a:endParaRPr sz="1050">
              <a:solidFill>
                <a:srgbClr val="000000"/>
              </a:solidFill>
              <a:latin typeface="Arial"/>
              <a:ea typeface="Arial"/>
              <a:cs typeface="Arial"/>
              <a:sym typeface="Arial"/>
            </a:endParaRPr>
          </a:p>
        </p:txBody>
      </p:sp>
      <p:sp>
        <p:nvSpPr>
          <p:cNvPr id="658" name="Google Shape;658;p17"/>
          <p:cNvSpPr/>
          <p:nvPr/>
        </p:nvSpPr>
        <p:spPr>
          <a:xfrm>
            <a:off x="4155651" y="2738485"/>
            <a:ext cx="342900" cy="342900"/>
          </a:xfrm>
          <a:prstGeom prst="ellipse">
            <a:avLst/>
          </a:prstGeom>
          <a:solidFill>
            <a:srgbClr val="20425A"/>
          </a:solidFill>
          <a:ln w="762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Arial"/>
              <a:ea typeface="Arial"/>
              <a:cs typeface="Arial"/>
              <a:sym typeface="Arial"/>
            </a:endParaRPr>
          </a:p>
        </p:txBody>
      </p:sp>
      <p:cxnSp>
        <p:nvCxnSpPr>
          <p:cNvPr id="659" name="Google Shape;659;p17"/>
          <p:cNvCxnSpPr/>
          <p:nvPr/>
        </p:nvCxnSpPr>
        <p:spPr>
          <a:xfrm rot="10800000">
            <a:off x="4320551" y="2931242"/>
            <a:ext cx="0" cy="342900"/>
          </a:xfrm>
          <a:prstGeom prst="straightConnector1">
            <a:avLst/>
          </a:prstGeom>
          <a:noFill/>
          <a:ln w="38100" cap="flat" cmpd="sng">
            <a:solidFill>
              <a:srgbClr val="20425A"/>
            </a:solidFill>
            <a:prstDash val="solid"/>
            <a:miter lim="800000"/>
            <a:headEnd type="oval" w="med" len="med"/>
            <a:tailEnd type="none" w="sm" len="sm"/>
          </a:ln>
        </p:spPr>
      </p:cxnSp>
      <p:sp>
        <p:nvSpPr>
          <p:cNvPr id="660" name="Google Shape;660;p17"/>
          <p:cNvSpPr/>
          <p:nvPr/>
        </p:nvSpPr>
        <p:spPr>
          <a:xfrm>
            <a:off x="6030737" y="2738485"/>
            <a:ext cx="342900" cy="342900"/>
          </a:xfrm>
          <a:prstGeom prst="ellipse">
            <a:avLst/>
          </a:prstGeom>
          <a:solidFill>
            <a:srgbClr val="20425A"/>
          </a:solidFill>
          <a:ln w="762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Arial"/>
              <a:ea typeface="Arial"/>
              <a:cs typeface="Arial"/>
              <a:sym typeface="Arial"/>
            </a:endParaRPr>
          </a:p>
        </p:txBody>
      </p:sp>
      <p:cxnSp>
        <p:nvCxnSpPr>
          <p:cNvPr id="661" name="Google Shape;661;p17"/>
          <p:cNvCxnSpPr/>
          <p:nvPr/>
        </p:nvCxnSpPr>
        <p:spPr>
          <a:xfrm rot="10800000">
            <a:off x="6202564" y="2931242"/>
            <a:ext cx="0" cy="342900"/>
          </a:xfrm>
          <a:prstGeom prst="straightConnector1">
            <a:avLst/>
          </a:prstGeom>
          <a:noFill/>
          <a:ln w="38100" cap="flat" cmpd="sng">
            <a:solidFill>
              <a:srgbClr val="20425A"/>
            </a:solidFill>
            <a:prstDash val="solid"/>
            <a:miter lim="800000"/>
            <a:headEnd type="oval" w="med" len="med"/>
            <a:tailEnd type="none" w="sm" len="sm"/>
          </a:ln>
        </p:spPr>
      </p:cxnSp>
      <p:sp>
        <p:nvSpPr>
          <p:cNvPr id="662" name="Google Shape;662;p17"/>
          <p:cNvSpPr/>
          <p:nvPr/>
        </p:nvSpPr>
        <p:spPr>
          <a:xfrm>
            <a:off x="994863" y="2738485"/>
            <a:ext cx="342900" cy="342900"/>
          </a:xfrm>
          <a:prstGeom prst="ellipse">
            <a:avLst/>
          </a:prstGeom>
          <a:solidFill>
            <a:srgbClr val="20425A"/>
          </a:solidFill>
          <a:ln w="762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Arial"/>
              <a:ea typeface="Arial"/>
              <a:cs typeface="Arial"/>
              <a:sym typeface="Arial"/>
            </a:endParaRPr>
          </a:p>
        </p:txBody>
      </p:sp>
      <p:cxnSp>
        <p:nvCxnSpPr>
          <p:cNvPr id="663" name="Google Shape;663;p17"/>
          <p:cNvCxnSpPr/>
          <p:nvPr/>
        </p:nvCxnSpPr>
        <p:spPr>
          <a:xfrm>
            <a:off x="1166555" y="2560985"/>
            <a:ext cx="0" cy="342900"/>
          </a:xfrm>
          <a:prstGeom prst="straightConnector1">
            <a:avLst/>
          </a:prstGeom>
          <a:noFill/>
          <a:ln w="38100" cap="flat" cmpd="sng">
            <a:solidFill>
              <a:srgbClr val="20425A"/>
            </a:solidFill>
            <a:prstDash val="solid"/>
            <a:miter lim="800000"/>
            <a:headEnd type="oval" w="med" len="med"/>
            <a:tailEnd type="none" w="sm" len="sm"/>
          </a:ln>
        </p:spPr>
      </p:cxnSp>
      <p:sp>
        <p:nvSpPr>
          <p:cNvPr id="664" name="Google Shape;664;p17"/>
          <p:cNvSpPr txBox="1"/>
          <p:nvPr/>
        </p:nvSpPr>
        <p:spPr>
          <a:xfrm>
            <a:off x="375696" y="1151961"/>
            <a:ext cx="1577340" cy="1032430"/>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OMOP Experiment #2/European OMOP </a:t>
            </a:r>
            <a:endParaRPr sz="1050">
              <a:solidFill>
                <a:srgbClr val="000000"/>
              </a:solidFill>
              <a:latin typeface="Arial"/>
              <a:ea typeface="Arial"/>
              <a:cs typeface="Arial"/>
              <a:sym typeface="Arial"/>
            </a:endParaRPr>
          </a:p>
          <a:p>
            <a:pPr marL="128588" indent="-128588">
              <a:spcBef>
                <a:spcPts val="225"/>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Focused on a subset of data (4 claims, 1 EHR) and 7 methods</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Replicating experiment findings on European databases</a:t>
            </a:r>
            <a:endParaRPr sz="1050">
              <a:solidFill>
                <a:srgbClr val="000000"/>
              </a:solidFill>
              <a:latin typeface="Arial"/>
              <a:ea typeface="Arial"/>
              <a:cs typeface="Arial"/>
              <a:sym typeface="Arial"/>
            </a:endParaRPr>
          </a:p>
        </p:txBody>
      </p:sp>
      <p:sp>
        <p:nvSpPr>
          <p:cNvPr id="665" name="Google Shape;665;p17"/>
          <p:cNvSpPr/>
          <p:nvPr/>
        </p:nvSpPr>
        <p:spPr>
          <a:xfrm>
            <a:off x="2863787" y="2738485"/>
            <a:ext cx="342900" cy="342900"/>
          </a:xfrm>
          <a:prstGeom prst="ellipse">
            <a:avLst/>
          </a:prstGeom>
          <a:solidFill>
            <a:srgbClr val="20425A"/>
          </a:solidFill>
          <a:ln w="762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Arial"/>
              <a:ea typeface="Arial"/>
              <a:cs typeface="Arial"/>
              <a:sym typeface="Arial"/>
            </a:endParaRPr>
          </a:p>
        </p:txBody>
      </p:sp>
      <p:cxnSp>
        <p:nvCxnSpPr>
          <p:cNvPr id="666" name="Google Shape;666;p17"/>
          <p:cNvCxnSpPr/>
          <p:nvPr/>
        </p:nvCxnSpPr>
        <p:spPr>
          <a:xfrm>
            <a:off x="3027861" y="2555456"/>
            <a:ext cx="0" cy="342900"/>
          </a:xfrm>
          <a:prstGeom prst="straightConnector1">
            <a:avLst/>
          </a:prstGeom>
          <a:noFill/>
          <a:ln w="38100" cap="flat" cmpd="sng">
            <a:solidFill>
              <a:srgbClr val="20425A"/>
            </a:solidFill>
            <a:prstDash val="solid"/>
            <a:miter lim="800000"/>
            <a:headEnd type="oval" w="med" len="med"/>
            <a:tailEnd type="none" w="sm" len="sm"/>
          </a:ln>
        </p:spPr>
      </p:cxnSp>
      <p:sp>
        <p:nvSpPr>
          <p:cNvPr id="667" name="Google Shape;667;p17"/>
          <p:cNvSpPr txBox="1"/>
          <p:nvPr/>
        </p:nvSpPr>
        <p:spPr>
          <a:xfrm>
            <a:off x="3743167" y="3595299"/>
            <a:ext cx="1783080" cy="1102316"/>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First OHDSI Symposium/Network Study Published</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Community begins open source work under OHDSI brand</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First global network study characterizing treatment pathways</a:t>
            </a:r>
            <a:endParaRPr sz="1050">
              <a:solidFill>
                <a:srgbClr val="000000"/>
              </a:solidFill>
              <a:latin typeface="Arial"/>
              <a:ea typeface="Arial"/>
              <a:cs typeface="Arial"/>
              <a:sym typeface="Arial"/>
            </a:endParaRPr>
          </a:p>
          <a:p>
            <a:pPr marL="128588" indent="-71438">
              <a:spcBef>
                <a:spcPts val="0"/>
              </a:spcBef>
              <a:spcAft>
                <a:spcPts val="0"/>
              </a:spcAft>
              <a:buClr>
                <a:schemeClr val="dk1"/>
              </a:buClr>
              <a:buSzPts val="1200"/>
            </a:pPr>
            <a:endParaRPr sz="900">
              <a:solidFill>
                <a:srgbClr val="20425A"/>
              </a:solidFill>
              <a:latin typeface="Calibri"/>
              <a:ea typeface="Calibri"/>
              <a:cs typeface="Calibri"/>
              <a:sym typeface="Calibri"/>
            </a:endParaRPr>
          </a:p>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First Hackathon at Columbia University</a:t>
            </a:r>
            <a:endParaRPr sz="1050">
              <a:solidFill>
                <a:srgbClr val="20425A"/>
              </a:solidFill>
              <a:latin typeface="Calibri"/>
              <a:ea typeface="Calibri"/>
              <a:cs typeface="Calibri"/>
              <a:sym typeface="Calibri"/>
            </a:endParaRPr>
          </a:p>
        </p:txBody>
      </p:sp>
      <p:sp>
        <p:nvSpPr>
          <p:cNvPr id="668" name="Google Shape;668;p17"/>
          <p:cNvSpPr/>
          <p:nvPr/>
        </p:nvSpPr>
        <p:spPr>
          <a:xfrm>
            <a:off x="4770410" y="2738485"/>
            <a:ext cx="342900" cy="342900"/>
          </a:xfrm>
          <a:prstGeom prst="ellipse">
            <a:avLst/>
          </a:prstGeom>
          <a:solidFill>
            <a:srgbClr val="20425A"/>
          </a:solidFill>
          <a:ln w="762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Arial"/>
              <a:ea typeface="Arial"/>
              <a:cs typeface="Arial"/>
              <a:sym typeface="Arial"/>
            </a:endParaRPr>
          </a:p>
        </p:txBody>
      </p:sp>
      <p:cxnSp>
        <p:nvCxnSpPr>
          <p:cNvPr id="669" name="Google Shape;669;p17"/>
          <p:cNvCxnSpPr/>
          <p:nvPr/>
        </p:nvCxnSpPr>
        <p:spPr>
          <a:xfrm>
            <a:off x="4934482" y="2553323"/>
            <a:ext cx="0" cy="342900"/>
          </a:xfrm>
          <a:prstGeom prst="straightConnector1">
            <a:avLst/>
          </a:prstGeom>
          <a:noFill/>
          <a:ln w="38100" cap="flat" cmpd="sng">
            <a:solidFill>
              <a:srgbClr val="20425A"/>
            </a:solidFill>
            <a:prstDash val="solid"/>
            <a:miter lim="800000"/>
            <a:headEnd type="oval" w="med" len="med"/>
            <a:tailEnd type="none" w="sm" len="sm"/>
          </a:ln>
        </p:spPr>
      </p:cxnSp>
      <p:sp>
        <p:nvSpPr>
          <p:cNvPr id="670" name="Google Shape;670;p17"/>
          <p:cNvSpPr/>
          <p:nvPr/>
        </p:nvSpPr>
        <p:spPr>
          <a:xfrm>
            <a:off x="6640491" y="2738485"/>
            <a:ext cx="342900" cy="342900"/>
          </a:xfrm>
          <a:prstGeom prst="ellipse">
            <a:avLst/>
          </a:prstGeom>
          <a:solidFill>
            <a:srgbClr val="20425A"/>
          </a:solidFill>
          <a:ln w="762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Arial"/>
              <a:ea typeface="Arial"/>
              <a:cs typeface="Arial"/>
              <a:sym typeface="Arial"/>
            </a:endParaRPr>
          </a:p>
        </p:txBody>
      </p:sp>
      <p:cxnSp>
        <p:nvCxnSpPr>
          <p:cNvPr id="671" name="Google Shape;671;p17"/>
          <p:cNvCxnSpPr/>
          <p:nvPr/>
        </p:nvCxnSpPr>
        <p:spPr>
          <a:xfrm>
            <a:off x="6804566" y="2568076"/>
            <a:ext cx="0" cy="342900"/>
          </a:xfrm>
          <a:prstGeom prst="straightConnector1">
            <a:avLst/>
          </a:prstGeom>
          <a:noFill/>
          <a:ln w="38100" cap="flat" cmpd="sng">
            <a:solidFill>
              <a:srgbClr val="20425A"/>
            </a:solidFill>
            <a:prstDash val="solid"/>
            <a:miter lim="800000"/>
            <a:headEnd type="oval" w="med" len="med"/>
            <a:tailEnd type="none" w="sm" len="sm"/>
          </a:ln>
        </p:spPr>
      </p:cxnSp>
      <p:sp>
        <p:nvSpPr>
          <p:cNvPr id="672" name="Google Shape;672;p17"/>
          <p:cNvSpPr txBox="1"/>
          <p:nvPr/>
        </p:nvSpPr>
        <p:spPr>
          <a:xfrm>
            <a:off x="243149" y="3296304"/>
            <a:ext cx="562421" cy="53088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1DABFF"/>
              </a:buClr>
              <a:buSzPts val="2000"/>
            </a:pPr>
            <a:r>
              <a:rPr lang="en-US" sz="1500" b="1">
                <a:solidFill>
                  <a:srgbClr val="1DABFF"/>
                </a:solidFill>
                <a:latin typeface="Arial"/>
                <a:ea typeface="Arial"/>
                <a:cs typeface="Arial"/>
                <a:sym typeface="Arial"/>
              </a:rPr>
              <a:t>2009</a:t>
            </a:r>
            <a:endParaRPr sz="1050">
              <a:solidFill>
                <a:srgbClr val="000000"/>
              </a:solidFill>
              <a:latin typeface="Arial"/>
              <a:ea typeface="Arial"/>
              <a:cs typeface="Arial"/>
              <a:sym typeface="Arial"/>
            </a:endParaRPr>
          </a:p>
        </p:txBody>
      </p:sp>
      <p:sp>
        <p:nvSpPr>
          <p:cNvPr id="673" name="Google Shape;673;p17"/>
          <p:cNvSpPr txBox="1"/>
          <p:nvPr/>
        </p:nvSpPr>
        <p:spPr>
          <a:xfrm>
            <a:off x="876270" y="2240625"/>
            <a:ext cx="562421" cy="300052"/>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1DABFF"/>
              </a:buClr>
              <a:buSzPts val="2000"/>
            </a:pPr>
            <a:r>
              <a:rPr lang="en-US" sz="1500" b="1">
                <a:solidFill>
                  <a:srgbClr val="1DABFF"/>
                </a:solidFill>
                <a:latin typeface="Arial"/>
                <a:ea typeface="Arial"/>
                <a:cs typeface="Arial"/>
                <a:sym typeface="Arial"/>
              </a:rPr>
              <a:t>2011</a:t>
            </a:r>
            <a:endParaRPr sz="1050">
              <a:solidFill>
                <a:srgbClr val="000000"/>
              </a:solidFill>
              <a:latin typeface="Arial"/>
              <a:ea typeface="Arial"/>
              <a:cs typeface="Arial"/>
              <a:sym typeface="Arial"/>
            </a:endParaRPr>
          </a:p>
        </p:txBody>
      </p:sp>
      <p:sp>
        <p:nvSpPr>
          <p:cNvPr id="674" name="Google Shape;674;p17"/>
          <p:cNvSpPr txBox="1"/>
          <p:nvPr/>
        </p:nvSpPr>
        <p:spPr>
          <a:xfrm>
            <a:off x="2138859" y="3302136"/>
            <a:ext cx="562421" cy="53088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1DABFF"/>
              </a:buClr>
              <a:buSzPts val="2000"/>
            </a:pPr>
            <a:r>
              <a:rPr lang="en-US" sz="1500" b="1">
                <a:solidFill>
                  <a:srgbClr val="1DABFF"/>
                </a:solidFill>
                <a:latin typeface="Arial"/>
                <a:ea typeface="Arial"/>
                <a:cs typeface="Arial"/>
                <a:sym typeface="Arial"/>
              </a:rPr>
              <a:t>2013</a:t>
            </a:r>
            <a:endParaRPr sz="1050">
              <a:solidFill>
                <a:srgbClr val="000000"/>
              </a:solidFill>
              <a:latin typeface="Arial"/>
              <a:ea typeface="Arial"/>
              <a:cs typeface="Arial"/>
              <a:sym typeface="Arial"/>
            </a:endParaRPr>
          </a:p>
        </p:txBody>
      </p:sp>
      <p:sp>
        <p:nvSpPr>
          <p:cNvPr id="675" name="Google Shape;675;p17"/>
          <p:cNvSpPr txBox="1"/>
          <p:nvPr/>
        </p:nvSpPr>
        <p:spPr>
          <a:xfrm>
            <a:off x="2754027" y="2245867"/>
            <a:ext cx="562421" cy="53088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1DABFF"/>
              </a:buClr>
              <a:buSzPts val="2000"/>
            </a:pPr>
            <a:r>
              <a:rPr lang="en-US" sz="1500" b="1">
                <a:solidFill>
                  <a:srgbClr val="1DABFF"/>
                </a:solidFill>
                <a:latin typeface="Arial"/>
                <a:ea typeface="Arial"/>
                <a:cs typeface="Arial"/>
                <a:sym typeface="Arial"/>
              </a:rPr>
              <a:t>2014</a:t>
            </a:r>
            <a:endParaRPr sz="1050">
              <a:solidFill>
                <a:srgbClr val="000000"/>
              </a:solidFill>
              <a:latin typeface="Arial"/>
              <a:ea typeface="Arial"/>
              <a:cs typeface="Arial"/>
              <a:sym typeface="Arial"/>
            </a:endParaRPr>
          </a:p>
        </p:txBody>
      </p:sp>
      <p:sp>
        <p:nvSpPr>
          <p:cNvPr id="676" name="Google Shape;676;p17"/>
          <p:cNvSpPr txBox="1"/>
          <p:nvPr/>
        </p:nvSpPr>
        <p:spPr>
          <a:xfrm>
            <a:off x="4039341" y="3280014"/>
            <a:ext cx="562421" cy="53088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1DABFF"/>
              </a:buClr>
              <a:buSzPts val="2000"/>
            </a:pPr>
            <a:r>
              <a:rPr lang="en-US" sz="1500" b="1">
                <a:solidFill>
                  <a:srgbClr val="1DABFF"/>
                </a:solidFill>
                <a:latin typeface="Arial"/>
                <a:ea typeface="Arial"/>
                <a:cs typeface="Arial"/>
                <a:sym typeface="Arial"/>
              </a:rPr>
              <a:t>2015</a:t>
            </a:r>
            <a:endParaRPr sz="1050">
              <a:solidFill>
                <a:srgbClr val="000000"/>
              </a:solidFill>
              <a:latin typeface="Arial"/>
              <a:ea typeface="Arial"/>
              <a:cs typeface="Arial"/>
              <a:sym typeface="Arial"/>
            </a:endParaRPr>
          </a:p>
        </p:txBody>
      </p:sp>
      <p:sp>
        <p:nvSpPr>
          <p:cNvPr id="677" name="Google Shape;677;p17"/>
          <p:cNvSpPr txBox="1"/>
          <p:nvPr/>
        </p:nvSpPr>
        <p:spPr>
          <a:xfrm>
            <a:off x="4648961" y="2232651"/>
            <a:ext cx="562421" cy="53088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1DABFF"/>
              </a:buClr>
              <a:buSzPts val="2000"/>
            </a:pPr>
            <a:r>
              <a:rPr lang="en-US" sz="1500" b="1">
                <a:solidFill>
                  <a:srgbClr val="1DABFF"/>
                </a:solidFill>
                <a:latin typeface="Arial"/>
                <a:ea typeface="Arial"/>
                <a:cs typeface="Arial"/>
                <a:sym typeface="Arial"/>
              </a:rPr>
              <a:t>2016</a:t>
            </a:r>
            <a:endParaRPr sz="1050">
              <a:solidFill>
                <a:srgbClr val="000000"/>
              </a:solidFill>
              <a:latin typeface="Arial"/>
              <a:ea typeface="Arial"/>
              <a:cs typeface="Arial"/>
              <a:sym typeface="Arial"/>
            </a:endParaRPr>
          </a:p>
        </p:txBody>
      </p:sp>
      <p:sp>
        <p:nvSpPr>
          <p:cNvPr id="678" name="Google Shape;678;p17"/>
          <p:cNvSpPr txBox="1"/>
          <p:nvPr/>
        </p:nvSpPr>
        <p:spPr>
          <a:xfrm>
            <a:off x="5922538" y="3280226"/>
            <a:ext cx="562421" cy="53088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1DABFF"/>
              </a:buClr>
              <a:buSzPts val="2000"/>
            </a:pPr>
            <a:r>
              <a:rPr lang="en-US" sz="1500" b="1">
                <a:solidFill>
                  <a:srgbClr val="1DABFF"/>
                </a:solidFill>
                <a:latin typeface="Arial"/>
                <a:ea typeface="Arial"/>
                <a:cs typeface="Arial"/>
                <a:sym typeface="Arial"/>
              </a:rPr>
              <a:t>2017</a:t>
            </a:r>
            <a:endParaRPr sz="1050">
              <a:solidFill>
                <a:srgbClr val="000000"/>
              </a:solidFill>
              <a:latin typeface="Arial"/>
              <a:ea typeface="Arial"/>
              <a:cs typeface="Arial"/>
              <a:sym typeface="Arial"/>
            </a:endParaRPr>
          </a:p>
        </p:txBody>
      </p:sp>
      <p:sp>
        <p:nvSpPr>
          <p:cNvPr id="679" name="Google Shape;679;p17"/>
          <p:cNvSpPr txBox="1"/>
          <p:nvPr/>
        </p:nvSpPr>
        <p:spPr>
          <a:xfrm>
            <a:off x="6536260" y="2252437"/>
            <a:ext cx="562421" cy="53088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1DABFF"/>
              </a:buClr>
              <a:buSzPts val="2000"/>
            </a:pPr>
            <a:r>
              <a:rPr lang="en-US" sz="1500" b="1">
                <a:solidFill>
                  <a:srgbClr val="1DABFF"/>
                </a:solidFill>
                <a:latin typeface="Arial"/>
                <a:ea typeface="Arial"/>
                <a:cs typeface="Arial"/>
                <a:sym typeface="Arial"/>
              </a:rPr>
              <a:t>2018</a:t>
            </a:r>
            <a:endParaRPr sz="1050">
              <a:solidFill>
                <a:srgbClr val="000000"/>
              </a:solidFill>
              <a:latin typeface="Arial"/>
              <a:ea typeface="Arial"/>
              <a:cs typeface="Arial"/>
              <a:sym typeface="Arial"/>
            </a:endParaRPr>
          </a:p>
        </p:txBody>
      </p:sp>
      <p:sp>
        <p:nvSpPr>
          <p:cNvPr id="680" name="Google Shape;680;p17"/>
          <p:cNvSpPr/>
          <p:nvPr/>
        </p:nvSpPr>
        <p:spPr>
          <a:xfrm>
            <a:off x="7800185" y="2741498"/>
            <a:ext cx="342900" cy="342900"/>
          </a:xfrm>
          <a:prstGeom prst="ellipse">
            <a:avLst/>
          </a:prstGeom>
          <a:solidFill>
            <a:srgbClr val="20425A"/>
          </a:solidFill>
          <a:ln w="762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Arial"/>
              <a:ea typeface="Arial"/>
              <a:cs typeface="Arial"/>
              <a:sym typeface="Arial"/>
            </a:endParaRPr>
          </a:p>
        </p:txBody>
      </p:sp>
      <p:cxnSp>
        <p:nvCxnSpPr>
          <p:cNvPr id="681" name="Google Shape;681;p17"/>
          <p:cNvCxnSpPr/>
          <p:nvPr/>
        </p:nvCxnSpPr>
        <p:spPr>
          <a:xfrm rot="10800000">
            <a:off x="7971634" y="2908667"/>
            <a:ext cx="0" cy="342900"/>
          </a:xfrm>
          <a:prstGeom prst="straightConnector1">
            <a:avLst/>
          </a:prstGeom>
          <a:noFill/>
          <a:ln w="38100" cap="flat" cmpd="sng">
            <a:solidFill>
              <a:srgbClr val="20425A"/>
            </a:solidFill>
            <a:prstDash val="solid"/>
            <a:miter lim="800000"/>
            <a:headEnd type="oval" w="med" len="med"/>
            <a:tailEnd type="none" w="sm" len="sm"/>
          </a:ln>
        </p:spPr>
      </p:cxnSp>
      <p:sp>
        <p:nvSpPr>
          <p:cNvPr id="682" name="Google Shape;682;p17"/>
          <p:cNvSpPr txBox="1"/>
          <p:nvPr/>
        </p:nvSpPr>
        <p:spPr>
          <a:xfrm>
            <a:off x="7683049" y="3265478"/>
            <a:ext cx="562421" cy="53088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1DABFF"/>
              </a:buClr>
              <a:buSzPts val="2000"/>
            </a:pPr>
            <a:r>
              <a:rPr lang="en-US" sz="1500" b="1">
                <a:solidFill>
                  <a:srgbClr val="1DABFF"/>
                </a:solidFill>
                <a:latin typeface="Arial"/>
                <a:ea typeface="Arial"/>
                <a:cs typeface="Arial"/>
                <a:sym typeface="Arial"/>
              </a:rPr>
              <a:t>2019</a:t>
            </a:r>
            <a:endParaRPr sz="1050">
              <a:solidFill>
                <a:srgbClr val="000000"/>
              </a:solidFill>
              <a:latin typeface="Arial"/>
              <a:ea typeface="Arial"/>
              <a:cs typeface="Arial"/>
              <a:sym typeface="Arial"/>
            </a:endParaRPr>
          </a:p>
        </p:txBody>
      </p:sp>
      <p:sp>
        <p:nvSpPr>
          <p:cNvPr id="683" name="Google Shape;683;p17"/>
          <p:cNvSpPr txBox="1"/>
          <p:nvPr/>
        </p:nvSpPr>
        <p:spPr>
          <a:xfrm>
            <a:off x="7555201" y="855025"/>
            <a:ext cx="1508760" cy="1403487"/>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NMPA Adoption</a:t>
            </a:r>
            <a:endParaRPr sz="1050">
              <a:solidFill>
                <a:srgbClr val="000000"/>
              </a:solidFill>
              <a:latin typeface="Arial"/>
              <a:ea typeface="Arial"/>
              <a:cs typeface="Arial"/>
              <a:sym typeface="Arial"/>
            </a:endParaRPr>
          </a:p>
          <a:p>
            <a:pPr>
              <a:spcBef>
                <a:spcPts val="0"/>
              </a:spcBef>
              <a:spcAft>
                <a:spcPts val="0"/>
              </a:spcAft>
              <a:buClr>
                <a:srgbClr val="000000"/>
              </a:buClr>
              <a:buSzPts val="1200"/>
            </a:pPr>
            <a:endParaRPr sz="900" b="1">
              <a:solidFill>
                <a:srgbClr val="20425A"/>
              </a:solidFill>
              <a:latin typeface="Calibri"/>
              <a:ea typeface="Calibri"/>
              <a:cs typeface="Calibri"/>
              <a:sym typeface="Calibri"/>
            </a:endParaRPr>
          </a:p>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Global Acceptance</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OHDSI grows to &gt;152 databases, 18 countries, 2.1B patient records, 369M ex-US</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Regional chapters in US, Europe, China, South Korea +  Asia-Pacific, Latin America</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Offering regional symposia </a:t>
            </a:r>
            <a:endParaRPr sz="1050">
              <a:solidFill>
                <a:srgbClr val="000000"/>
              </a:solidFill>
              <a:latin typeface="Arial"/>
              <a:ea typeface="Arial"/>
              <a:cs typeface="Arial"/>
              <a:sym typeface="Arial"/>
            </a:endParaRPr>
          </a:p>
        </p:txBody>
      </p:sp>
      <p:sp>
        <p:nvSpPr>
          <p:cNvPr id="684" name="Google Shape;684;p17"/>
          <p:cNvSpPr/>
          <p:nvPr/>
        </p:nvSpPr>
        <p:spPr>
          <a:xfrm>
            <a:off x="8432081" y="2754704"/>
            <a:ext cx="342900" cy="342900"/>
          </a:xfrm>
          <a:prstGeom prst="ellipse">
            <a:avLst/>
          </a:prstGeom>
          <a:solidFill>
            <a:srgbClr val="20425A"/>
          </a:solidFill>
          <a:ln w="762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Arial"/>
              <a:ea typeface="Arial"/>
              <a:cs typeface="Arial"/>
              <a:sym typeface="Arial"/>
            </a:endParaRPr>
          </a:p>
        </p:txBody>
      </p:sp>
      <p:cxnSp>
        <p:nvCxnSpPr>
          <p:cNvPr id="685" name="Google Shape;685;p17"/>
          <p:cNvCxnSpPr/>
          <p:nvPr/>
        </p:nvCxnSpPr>
        <p:spPr>
          <a:xfrm>
            <a:off x="8600732" y="2584221"/>
            <a:ext cx="0" cy="342900"/>
          </a:xfrm>
          <a:prstGeom prst="straightConnector1">
            <a:avLst/>
          </a:prstGeom>
          <a:noFill/>
          <a:ln w="38100" cap="flat" cmpd="sng">
            <a:solidFill>
              <a:srgbClr val="20425A"/>
            </a:solidFill>
            <a:prstDash val="solid"/>
            <a:miter lim="800000"/>
            <a:headEnd type="oval" w="med" len="med"/>
            <a:tailEnd type="none" w="sm" len="sm"/>
          </a:ln>
        </p:spPr>
      </p:cxnSp>
      <p:sp>
        <p:nvSpPr>
          <p:cNvPr id="686" name="Google Shape;686;p17"/>
          <p:cNvSpPr txBox="1"/>
          <p:nvPr/>
        </p:nvSpPr>
        <p:spPr>
          <a:xfrm>
            <a:off x="8310484" y="2267727"/>
            <a:ext cx="562421" cy="530884"/>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1DABFF"/>
              </a:buClr>
              <a:buSzPts val="2000"/>
            </a:pPr>
            <a:r>
              <a:rPr lang="en-US" sz="1500" b="1">
                <a:solidFill>
                  <a:srgbClr val="1DABFF"/>
                </a:solidFill>
                <a:latin typeface="Arial"/>
                <a:ea typeface="Arial"/>
                <a:cs typeface="Arial"/>
                <a:sym typeface="Arial"/>
              </a:rPr>
              <a:t>2020</a:t>
            </a:r>
            <a:endParaRPr sz="1050">
              <a:solidFill>
                <a:srgbClr val="000000"/>
              </a:solidFill>
              <a:latin typeface="Arial"/>
              <a:ea typeface="Arial"/>
              <a:cs typeface="Arial"/>
              <a:sym typeface="Arial"/>
            </a:endParaRPr>
          </a:p>
        </p:txBody>
      </p:sp>
      <p:sp>
        <p:nvSpPr>
          <p:cNvPr id="687" name="Google Shape;687;p17"/>
          <p:cNvSpPr txBox="1"/>
          <p:nvPr/>
        </p:nvSpPr>
        <p:spPr>
          <a:xfrm>
            <a:off x="4126230" y="1213861"/>
            <a:ext cx="1577340" cy="1077482"/>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Formation of China Chapter</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To use data science and informatics methods to promote health and medical data research in China</a:t>
            </a:r>
            <a:endParaRPr sz="1050">
              <a:solidFill>
                <a:srgbClr val="000000"/>
              </a:solidFill>
              <a:latin typeface="Arial"/>
              <a:ea typeface="Arial"/>
              <a:cs typeface="Arial"/>
              <a:sym typeface="Arial"/>
            </a:endParaRPr>
          </a:p>
          <a:p>
            <a:pPr marL="128588" indent="-71438">
              <a:spcBef>
                <a:spcPts val="0"/>
              </a:spcBef>
              <a:spcAft>
                <a:spcPts val="0"/>
              </a:spcAft>
              <a:buClr>
                <a:schemeClr val="dk1"/>
              </a:buClr>
              <a:buSzPts val="1200"/>
            </a:pPr>
            <a:endParaRPr sz="900">
              <a:solidFill>
                <a:srgbClr val="20425A"/>
              </a:solidFill>
              <a:latin typeface="Calibri"/>
              <a:ea typeface="Calibri"/>
              <a:cs typeface="Calibri"/>
              <a:sym typeface="Calibri"/>
            </a:endParaRPr>
          </a:p>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Formation of Korea Chapter</a:t>
            </a:r>
            <a:endParaRPr sz="1050">
              <a:solidFill>
                <a:srgbClr val="000000"/>
              </a:solidFill>
              <a:latin typeface="Arial"/>
              <a:ea typeface="Arial"/>
              <a:cs typeface="Arial"/>
              <a:sym typeface="Arial"/>
            </a:endParaRPr>
          </a:p>
          <a:p>
            <a:pPr marL="128588" indent="-61913">
              <a:spcBef>
                <a:spcPts val="0"/>
              </a:spcBef>
              <a:spcAft>
                <a:spcPts val="0"/>
              </a:spcAft>
              <a:buClr>
                <a:schemeClr val="dk1"/>
              </a:buClr>
              <a:buSzPts val="1400"/>
            </a:pPr>
            <a:endParaRPr sz="1050">
              <a:solidFill>
                <a:srgbClr val="20425A"/>
              </a:solidFill>
              <a:latin typeface="Calibri"/>
              <a:ea typeface="Calibri"/>
              <a:cs typeface="Calibri"/>
              <a:sym typeface="Calibri"/>
            </a:endParaRPr>
          </a:p>
        </p:txBody>
      </p:sp>
      <p:sp>
        <p:nvSpPr>
          <p:cNvPr id="688" name="Google Shape;688;p17"/>
          <p:cNvSpPr txBox="1"/>
          <p:nvPr/>
        </p:nvSpPr>
        <p:spPr>
          <a:xfrm>
            <a:off x="5614462" y="3595300"/>
            <a:ext cx="1714500" cy="1186523"/>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Formation of European Chapter</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Led by the coordinating center at the Erasmus University Medical Center in Rotterdam</a:t>
            </a:r>
            <a:endParaRPr sz="1050">
              <a:solidFill>
                <a:srgbClr val="000000"/>
              </a:solidFill>
              <a:latin typeface="Arial"/>
              <a:ea typeface="Arial"/>
              <a:cs typeface="Arial"/>
              <a:sym typeface="Arial"/>
            </a:endParaRPr>
          </a:p>
          <a:p>
            <a:pPr marL="128588" indent="-71438">
              <a:spcBef>
                <a:spcPts val="0"/>
              </a:spcBef>
              <a:spcAft>
                <a:spcPts val="0"/>
              </a:spcAft>
              <a:buClr>
                <a:schemeClr val="dk1"/>
              </a:buClr>
              <a:buSzPts val="1200"/>
            </a:pPr>
            <a:endParaRPr sz="900">
              <a:solidFill>
                <a:srgbClr val="20425A"/>
              </a:solidFill>
              <a:latin typeface="Calibri"/>
              <a:ea typeface="Calibri"/>
              <a:cs typeface="Calibri"/>
              <a:sym typeface="Calibri"/>
            </a:endParaRPr>
          </a:p>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FDA Adoption</a:t>
            </a:r>
            <a:endParaRPr sz="1050">
              <a:solidFill>
                <a:srgbClr val="000000"/>
              </a:solidFill>
              <a:latin typeface="Arial"/>
              <a:ea typeface="Arial"/>
              <a:cs typeface="Arial"/>
              <a:sym typeface="Arial"/>
            </a:endParaRPr>
          </a:p>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(FDA BEST Launch)</a:t>
            </a:r>
            <a:endParaRPr sz="1050">
              <a:solidFill>
                <a:srgbClr val="20425A"/>
              </a:solidFill>
              <a:latin typeface="Calibri"/>
              <a:ea typeface="Calibri"/>
              <a:cs typeface="Calibri"/>
              <a:sym typeface="Calibri"/>
            </a:endParaRPr>
          </a:p>
          <a:p>
            <a:pPr marL="128588" indent="-61913">
              <a:spcBef>
                <a:spcPts val="0"/>
              </a:spcBef>
              <a:spcAft>
                <a:spcPts val="0"/>
              </a:spcAft>
              <a:buClr>
                <a:schemeClr val="dk1"/>
              </a:buClr>
              <a:buSzPts val="1400"/>
            </a:pPr>
            <a:endParaRPr sz="1050">
              <a:solidFill>
                <a:srgbClr val="20425A"/>
              </a:solidFill>
              <a:latin typeface="Calibri"/>
              <a:ea typeface="Calibri"/>
              <a:cs typeface="Calibri"/>
              <a:sym typeface="Calibri"/>
            </a:endParaRPr>
          </a:p>
        </p:txBody>
      </p:sp>
      <p:sp>
        <p:nvSpPr>
          <p:cNvPr id="689" name="Google Shape;689;p17"/>
          <p:cNvSpPr txBox="1"/>
          <p:nvPr/>
        </p:nvSpPr>
        <p:spPr>
          <a:xfrm>
            <a:off x="5886111" y="864177"/>
            <a:ext cx="1508760" cy="1418624"/>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EHDEN Initiation (Europe)</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Started under the Innovative Medicines Initiative (IMI) that will drive the adoption of the OMOP-CDM in Europe</a:t>
            </a:r>
            <a:endParaRPr sz="1050">
              <a:solidFill>
                <a:srgbClr val="000000"/>
              </a:solidFill>
              <a:latin typeface="Arial"/>
              <a:ea typeface="Arial"/>
              <a:cs typeface="Arial"/>
              <a:sym typeface="Arial"/>
            </a:endParaRPr>
          </a:p>
          <a:p>
            <a:pPr marL="128588" indent="-71438">
              <a:spcBef>
                <a:spcPts val="0"/>
              </a:spcBef>
              <a:spcAft>
                <a:spcPts val="0"/>
              </a:spcAft>
              <a:buClr>
                <a:schemeClr val="dk1"/>
              </a:buClr>
              <a:buSzPts val="1200"/>
            </a:pPr>
            <a:endParaRPr sz="900">
              <a:solidFill>
                <a:srgbClr val="20425A"/>
              </a:solidFill>
              <a:latin typeface="Calibri"/>
              <a:ea typeface="Calibri"/>
              <a:cs typeface="Calibri"/>
              <a:sym typeface="Calibri"/>
            </a:endParaRPr>
          </a:p>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FederNET Initiation (Korea)</a:t>
            </a:r>
            <a:endParaRPr sz="1050">
              <a:solidFill>
                <a:srgbClr val="000000"/>
              </a:solidFill>
              <a:latin typeface="Arial"/>
              <a:ea typeface="Arial"/>
              <a:cs typeface="Arial"/>
              <a:sym typeface="Arial"/>
            </a:endParaRPr>
          </a:p>
          <a:p>
            <a:pPr>
              <a:spcBef>
                <a:spcPts val="0"/>
              </a:spcBef>
              <a:spcAft>
                <a:spcPts val="0"/>
              </a:spcAft>
              <a:buClr>
                <a:srgbClr val="000000"/>
              </a:buClr>
              <a:buSzPts val="1200"/>
            </a:pPr>
            <a:endParaRPr sz="900" b="1">
              <a:solidFill>
                <a:srgbClr val="20425A"/>
              </a:solidFill>
              <a:latin typeface="Calibri"/>
              <a:ea typeface="Calibri"/>
              <a:cs typeface="Calibri"/>
              <a:sym typeface="Calibri"/>
            </a:endParaRPr>
          </a:p>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First European Symposium</a:t>
            </a:r>
            <a:endParaRPr sz="1050">
              <a:solidFill>
                <a:srgbClr val="000000"/>
              </a:solidFill>
              <a:latin typeface="Arial"/>
              <a:ea typeface="Arial"/>
              <a:cs typeface="Arial"/>
              <a:sym typeface="Arial"/>
            </a:endParaRPr>
          </a:p>
        </p:txBody>
      </p:sp>
      <p:sp>
        <p:nvSpPr>
          <p:cNvPr id="690" name="Google Shape;690;p17"/>
          <p:cNvSpPr txBox="1"/>
          <p:nvPr/>
        </p:nvSpPr>
        <p:spPr>
          <a:xfrm>
            <a:off x="7492936" y="3609455"/>
            <a:ext cx="1577340" cy="980951"/>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EMA Adoption</a:t>
            </a:r>
            <a:endParaRPr sz="1050">
              <a:solidFill>
                <a:srgbClr val="000000"/>
              </a:solidFill>
              <a:latin typeface="Arial"/>
              <a:ea typeface="Arial"/>
              <a:cs typeface="Arial"/>
              <a:sym typeface="Arial"/>
            </a:endParaRPr>
          </a:p>
          <a:p>
            <a:pPr>
              <a:spcBef>
                <a:spcPts val="0"/>
              </a:spcBef>
              <a:spcAft>
                <a:spcPts val="0"/>
              </a:spcAft>
              <a:buClr>
                <a:srgbClr val="000000"/>
              </a:buClr>
              <a:buSzPts val="1200"/>
            </a:pPr>
            <a:endParaRPr sz="900" b="1">
              <a:solidFill>
                <a:srgbClr val="20425A"/>
              </a:solidFill>
              <a:latin typeface="Calibri"/>
              <a:ea typeface="Calibri"/>
              <a:cs typeface="Calibri"/>
              <a:sym typeface="Calibri"/>
            </a:endParaRPr>
          </a:p>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Formation of Australia, Japan and Singapore Chapters</a:t>
            </a:r>
            <a:endParaRPr sz="1050">
              <a:solidFill>
                <a:srgbClr val="000000"/>
              </a:solidFill>
              <a:latin typeface="Arial"/>
              <a:ea typeface="Arial"/>
              <a:cs typeface="Arial"/>
              <a:sym typeface="Arial"/>
            </a:endParaRPr>
          </a:p>
          <a:p>
            <a:pPr>
              <a:spcBef>
                <a:spcPts val="0"/>
              </a:spcBef>
              <a:spcAft>
                <a:spcPts val="0"/>
              </a:spcAft>
              <a:buClr>
                <a:srgbClr val="000000"/>
              </a:buClr>
              <a:buSzPts val="1400"/>
            </a:pPr>
            <a:endParaRPr sz="1050" b="1">
              <a:solidFill>
                <a:srgbClr val="20425A"/>
              </a:solidFill>
              <a:latin typeface="Calibri"/>
              <a:ea typeface="Calibri"/>
              <a:cs typeface="Calibri"/>
              <a:sym typeface="Calibri"/>
            </a:endParaRPr>
          </a:p>
        </p:txBody>
      </p:sp>
      <p:sp>
        <p:nvSpPr>
          <p:cNvPr id="691" name="Google Shape;691;p17"/>
          <p:cNvSpPr txBox="1"/>
          <p:nvPr/>
        </p:nvSpPr>
        <p:spPr>
          <a:xfrm>
            <a:off x="2248720" y="1785645"/>
            <a:ext cx="1645920" cy="657325"/>
          </a:xfrm>
          <a:prstGeom prst="rect">
            <a:avLst/>
          </a:prstGeom>
          <a:noFill/>
          <a:ln>
            <a:noFill/>
          </a:ln>
        </p:spPr>
        <p:txBody>
          <a:bodyPr spcFirstLastPara="1" wrap="square" lIns="0" tIns="0" rIns="0" bIns="0" anchor="t" anchorCtr="0">
            <a:noAutofit/>
          </a:bodyPr>
          <a:lstStyle/>
          <a:p>
            <a:pPr>
              <a:spcBef>
                <a:spcPts val="0"/>
              </a:spcBef>
              <a:spcAft>
                <a:spcPts val="0"/>
              </a:spcAft>
              <a:buClr>
                <a:srgbClr val="000000"/>
              </a:buClr>
              <a:buSzPts val="1400"/>
            </a:pPr>
            <a:r>
              <a:rPr lang="en-US" sz="1050" b="1">
                <a:solidFill>
                  <a:srgbClr val="20425A"/>
                </a:solidFill>
                <a:latin typeface="Calibri"/>
                <a:ea typeface="Calibri"/>
                <a:cs typeface="Calibri"/>
                <a:sym typeface="Calibri"/>
              </a:rPr>
              <a:t>Launch of OHDSI</a:t>
            </a:r>
            <a:endParaRPr sz="1050">
              <a:solidFill>
                <a:srgbClr val="000000"/>
              </a:solidFill>
              <a:latin typeface="Arial"/>
              <a:ea typeface="Arial"/>
              <a:cs typeface="Arial"/>
              <a:sym typeface="Arial"/>
            </a:endParaRPr>
          </a:p>
          <a:p>
            <a:pPr marL="128588" indent="-128588">
              <a:spcBef>
                <a:spcPts val="0"/>
              </a:spcBef>
              <a:spcAft>
                <a:spcPts val="0"/>
              </a:spcAft>
              <a:buClr>
                <a:srgbClr val="20425A"/>
              </a:buClr>
              <a:buSzPts val="1200"/>
              <a:buFont typeface="Arial"/>
              <a:buChar char="•"/>
            </a:pPr>
            <a:r>
              <a:rPr lang="en-US" sz="900">
                <a:solidFill>
                  <a:srgbClr val="20425A"/>
                </a:solidFill>
                <a:latin typeface="Calibri"/>
                <a:ea typeface="Calibri"/>
                <a:cs typeface="Calibri"/>
                <a:sym typeface="Calibri"/>
              </a:rPr>
              <a:t>OHDSI’s first face-to-face meeting at Columbia University </a:t>
            </a:r>
            <a:endParaRPr sz="105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8"/>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Current  Approach: “One Study – One Script“</a:t>
            </a:r>
            <a:endParaRPr/>
          </a:p>
        </p:txBody>
      </p:sp>
      <p:sp>
        <p:nvSpPr>
          <p:cNvPr id="697" name="Google Shape;697;p18"/>
          <p:cNvSpPr txBox="1">
            <a:spLocks noGrp="1"/>
          </p:cNvSpPr>
          <p:nvPr>
            <p:ph type="body" idx="1"/>
          </p:nvPr>
        </p:nvSpPr>
        <p:spPr>
          <a:xfrm>
            <a:off x="1167967" y="948673"/>
            <a:ext cx="6833381" cy="3680222"/>
          </a:xfrm>
          <a:prstGeom prst="rect">
            <a:avLst/>
          </a:prstGeom>
          <a:noFill/>
          <a:ln>
            <a:noFill/>
          </a:ln>
        </p:spPr>
        <p:txBody>
          <a:bodyPr spcFirstLastPara="1" vert="horz" wrap="square" lIns="68569" tIns="68569" rIns="68569" bIns="68569" rtlCol="0" anchor="t" anchorCtr="0">
            <a:noAutofit/>
          </a:bodyPr>
          <a:lstStyle/>
          <a:p>
            <a:pPr marL="0" indent="0">
              <a:lnSpc>
                <a:spcPct val="90000"/>
              </a:lnSpc>
              <a:spcBef>
                <a:spcPts val="0"/>
              </a:spcBef>
              <a:buSzPts val="2400"/>
              <a:buNone/>
            </a:pPr>
            <a:r>
              <a:rPr lang="en-US" sz="1800">
                <a:latin typeface="Calibri"/>
                <a:ea typeface="Calibri"/>
                <a:cs typeface="Calibri"/>
                <a:sym typeface="Calibri"/>
              </a:rPr>
              <a:t>"What's the adherence to my drug in the data assets I own?"</a:t>
            </a:r>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endParaRPr>
              <a:latin typeface="Calibri"/>
              <a:ea typeface="Calibri"/>
              <a:cs typeface="Calibri"/>
              <a:sym typeface="Calibri"/>
            </a:endParaRPr>
          </a:p>
          <a:p>
            <a:pPr marL="257175" indent="-104775">
              <a:lnSpc>
                <a:spcPct val="90000"/>
              </a:lnSpc>
              <a:spcBef>
                <a:spcPts val="480"/>
              </a:spcBef>
              <a:buSzPts val="3200"/>
              <a:buNone/>
            </a:pPr>
            <a:r>
              <a:rPr lang="en-US">
                <a:latin typeface="Calibri"/>
                <a:ea typeface="Calibri"/>
                <a:cs typeface="Calibri"/>
                <a:sym typeface="Calibri"/>
              </a:rPr>
              <a:t>Current solution:</a:t>
            </a:r>
            <a:endParaRPr/>
          </a:p>
        </p:txBody>
      </p:sp>
      <p:pic>
        <p:nvPicPr>
          <p:cNvPr id="698" name="Google Shape;698;p18"/>
          <p:cNvPicPr preferRelativeResize="0"/>
          <p:nvPr/>
        </p:nvPicPr>
        <p:blipFill rotWithShape="1">
          <a:blip r:embed="rId3">
            <a:alphaModFix/>
          </a:blip>
          <a:srcRect/>
          <a:stretch/>
        </p:blipFill>
        <p:spPr>
          <a:xfrm>
            <a:off x="1509719" y="1454837"/>
            <a:ext cx="1385888" cy="1407319"/>
          </a:xfrm>
          <a:prstGeom prst="rect">
            <a:avLst/>
          </a:prstGeom>
          <a:noFill/>
          <a:ln>
            <a:noFill/>
          </a:ln>
        </p:spPr>
      </p:pic>
      <p:grpSp>
        <p:nvGrpSpPr>
          <p:cNvPr id="699" name="Google Shape;699;p18"/>
          <p:cNvGrpSpPr/>
          <p:nvPr/>
        </p:nvGrpSpPr>
        <p:grpSpPr>
          <a:xfrm>
            <a:off x="3967594" y="1454835"/>
            <a:ext cx="3775262" cy="2056686"/>
            <a:chOff x="3939989" y="3859306"/>
            <a:chExt cx="5033682" cy="2742249"/>
          </a:xfrm>
        </p:grpSpPr>
        <p:pic>
          <p:nvPicPr>
            <p:cNvPr id="700" name="Google Shape;700;p18"/>
            <p:cNvPicPr preferRelativeResize="0"/>
            <p:nvPr/>
          </p:nvPicPr>
          <p:blipFill rotWithShape="1">
            <a:blip r:embed="rId4">
              <a:alphaModFix/>
            </a:blip>
            <a:srcRect/>
            <a:stretch/>
          </p:blipFill>
          <p:spPr>
            <a:xfrm>
              <a:off x="3939989" y="3859306"/>
              <a:ext cx="5033682" cy="2730772"/>
            </a:xfrm>
            <a:prstGeom prst="rect">
              <a:avLst/>
            </a:prstGeom>
            <a:noFill/>
            <a:ln>
              <a:noFill/>
            </a:ln>
          </p:spPr>
        </p:pic>
        <p:sp>
          <p:nvSpPr>
            <p:cNvPr id="701" name="Google Shape;701;p18"/>
            <p:cNvSpPr txBox="1"/>
            <p:nvPr/>
          </p:nvSpPr>
          <p:spPr>
            <a:xfrm>
              <a:off x="7402153" y="5242863"/>
              <a:ext cx="542136" cy="2769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200"/>
              </a:pPr>
              <a:r>
                <a:rPr lang="en-US" sz="900">
                  <a:solidFill>
                    <a:schemeClr val="accent2"/>
                  </a:solidFill>
                  <a:latin typeface="Calibri"/>
                  <a:ea typeface="Calibri"/>
                  <a:cs typeface="Calibri"/>
                  <a:sym typeface="Calibri"/>
                </a:rPr>
                <a:t>Japan</a:t>
              </a:r>
              <a:endParaRPr sz="900">
                <a:solidFill>
                  <a:schemeClr val="accent2"/>
                </a:solidFill>
                <a:latin typeface="Calibri"/>
                <a:ea typeface="Calibri"/>
                <a:cs typeface="Calibri"/>
                <a:sym typeface="Calibri"/>
              </a:endParaRPr>
            </a:p>
          </p:txBody>
        </p:sp>
        <p:sp>
          <p:nvSpPr>
            <p:cNvPr id="702" name="Google Shape;702;p18"/>
            <p:cNvSpPr txBox="1"/>
            <p:nvPr/>
          </p:nvSpPr>
          <p:spPr>
            <a:xfrm>
              <a:off x="4662501" y="4294097"/>
              <a:ext cx="1103187" cy="2769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200"/>
              </a:pPr>
              <a:r>
                <a:rPr lang="en-US" sz="900">
                  <a:solidFill>
                    <a:schemeClr val="accent2"/>
                  </a:solidFill>
                  <a:latin typeface="Calibri"/>
                  <a:ea typeface="Calibri"/>
                  <a:cs typeface="Calibri"/>
                  <a:sym typeface="Calibri"/>
                </a:rPr>
                <a:t>North America</a:t>
              </a:r>
              <a:endParaRPr sz="900">
                <a:solidFill>
                  <a:schemeClr val="accent2"/>
                </a:solidFill>
                <a:latin typeface="Calibri"/>
                <a:ea typeface="Calibri"/>
                <a:cs typeface="Calibri"/>
                <a:sym typeface="Calibri"/>
              </a:endParaRPr>
            </a:p>
          </p:txBody>
        </p:sp>
        <p:sp>
          <p:nvSpPr>
            <p:cNvPr id="703" name="Google Shape;703;p18"/>
            <p:cNvSpPr txBox="1"/>
            <p:nvPr/>
          </p:nvSpPr>
          <p:spPr>
            <a:xfrm>
              <a:off x="6287985" y="4401673"/>
              <a:ext cx="1106392" cy="2769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200"/>
              </a:pPr>
              <a:r>
                <a:rPr lang="en-US" sz="900">
                  <a:solidFill>
                    <a:schemeClr val="accent2"/>
                  </a:solidFill>
                  <a:latin typeface="Calibri"/>
                  <a:ea typeface="Calibri"/>
                  <a:cs typeface="Calibri"/>
                  <a:sym typeface="Calibri"/>
                </a:rPr>
                <a:t>Southeast Asia</a:t>
              </a:r>
              <a:endParaRPr sz="900">
                <a:solidFill>
                  <a:schemeClr val="accent2"/>
                </a:solidFill>
                <a:latin typeface="Calibri"/>
                <a:ea typeface="Calibri"/>
                <a:cs typeface="Calibri"/>
                <a:sym typeface="Calibri"/>
              </a:endParaRPr>
            </a:p>
          </p:txBody>
        </p:sp>
        <p:sp>
          <p:nvSpPr>
            <p:cNvPr id="704" name="Google Shape;704;p18"/>
            <p:cNvSpPr txBox="1"/>
            <p:nvPr/>
          </p:nvSpPr>
          <p:spPr>
            <a:xfrm>
              <a:off x="7841819" y="4271685"/>
              <a:ext cx="535724" cy="2769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200"/>
              </a:pPr>
              <a:r>
                <a:rPr lang="en-US" sz="900">
                  <a:solidFill>
                    <a:schemeClr val="accent2"/>
                  </a:solidFill>
                  <a:latin typeface="Calibri"/>
                  <a:ea typeface="Calibri"/>
                  <a:cs typeface="Calibri"/>
                  <a:sym typeface="Calibri"/>
                </a:rPr>
                <a:t>China</a:t>
              </a:r>
              <a:endParaRPr sz="900">
                <a:solidFill>
                  <a:schemeClr val="accent2"/>
                </a:solidFill>
                <a:latin typeface="Calibri"/>
                <a:ea typeface="Calibri"/>
                <a:cs typeface="Calibri"/>
                <a:sym typeface="Calibri"/>
              </a:endParaRPr>
            </a:p>
          </p:txBody>
        </p:sp>
        <p:sp>
          <p:nvSpPr>
            <p:cNvPr id="705" name="Google Shape;705;p18"/>
            <p:cNvSpPr txBox="1"/>
            <p:nvPr/>
          </p:nvSpPr>
          <p:spPr>
            <a:xfrm>
              <a:off x="4492462" y="5338483"/>
              <a:ext cx="631904" cy="2769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200"/>
              </a:pPr>
              <a:r>
                <a:rPr lang="en-US" sz="900">
                  <a:solidFill>
                    <a:schemeClr val="accent2"/>
                  </a:solidFill>
                  <a:latin typeface="Calibri"/>
                  <a:ea typeface="Calibri"/>
                  <a:cs typeface="Calibri"/>
                  <a:sym typeface="Calibri"/>
                </a:rPr>
                <a:t>Europe</a:t>
              </a:r>
              <a:endParaRPr sz="900">
                <a:solidFill>
                  <a:schemeClr val="accent2"/>
                </a:solidFill>
                <a:latin typeface="Calibri"/>
                <a:ea typeface="Calibri"/>
                <a:cs typeface="Calibri"/>
                <a:sym typeface="Calibri"/>
              </a:endParaRPr>
            </a:p>
          </p:txBody>
        </p:sp>
        <p:sp>
          <p:nvSpPr>
            <p:cNvPr id="706" name="Google Shape;706;p18"/>
            <p:cNvSpPr txBox="1"/>
            <p:nvPr/>
          </p:nvSpPr>
          <p:spPr>
            <a:xfrm>
              <a:off x="5224201" y="6161278"/>
              <a:ext cx="912429" cy="2769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200"/>
              </a:pPr>
              <a:r>
                <a:rPr lang="en-US" sz="900">
                  <a:solidFill>
                    <a:schemeClr val="accent2"/>
                  </a:solidFill>
                  <a:latin typeface="Calibri"/>
                  <a:ea typeface="Calibri"/>
                  <a:cs typeface="Calibri"/>
                  <a:sym typeface="Calibri"/>
                </a:rPr>
                <a:t>Switzerland</a:t>
              </a:r>
              <a:endParaRPr sz="900">
                <a:solidFill>
                  <a:schemeClr val="accent2"/>
                </a:solidFill>
                <a:latin typeface="Calibri"/>
                <a:ea typeface="Calibri"/>
                <a:cs typeface="Calibri"/>
                <a:sym typeface="Calibri"/>
              </a:endParaRPr>
            </a:p>
          </p:txBody>
        </p:sp>
        <p:sp>
          <p:nvSpPr>
            <p:cNvPr id="707" name="Google Shape;707;p18"/>
            <p:cNvSpPr txBox="1"/>
            <p:nvPr/>
          </p:nvSpPr>
          <p:spPr>
            <a:xfrm>
              <a:off x="6280883" y="6161278"/>
              <a:ext cx="466795" cy="2769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200"/>
              </a:pPr>
              <a:r>
                <a:rPr lang="en-US" sz="900">
                  <a:solidFill>
                    <a:schemeClr val="accent2"/>
                  </a:solidFill>
                  <a:latin typeface="Calibri"/>
                  <a:ea typeface="Calibri"/>
                  <a:cs typeface="Calibri"/>
                  <a:sym typeface="Calibri"/>
                </a:rPr>
                <a:t>Italy</a:t>
              </a:r>
              <a:endParaRPr sz="900">
                <a:solidFill>
                  <a:schemeClr val="accent2"/>
                </a:solidFill>
                <a:latin typeface="Calibri"/>
                <a:ea typeface="Calibri"/>
                <a:cs typeface="Calibri"/>
                <a:sym typeface="Calibri"/>
              </a:endParaRPr>
            </a:p>
          </p:txBody>
        </p:sp>
        <p:sp>
          <p:nvSpPr>
            <p:cNvPr id="708" name="Google Shape;708;p18"/>
            <p:cNvSpPr txBox="1"/>
            <p:nvPr/>
          </p:nvSpPr>
          <p:spPr>
            <a:xfrm>
              <a:off x="8257907" y="5338481"/>
              <a:ext cx="492443" cy="2769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200"/>
              </a:pPr>
              <a:r>
                <a:rPr lang="en-US" sz="900">
                  <a:solidFill>
                    <a:schemeClr val="accent2"/>
                  </a:solidFill>
                  <a:latin typeface="Calibri"/>
                  <a:ea typeface="Calibri"/>
                  <a:cs typeface="Calibri"/>
                  <a:sym typeface="Calibri"/>
                </a:rPr>
                <a:t>India</a:t>
              </a:r>
              <a:endParaRPr sz="900">
                <a:solidFill>
                  <a:schemeClr val="accent2"/>
                </a:solidFill>
                <a:latin typeface="Calibri"/>
                <a:ea typeface="Calibri"/>
                <a:cs typeface="Calibri"/>
                <a:sym typeface="Calibri"/>
              </a:endParaRPr>
            </a:p>
          </p:txBody>
        </p:sp>
        <p:sp>
          <p:nvSpPr>
            <p:cNvPr id="709" name="Google Shape;709;p18"/>
            <p:cNvSpPr txBox="1"/>
            <p:nvPr/>
          </p:nvSpPr>
          <p:spPr>
            <a:xfrm>
              <a:off x="4481156" y="6315166"/>
              <a:ext cx="736099" cy="2769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200"/>
              </a:pPr>
              <a:r>
                <a:rPr lang="en-US" sz="900">
                  <a:solidFill>
                    <a:schemeClr val="accent2"/>
                  </a:solidFill>
                  <a:latin typeface="Calibri"/>
                  <a:ea typeface="Calibri"/>
                  <a:cs typeface="Calibri"/>
                  <a:sym typeface="Calibri"/>
                </a:rPr>
                <a:t>So Africa</a:t>
              </a:r>
              <a:endParaRPr sz="900">
                <a:solidFill>
                  <a:schemeClr val="accent2"/>
                </a:solidFill>
                <a:latin typeface="Calibri"/>
                <a:ea typeface="Calibri"/>
                <a:cs typeface="Calibri"/>
                <a:sym typeface="Calibri"/>
              </a:endParaRPr>
            </a:p>
          </p:txBody>
        </p:sp>
        <p:sp>
          <p:nvSpPr>
            <p:cNvPr id="710" name="Google Shape;710;p18"/>
            <p:cNvSpPr txBox="1"/>
            <p:nvPr/>
          </p:nvSpPr>
          <p:spPr>
            <a:xfrm>
              <a:off x="7924435" y="6324596"/>
              <a:ext cx="522899" cy="2769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200"/>
              </a:pPr>
              <a:r>
                <a:rPr lang="en-US" sz="900">
                  <a:solidFill>
                    <a:schemeClr val="accent2"/>
                  </a:solidFill>
                  <a:latin typeface="Calibri"/>
                  <a:ea typeface="Calibri"/>
                  <a:cs typeface="Calibri"/>
                  <a:sym typeface="Calibri"/>
                </a:rPr>
                <a:t>Israel</a:t>
              </a:r>
              <a:endParaRPr sz="900">
                <a:solidFill>
                  <a:schemeClr val="accent2"/>
                </a:solidFill>
                <a:latin typeface="Calibri"/>
                <a:ea typeface="Calibri"/>
                <a:cs typeface="Calibri"/>
                <a:sym typeface="Calibri"/>
              </a:endParaRPr>
            </a:p>
          </p:txBody>
        </p:sp>
        <p:sp>
          <p:nvSpPr>
            <p:cNvPr id="711" name="Google Shape;711;p18"/>
            <p:cNvSpPr txBox="1"/>
            <p:nvPr/>
          </p:nvSpPr>
          <p:spPr>
            <a:xfrm>
              <a:off x="6685977" y="5342964"/>
              <a:ext cx="364203" cy="276959"/>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200"/>
              </a:pPr>
              <a:r>
                <a:rPr lang="en-US" sz="900">
                  <a:solidFill>
                    <a:schemeClr val="accent2"/>
                  </a:solidFill>
                  <a:latin typeface="Calibri"/>
                  <a:ea typeface="Calibri"/>
                  <a:cs typeface="Calibri"/>
                  <a:sym typeface="Calibri"/>
                </a:rPr>
                <a:t>UK</a:t>
              </a:r>
              <a:endParaRPr sz="900">
                <a:solidFill>
                  <a:schemeClr val="accent2"/>
                </a:solidFill>
                <a:latin typeface="Calibri"/>
                <a:ea typeface="Calibri"/>
                <a:cs typeface="Calibri"/>
                <a:sym typeface="Calibri"/>
              </a:endParaRPr>
            </a:p>
          </p:txBody>
        </p:sp>
      </p:grpSp>
      <p:sp>
        <p:nvSpPr>
          <p:cNvPr id="712" name="Google Shape;712;p18"/>
          <p:cNvSpPr/>
          <p:nvPr/>
        </p:nvSpPr>
        <p:spPr>
          <a:xfrm>
            <a:off x="1583393" y="2464172"/>
            <a:ext cx="517712" cy="504266"/>
          </a:xfrm>
          <a:prstGeom prst="ellipse">
            <a:avLst/>
          </a:prstGeom>
          <a:noFill/>
          <a:ln w="222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600"/>
            </a:pPr>
            <a:endParaRPr sz="1200">
              <a:solidFill>
                <a:schemeClr val="lt1"/>
              </a:solidFill>
              <a:latin typeface="Calibri"/>
              <a:ea typeface="Calibri"/>
              <a:cs typeface="Calibri"/>
              <a:sym typeface="Calibri"/>
            </a:endParaRPr>
          </a:p>
        </p:txBody>
      </p:sp>
      <p:pic>
        <p:nvPicPr>
          <p:cNvPr id="713" name="Google Shape;713;p18" descr="http://www.legalleadersblog.com/files/2014/09/complex-wiring.png"/>
          <p:cNvPicPr preferRelativeResize="0"/>
          <p:nvPr/>
        </p:nvPicPr>
        <p:blipFill rotWithShape="1">
          <a:blip r:embed="rId5">
            <a:alphaModFix/>
          </a:blip>
          <a:srcRect/>
          <a:stretch/>
        </p:blipFill>
        <p:spPr>
          <a:xfrm>
            <a:off x="5058828" y="3954416"/>
            <a:ext cx="1960730" cy="1476292"/>
          </a:xfrm>
          <a:prstGeom prst="rect">
            <a:avLst/>
          </a:prstGeom>
          <a:noFill/>
          <a:ln>
            <a:noFill/>
          </a:ln>
        </p:spPr>
      </p:pic>
      <p:cxnSp>
        <p:nvCxnSpPr>
          <p:cNvPr id="714" name="Google Shape;714;p18"/>
          <p:cNvCxnSpPr/>
          <p:nvPr/>
        </p:nvCxnSpPr>
        <p:spPr>
          <a:xfrm>
            <a:off x="1264024" y="3553341"/>
            <a:ext cx="6348434" cy="0"/>
          </a:xfrm>
          <a:prstGeom prst="straightConnector1">
            <a:avLst/>
          </a:prstGeom>
          <a:noFill/>
          <a:ln w="12700" cap="flat" cmpd="sng">
            <a:solidFill>
              <a:schemeClr val="accent1"/>
            </a:solidFill>
            <a:prstDash val="solid"/>
            <a:miter lim="800000"/>
            <a:headEnd type="none" w="sm" len="sm"/>
            <a:tailEnd type="none" w="sm" len="sm"/>
          </a:ln>
        </p:spPr>
      </p:cxnSp>
      <p:cxnSp>
        <p:nvCxnSpPr>
          <p:cNvPr id="715" name="Google Shape;715;p18"/>
          <p:cNvCxnSpPr/>
          <p:nvPr/>
        </p:nvCxnSpPr>
        <p:spPr>
          <a:xfrm>
            <a:off x="3674409" y="4450976"/>
            <a:ext cx="1028700" cy="0"/>
          </a:xfrm>
          <a:prstGeom prst="straightConnector1">
            <a:avLst/>
          </a:prstGeom>
          <a:noFill/>
          <a:ln w="47625" cap="flat" cmpd="sng">
            <a:solidFill>
              <a:srgbClr val="1DABFF"/>
            </a:solidFill>
            <a:prstDash val="solid"/>
            <a:miter lim="800000"/>
            <a:headEnd type="none" w="sm" len="sm"/>
            <a:tailEnd type="stealth" w="med" len="med"/>
          </a:ln>
        </p:spPr>
      </p:cxnSp>
      <p:pic>
        <p:nvPicPr>
          <p:cNvPr id="716" name="Google Shape;716;p18"/>
          <p:cNvPicPr preferRelativeResize="0"/>
          <p:nvPr/>
        </p:nvPicPr>
        <p:blipFill rotWithShape="1">
          <a:blip r:embed="rId6">
            <a:alphaModFix/>
          </a:blip>
          <a:srcRect/>
          <a:stretch/>
        </p:blipFill>
        <p:spPr>
          <a:xfrm>
            <a:off x="2094288" y="3946038"/>
            <a:ext cx="1385316" cy="1365713"/>
          </a:xfrm>
          <a:prstGeom prst="rect">
            <a:avLst/>
          </a:prstGeom>
          <a:noFill/>
          <a:ln>
            <a:noFill/>
          </a:ln>
        </p:spPr>
      </p:pic>
      <p:sp>
        <p:nvSpPr>
          <p:cNvPr id="717" name="Google Shape;717;p18"/>
          <p:cNvSpPr/>
          <p:nvPr/>
        </p:nvSpPr>
        <p:spPr>
          <a:xfrm>
            <a:off x="2632975" y="1321549"/>
            <a:ext cx="1578079" cy="45938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4778" y="64202"/>
                </a:lnTo>
              </a:path>
            </a:pathLst>
          </a:custGeom>
          <a:solidFill>
            <a:schemeClr val="lt1"/>
          </a:solidFill>
          <a:ln w="9525"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a:spcBef>
                <a:spcPts val="0"/>
              </a:spcBef>
              <a:spcAft>
                <a:spcPts val="0"/>
              </a:spcAft>
              <a:buClr>
                <a:srgbClr val="000000"/>
              </a:buClr>
              <a:buSzPts val="1600"/>
            </a:pPr>
            <a:r>
              <a:rPr lang="en-US" sz="1200">
                <a:solidFill>
                  <a:srgbClr val="20425A"/>
                </a:solidFill>
                <a:latin typeface="Calibri"/>
                <a:ea typeface="Calibri"/>
                <a:cs typeface="Calibri"/>
                <a:sym typeface="Calibri"/>
              </a:rPr>
              <a:t>Analytical method: Adherence to Drug</a:t>
            </a:r>
            <a:endParaRPr sz="1200">
              <a:solidFill>
                <a:srgbClr val="20425A"/>
              </a:solidFill>
              <a:latin typeface="Calibri"/>
              <a:ea typeface="Calibri"/>
              <a:cs typeface="Calibri"/>
              <a:sym typeface="Calibri"/>
            </a:endParaRPr>
          </a:p>
        </p:txBody>
      </p:sp>
      <p:sp>
        <p:nvSpPr>
          <p:cNvPr id="718" name="Google Shape;718;p18"/>
          <p:cNvSpPr/>
          <p:nvPr/>
        </p:nvSpPr>
        <p:spPr>
          <a:xfrm>
            <a:off x="2632975" y="2828665"/>
            <a:ext cx="1092574" cy="46806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59293" y="-17550"/>
                </a:lnTo>
              </a:path>
            </a:pathLst>
          </a:custGeom>
          <a:solidFill>
            <a:schemeClr val="lt1"/>
          </a:solidFill>
          <a:ln w="9525"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a:spcBef>
                <a:spcPts val="0"/>
              </a:spcBef>
              <a:spcAft>
                <a:spcPts val="0"/>
              </a:spcAft>
              <a:buClr>
                <a:srgbClr val="000000"/>
              </a:buClr>
              <a:buSzPts val="1600"/>
            </a:pPr>
            <a:r>
              <a:rPr lang="en-US" sz="1200">
                <a:solidFill>
                  <a:srgbClr val="20425A"/>
                </a:solidFill>
                <a:latin typeface="Calibri"/>
                <a:ea typeface="Calibri"/>
                <a:cs typeface="Calibri"/>
                <a:sym typeface="Calibri"/>
              </a:rPr>
              <a:t>Application to data</a:t>
            </a:r>
            <a:endParaRPr sz="1200">
              <a:solidFill>
                <a:srgbClr val="20425A"/>
              </a:solidFill>
              <a:latin typeface="Calibri"/>
              <a:ea typeface="Calibri"/>
              <a:cs typeface="Calibri"/>
              <a:sym typeface="Calibri"/>
            </a:endParaRPr>
          </a:p>
        </p:txBody>
      </p:sp>
      <p:cxnSp>
        <p:nvCxnSpPr>
          <p:cNvPr id="719" name="Google Shape;719;p18"/>
          <p:cNvCxnSpPr/>
          <p:nvPr/>
        </p:nvCxnSpPr>
        <p:spPr>
          <a:xfrm rot="10800000" flipH="1">
            <a:off x="3775974" y="2700254"/>
            <a:ext cx="573618" cy="268186"/>
          </a:xfrm>
          <a:prstGeom prst="straightConnector1">
            <a:avLst/>
          </a:prstGeom>
          <a:noFill/>
          <a:ln w="12700" cap="flat" cmpd="sng">
            <a:solidFill>
              <a:schemeClr val="accent6"/>
            </a:solidFill>
            <a:prstDash val="solid"/>
            <a:miter lim="800000"/>
            <a:headEnd type="none" w="sm" len="sm"/>
            <a:tailEnd type="none" w="sm" len="sm"/>
          </a:ln>
        </p:spPr>
      </p:cxnSp>
      <p:sp>
        <p:nvSpPr>
          <p:cNvPr id="720" name="Google Shape;720;p18"/>
          <p:cNvSpPr/>
          <p:nvPr/>
        </p:nvSpPr>
        <p:spPr>
          <a:xfrm>
            <a:off x="3128212" y="3732799"/>
            <a:ext cx="1539956" cy="49630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6523" y="136266"/>
                </a:moveTo>
                <a:lnTo>
                  <a:pt x="2960" y="248112"/>
                </a:lnTo>
              </a:path>
            </a:pathLst>
          </a:custGeom>
          <a:solidFill>
            <a:schemeClr val="lt1"/>
          </a:solidFill>
          <a:ln w="9525"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a:spcBef>
                <a:spcPts val="0"/>
              </a:spcBef>
              <a:spcAft>
                <a:spcPts val="0"/>
              </a:spcAft>
              <a:buClr>
                <a:srgbClr val="000000"/>
              </a:buClr>
              <a:buSzPts val="1600"/>
            </a:pPr>
            <a:r>
              <a:rPr lang="en-US" sz="1200">
                <a:solidFill>
                  <a:srgbClr val="20425A"/>
                </a:solidFill>
                <a:latin typeface="Calibri"/>
                <a:ea typeface="Calibri"/>
                <a:cs typeface="Calibri"/>
                <a:sym typeface="Calibri"/>
              </a:rPr>
              <a:t>One SAS or R script for each study</a:t>
            </a:r>
            <a:endParaRPr sz="1200">
              <a:solidFill>
                <a:srgbClr val="20425A"/>
              </a:solidFill>
              <a:latin typeface="Calibri"/>
              <a:ea typeface="Calibri"/>
              <a:cs typeface="Calibri"/>
              <a:sym typeface="Calibri"/>
            </a:endParaRPr>
          </a:p>
        </p:txBody>
      </p:sp>
      <p:sp>
        <p:nvSpPr>
          <p:cNvPr id="721" name="Google Shape;721;p18"/>
          <p:cNvSpPr/>
          <p:nvPr/>
        </p:nvSpPr>
        <p:spPr>
          <a:xfrm>
            <a:off x="6496444" y="3613096"/>
            <a:ext cx="1401146" cy="135909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664" y="96298"/>
                </a:moveTo>
                <a:lnTo>
                  <a:pt x="-45613" y="145074"/>
                </a:lnTo>
              </a:path>
            </a:pathLst>
          </a:custGeom>
          <a:solidFill>
            <a:schemeClr val="lt1"/>
          </a:solidFill>
          <a:ln w="9525"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marL="126206" indent="-126206">
              <a:spcBef>
                <a:spcPts val="0"/>
              </a:spcBef>
              <a:spcAft>
                <a:spcPts val="0"/>
              </a:spcAft>
              <a:buClr>
                <a:srgbClr val="20425A"/>
              </a:buClr>
              <a:buSzPts val="1600"/>
              <a:buFont typeface="Arial"/>
              <a:buChar char="•"/>
            </a:pPr>
            <a:r>
              <a:rPr lang="en-US" sz="1200">
                <a:solidFill>
                  <a:srgbClr val="20425A"/>
                </a:solidFill>
                <a:latin typeface="Calibri"/>
                <a:ea typeface="Calibri"/>
                <a:cs typeface="Calibri"/>
                <a:sym typeface="Calibri"/>
              </a:rPr>
              <a:t>Not scalable</a:t>
            </a:r>
            <a:endParaRPr sz="1050">
              <a:solidFill>
                <a:srgbClr val="000000"/>
              </a:solidFill>
              <a:latin typeface="Arial"/>
              <a:ea typeface="Arial"/>
              <a:cs typeface="Arial"/>
              <a:sym typeface="Arial"/>
            </a:endParaRPr>
          </a:p>
          <a:p>
            <a:pPr marL="126206" indent="-126206">
              <a:spcBef>
                <a:spcPts val="0"/>
              </a:spcBef>
              <a:spcAft>
                <a:spcPts val="0"/>
              </a:spcAft>
              <a:buClr>
                <a:srgbClr val="20425A"/>
              </a:buClr>
              <a:buSzPts val="1600"/>
              <a:buFont typeface="Arial"/>
              <a:buChar char="•"/>
            </a:pPr>
            <a:r>
              <a:rPr lang="en-US" sz="1200">
                <a:solidFill>
                  <a:srgbClr val="20425A"/>
                </a:solidFill>
                <a:latin typeface="Calibri"/>
                <a:ea typeface="Calibri"/>
                <a:cs typeface="Calibri"/>
                <a:sym typeface="Calibri"/>
              </a:rPr>
              <a:t>Not transparent</a:t>
            </a:r>
            <a:endParaRPr sz="1050">
              <a:solidFill>
                <a:srgbClr val="000000"/>
              </a:solidFill>
              <a:latin typeface="Arial"/>
              <a:ea typeface="Arial"/>
              <a:cs typeface="Arial"/>
              <a:sym typeface="Arial"/>
            </a:endParaRPr>
          </a:p>
          <a:p>
            <a:pPr marL="126206" indent="-126206">
              <a:spcBef>
                <a:spcPts val="0"/>
              </a:spcBef>
              <a:spcAft>
                <a:spcPts val="0"/>
              </a:spcAft>
              <a:buClr>
                <a:srgbClr val="20425A"/>
              </a:buClr>
              <a:buSzPts val="1600"/>
              <a:buFont typeface="Arial"/>
              <a:buChar char="•"/>
            </a:pPr>
            <a:r>
              <a:rPr lang="en-US" sz="1200">
                <a:solidFill>
                  <a:srgbClr val="20425A"/>
                </a:solidFill>
                <a:latin typeface="Calibri"/>
                <a:ea typeface="Calibri"/>
                <a:cs typeface="Calibri"/>
                <a:sym typeface="Calibri"/>
              </a:rPr>
              <a:t>Expensive</a:t>
            </a:r>
            <a:endParaRPr sz="1050">
              <a:solidFill>
                <a:srgbClr val="000000"/>
              </a:solidFill>
              <a:latin typeface="Arial"/>
              <a:ea typeface="Arial"/>
              <a:cs typeface="Arial"/>
              <a:sym typeface="Arial"/>
            </a:endParaRPr>
          </a:p>
          <a:p>
            <a:pPr marL="126206" indent="-126206">
              <a:spcBef>
                <a:spcPts val="0"/>
              </a:spcBef>
              <a:spcAft>
                <a:spcPts val="0"/>
              </a:spcAft>
              <a:buClr>
                <a:srgbClr val="20425A"/>
              </a:buClr>
              <a:buSzPts val="1600"/>
              <a:buFont typeface="Arial"/>
              <a:buChar char="•"/>
            </a:pPr>
            <a:r>
              <a:rPr lang="en-US" sz="1200">
                <a:solidFill>
                  <a:srgbClr val="20425A"/>
                </a:solidFill>
                <a:latin typeface="Calibri"/>
                <a:ea typeface="Calibri"/>
                <a:cs typeface="Calibri"/>
                <a:sym typeface="Calibri"/>
              </a:rPr>
              <a:t>Slow</a:t>
            </a:r>
            <a:endParaRPr sz="1050">
              <a:solidFill>
                <a:srgbClr val="000000"/>
              </a:solidFill>
              <a:latin typeface="Arial"/>
              <a:ea typeface="Arial"/>
              <a:cs typeface="Arial"/>
              <a:sym typeface="Arial"/>
            </a:endParaRPr>
          </a:p>
          <a:p>
            <a:pPr marL="126206" indent="-126206">
              <a:spcBef>
                <a:spcPts val="0"/>
              </a:spcBef>
              <a:spcAft>
                <a:spcPts val="0"/>
              </a:spcAft>
              <a:buClr>
                <a:srgbClr val="20425A"/>
              </a:buClr>
              <a:buSzPts val="1600"/>
              <a:buFont typeface="Arial"/>
              <a:buChar char="•"/>
            </a:pPr>
            <a:r>
              <a:rPr lang="en-US" sz="1200">
                <a:solidFill>
                  <a:srgbClr val="20425A"/>
                </a:solidFill>
                <a:latin typeface="Calibri"/>
                <a:ea typeface="Calibri"/>
                <a:cs typeface="Calibri"/>
                <a:sym typeface="Calibri"/>
              </a:rPr>
              <a:t>Prohibitive to non-expert routine use</a:t>
            </a:r>
            <a:endParaRPr sz="1200">
              <a:solidFill>
                <a:srgbClr val="20425A"/>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9"/>
          <p:cNvSpPr txBox="1">
            <a:spLocks noGrp="1"/>
          </p:cNvSpPr>
          <p:nvPr>
            <p:ph type="title"/>
          </p:nvPr>
        </p:nvSpPr>
        <p:spPr>
          <a:xfrm>
            <a:off x="1143000" y="400051"/>
            <a:ext cx="7543800" cy="775853"/>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Solution: Data Standardization Enables Systematic Research</a:t>
            </a:r>
            <a:endParaRPr/>
          </a:p>
        </p:txBody>
      </p:sp>
      <p:pic>
        <p:nvPicPr>
          <p:cNvPr id="728" name="Google Shape;728;p19"/>
          <p:cNvPicPr preferRelativeResize="0"/>
          <p:nvPr/>
        </p:nvPicPr>
        <p:blipFill rotWithShape="1">
          <a:blip r:embed="rId3">
            <a:alphaModFix/>
          </a:blip>
          <a:srcRect/>
          <a:stretch/>
        </p:blipFill>
        <p:spPr>
          <a:xfrm>
            <a:off x="2572375" y="1847379"/>
            <a:ext cx="2185658" cy="1911008"/>
          </a:xfrm>
          <a:prstGeom prst="rect">
            <a:avLst/>
          </a:prstGeom>
          <a:noFill/>
          <a:ln>
            <a:noFill/>
          </a:ln>
        </p:spPr>
      </p:pic>
      <p:grpSp>
        <p:nvGrpSpPr>
          <p:cNvPr id="729" name="Google Shape;729;p19"/>
          <p:cNvGrpSpPr/>
          <p:nvPr/>
        </p:nvGrpSpPr>
        <p:grpSpPr>
          <a:xfrm>
            <a:off x="5245046" y="1985499"/>
            <a:ext cx="2270592" cy="1621882"/>
            <a:chOff x="5127838" y="1849014"/>
            <a:chExt cx="3279745" cy="2342715"/>
          </a:xfrm>
        </p:grpSpPr>
        <p:sp>
          <p:nvSpPr>
            <p:cNvPr id="730" name="Google Shape;730;p19"/>
            <p:cNvSpPr txBox="1"/>
            <p:nvPr/>
          </p:nvSpPr>
          <p:spPr>
            <a:xfrm>
              <a:off x="5371538" y="2249065"/>
              <a:ext cx="3036045" cy="284663"/>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North America Southeast Asia         China</a:t>
              </a:r>
              <a:endParaRPr sz="1050">
                <a:solidFill>
                  <a:srgbClr val="000000"/>
                </a:solidFill>
                <a:latin typeface="Arial"/>
                <a:ea typeface="Arial"/>
                <a:cs typeface="Arial"/>
                <a:sym typeface="Arial"/>
              </a:endParaRPr>
            </a:p>
          </p:txBody>
        </p:sp>
        <p:sp>
          <p:nvSpPr>
            <p:cNvPr id="731" name="Google Shape;731;p19"/>
            <p:cNvSpPr txBox="1"/>
            <p:nvPr/>
          </p:nvSpPr>
          <p:spPr>
            <a:xfrm>
              <a:off x="5371538" y="3024511"/>
              <a:ext cx="2981694" cy="284663"/>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Europe        UK             Japan          India</a:t>
              </a:r>
              <a:endParaRPr sz="1050">
                <a:solidFill>
                  <a:srgbClr val="000000"/>
                </a:solidFill>
                <a:latin typeface="Arial"/>
                <a:ea typeface="Arial"/>
                <a:cs typeface="Arial"/>
                <a:sym typeface="Arial"/>
              </a:endParaRPr>
            </a:p>
          </p:txBody>
        </p:sp>
        <p:sp>
          <p:nvSpPr>
            <p:cNvPr id="732" name="Google Shape;732;p19"/>
            <p:cNvSpPr txBox="1"/>
            <p:nvPr/>
          </p:nvSpPr>
          <p:spPr>
            <a:xfrm>
              <a:off x="5127838" y="3907066"/>
              <a:ext cx="3279744" cy="284663"/>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So Africa     Switzerland       Italy         Israel</a:t>
              </a:r>
              <a:endParaRPr sz="1050">
                <a:solidFill>
                  <a:srgbClr val="000000"/>
                </a:solidFill>
                <a:latin typeface="Arial"/>
                <a:ea typeface="Arial"/>
                <a:cs typeface="Arial"/>
                <a:sym typeface="Arial"/>
              </a:endParaRPr>
            </a:p>
          </p:txBody>
        </p:sp>
        <p:pic>
          <p:nvPicPr>
            <p:cNvPr id="733" name="Google Shape;733;p19"/>
            <p:cNvPicPr preferRelativeResize="0"/>
            <p:nvPr/>
          </p:nvPicPr>
          <p:blipFill rotWithShape="1">
            <a:blip r:embed="rId4">
              <a:alphaModFix/>
            </a:blip>
            <a:srcRect/>
            <a:stretch/>
          </p:blipFill>
          <p:spPr>
            <a:xfrm>
              <a:off x="5377141" y="2624461"/>
              <a:ext cx="495300" cy="400050"/>
            </a:xfrm>
            <a:prstGeom prst="rect">
              <a:avLst/>
            </a:prstGeom>
            <a:noFill/>
            <a:ln>
              <a:noFill/>
            </a:ln>
          </p:spPr>
        </p:pic>
        <p:pic>
          <p:nvPicPr>
            <p:cNvPr id="734" name="Google Shape;734;p19"/>
            <p:cNvPicPr preferRelativeResize="0"/>
            <p:nvPr/>
          </p:nvPicPr>
          <p:blipFill rotWithShape="1">
            <a:blip r:embed="rId4">
              <a:alphaModFix/>
            </a:blip>
            <a:srcRect/>
            <a:stretch/>
          </p:blipFill>
          <p:spPr>
            <a:xfrm>
              <a:off x="5436533" y="3494555"/>
              <a:ext cx="495300" cy="400050"/>
            </a:xfrm>
            <a:prstGeom prst="rect">
              <a:avLst/>
            </a:prstGeom>
            <a:noFill/>
            <a:ln>
              <a:noFill/>
            </a:ln>
          </p:spPr>
        </p:pic>
        <p:pic>
          <p:nvPicPr>
            <p:cNvPr id="735" name="Google Shape;735;p19"/>
            <p:cNvPicPr preferRelativeResize="0"/>
            <p:nvPr/>
          </p:nvPicPr>
          <p:blipFill rotWithShape="1">
            <a:blip r:embed="rId4">
              <a:alphaModFix/>
            </a:blip>
            <a:srcRect/>
            <a:stretch/>
          </p:blipFill>
          <p:spPr>
            <a:xfrm>
              <a:off x="7837647" y="1849014"/>
              <a:ext cx="495300" cy="400050"/>
            </a:xfrm>
            <a:prstGeom prst="rect">
              <a:avLst/>
            </a:prstGeom>
            <a:noFill/>
            <a:ln>
              <a:noFill/>
            </a:ln>
          </p:spPr>
        </p:pic>
        <p:pic>
          <p:nvPicPr>
            <p:cNvPr id="736" name="Google Shape;736;p19"/>
            <p:cNvPicPr preferRelativeResize="0"/>
            <p:nvPr/>
          </p:nvPicPr>
          <p:blipFill rotWithShape="1">
            <a:blip r:embed="rId4">
              <a:alphaModFix/>
            </a:blip>
            <a:srcRect/>
            <a:stretch/>
          </p:blipFill>
          <p:spPr>
            <a:xfrm>
              <a:off x="6685430" y="1849014"/>
              <a:ext cx="495300" cy="400050"/>
            </a:xfrm>
            <a:prstGeom prst="rect">
              <a:avLst/>
            </a:prstGeom>
            <a:noFill/>
            <a:ln>
              <a:noFill/>
            </a:ln>
          </p:spPr>
        </p:pic>
        <p:pic>
          <p:nvPicPr>
            <p:cNvPr id="737" name="Google Shape;737;p19"/>
            <p:cNvPicPr preferRelativeResize="0"/>
            <p:nvPr/>
          </p:nvPicPr>
          <p:blipFill rotWithShape="1">
            <a:blip r:embed="rId4">
              <a:alphaModFix/>
            </a:blip>
            <a:srcRect/>
            <a:stretch/>
          </p:blipFill>
          <p:spPr>
            <a:xfrm>
              <a:off x="5371537" y="1849014"/>
              <a:ext cx="495300" cy="400050"/>
            </a:xfrm>
            <a:prstGeom prst="rect">
              <a:avLst/>
            </a:prstGeom>
            <a:noFill/>
            <a:ln>
              <a:noFill/>
            </a:ln>
          </p:spPr>
        </p:pic>
        <p:pic>
          <p:nvPicPr>
            <p:cNvPr id="738" name="Google Shape;738;p19"/>
            <p:cNvPicPr preferRelativeResize="0"/>
            <p:nvPr/>
          </p:nvPicPr>
          <p:blipFill rotWithShape="1">
            <a:blip r:embed="rId4">
              <a:alphaModFix/>
            </a:blip>
            <a:srcRect/>
            <a:stretch/>
          </p:blipFill>
          <p:spPr>
            <a:xfrm>
              <a:off x="6146985" y="2624461"/>
              <a:ext cx="495300" cy="400050"/>
            </a:xfrm>
            <a:prstGeom prst="rect">
              <a:avLst/>
            </a:prstGeom>
            <a:noFill/>
            <a:ln>
              <a:noFill/>
            </a:ln>
          </p:spPr>
        </p:pic>
        <p:pic>
          <p:nvPicPr>
            <p:cNvPr id="739" name="Google Shape;739;p19"/>
            <p:cNvPicPr preferRelativeResize="0"/>
            <p:nvPr/>
          </p:nvPicPr>
          <p:blipFill rotWithShape="1">
            <a:blip r:embed="rId4">
              <a:alphaModFix/>
            </a:blip>
            <a:srcRect/>
            <a:stretch/>
          </p:blipFill>
          <p:spPr>
            <a:xfrm>
              <a:off x="7035052" y="2624461"/>
              <a:ext cx="495300" cy="400050"/>
            </a:xfrm>
            <a:prstGeom prst="rect">
              <a:avLst/>
            </a:prstGeom>
            <a:noFill/>
            <a:ln>
              <a:noFill/>
            </a:ln>
          </p:spPr>
        </p:pic>
        <p:pic>
          <p:nvPicPr>
            <p:cNvPr id="740" name="Google Shape;740;p19"/>
            <p:cNvPicPr preferRelativeResize="0"/>
            <p:nvPr/>
          </p:nvPicPr>
          <p:blipFill rotWithShape="1">
            <a:blip r:embed="rId4">
              <a:alphaModFix/>
            </a:blip>
            <a:srcRect/>
            <a:stretch/>
          </p:blipFill>
          <p:spPr>
            <a:xfrm>
              <a:off x="7857931" y="2624461"/>
              <a:ext cx="495300" cy="400050"/>
            </a:xfrm>
            <a:prstGeom prst="rect">
              <a:avLst/>
            </a:prstGeom>
            <a:noFill/>
            <a:ln>
              <a:noFill/>
            </a:ln>
          </p:spPr>
        </p:pic>
        <p:pic>
          <p:nvPicPr>
            <p:cNvPr id="741" name="Google Shape;741;p19"/>
            <p:cNvPicPr preferRelativeResize="0"/>
            <p:nvPr/>
          </p:nvPicPr>
          <p:blipFill rotWithShape="1">
            <a:blip r:embed="rId4">
              <a:alphaModFix/>
            </a:blip>
            <a:srcRect/>
            <a:stretch/>
          </p:blipFill>
          <p:spPr>
            <a:xfrm>
              <a:off x="6297706" y="3494555"/>
              <a:ext cx="495300" cy="400050"/>
            </a:xfrm>
            <a:prstGeom prst="rect">
              <a:avLst/>
            </a:prstGeom>
            <a:noFill/>
            <a:ln>
              <a:noFill/>
            </a:ln>
          </p:spPr>
        </p:pic>
        <p:pic>
          <p:nvPicPr>
            <p:cNvPr id="742" name="Google Shape;742;p19"/>
            <p:cNvPicPr preferRelativeResize="0"/>
            <p:nvPr/>
          </p:nvPicPr>
          <p:blipFill rotWithShape="1">
            <a:blip r:embed="rId4">
              <a:alphaModFix/>
            </a:blip>
            <a:srcRect/>
            <a:stretch/>
          </p:blipFill>
          <p:spPr>
            <a:xfrm>
              <a:off x="7094444" y="3494555"/>
              <a:ext cx="495300" cy="400050"/>
            </a:xfrm>
            <a:prstGeom prst="rect">
              <a:avLst/>
            </a:prstGeom>
            <a:noFill/>
            <a:ln>
              <a:noFill/>
            </a:ln>
          </p:spPr>
        </p:pic>
        <p:pic>
          <p:nvPicPr>
            <p:cNvPr id="743" name="Google Shape;743;p19"/>
            <p:cNvPicPr preferRelativeResize="0"/>
            <p:nvPr/>
          </p:nvPicPr>
          <p:blipFill rotWithShape="1">
            <a:blip r:embed="rId4">
              <a:alphaModFix/>
            </a:blip>
            <a:srcRect/>
            <a:stretch/>
          </p:blipFill>
          <p:spPr>
            <a:xfrm>
              <a:off x="7863535" y="3494555"/>
              <a:ext cx="495300" cy="400050"/>
            </a:xfrm>
            <a:prstGeom prst="rect">
              <a:avLst/>
            </a:prstGeom>
            <a:noFill/>
            <a:ln>
              <a:noFill/>
            </a:ln>
          </p:spPr>
        </p:pic>
      </p:grpSp>
      <p:sp>
        <p:nvSpPr>
          <p:cNvPr id="744" name="Google Shape;744;p19"/>
          <p:cNvSpPr/>
          <p:nvPr/>
        </p:nvSpPr>
        <p:spPr>
          <a:xfrm>
            <a:off x="3040411" y="1616998"/>
            <a:ext cx="774239" cy="20245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2093" y="136267"/>
                </a:moveTo>
                <a:lnTo>
                  <a:pt x="55499" y="240505"/>
                </a:lnTo>
              </a:path>
            </a:pathLst>
          </a:custGeom>
          <a:solidFill>
            <a:schemeClr val="lt1"/>
          </a:solidFill>
          <a:ln w="9525"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a:spcBef>
                <a:spcPts val="0"/>
              </a:spcBef>
              <a:spcAft>
                <a:spcPts val="0"/>
              </a:spcAft>
              <a:buClr>
                <a:srgbClr val="000000"/>
              </a:buClr>
              <a:buSzPts val="1477"/>
            </a:pPr>
            <a:r>
              <a:rPr lang="en-US" sz="1108">
                <a:solidFill>
                  <a:srgbClr val="20425A"/>
                </a:solidFill>
                <a:latin typeface="Calibri"/>
                <a:ea typeface="Calibri"/>
                <a:cs typeface="Calibri"/>
                <a:sym typeface="Calibri"/>
              </a:rPr>
              <a:t>Mortality</a:t>
            </a:r>
            <a:endParaRPr sz="1050">
              <a:solidFill>
                <a:srgbClr val="000000"/>
              </a:solidFill>
              <a:latin typeface="Arial"/>
              <a:ea typeface="Arial"/>
              <a:cs typeface="Arial"/>
              <a:sym typeface="Arial"/>
            </a:endParaRPr>
          </a:p>
        </p:txBody>
      </p:sp>
      <p:sp>
        <p:nvSpPr>
          <p:cNvPr id="745" name="Google Shape;745;p19"/>
          <p:cNvSpPr/>
          <p:nvPr/>
        </p:nvSpPr>
        <p:spPr>
          <a:xfrm>
            <a:off x="1870517" y="1644927"/>
            <a:ext cx="882851" cy="20245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2093" y="136267"/>
                </a:moveTo>
                <a:lnTo>
                  <a:pt x="19354" y="207397"/>
                </a:lnTo>
              </a:path>
            </a:pathLst>
          </a:custGeom>
          <a:solidFill>
            <a:schemeClr val="lt1"/>
          </a:solidFill>
          <a:ln w="9525"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a:spcBef>
                <a:spcPts val="0"/>
              </a:spcBef>
              <a:spcAft>
                <a:spcPts val="0"/>
              </a:spcAft>
              <a:buClr>
                <a:srgbClr val="000000"/>
              </a:buClr>
              <a:buSzPts val="1477"/>
            </a:pPr>
            <a:r>
              <a:rPr lang="en-US" sz="1108">
                <a:solidFill>
                  <a:srgbClr val="20425A"/>
                </a:solidFill>
                <a:latin typeface="Calibri"/>
                <a:ea typeface="Calibri"/>
                <a:cs typeface="Calibri"/>
                <a:sym typeface="Calibri"/>
              </a:rPr>
              <a:t>Adherence</a:t>
            </a:r>
            <a:endParaRPr sz="1050">
              <a:solidFill>
                <a:srgbClr val="000000"/>
              </a:solidFill>
              <a:latin typeface="Arial"/>
              <a:ea typeface="Arial"/>
              <a:cs typeface="Arial"/>
              <a:sym typeface="Arial"/>
            </a:endParaRPr>
          </a:p>
        </p:txBody>
      </p:sp>
      <p:sp>
        <p:nvSpPr>
          <p:cNvPr id="746" name="Google Shape;746;p19"/>
          <p:cNvSpPr/>
          <p:nvPr/>
        </p:nvSpPr>
        <p:spPr>
          <a:xfrm>
            <a:off x="3814651" y="3758385"/>
            <a:ext cx="750967" cy="38498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4242" y="-14624"/>
                </a:moveTo>
                <a:lnTo>
                  <a:pt x="5238" y="-41584"/>
                </a:lnTo>
              </a:path>
            </a:pathLst>
          </a:custGeom>
          <a:solidFill>
            <a:schemeClr val="lt1"/>
          </a:solidFill>
          <a:ln w="9525"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a:spcBef>
                <a:spcPts val="0"/>
              </a:spcBef>
              <a:spcAft>
                <a:spcPts val="0"/>
              </a:spcAft>
              <a:buClr>
                <a:srgbClr val="000000"/>
              </a:buClr>
              <a:buSzPts val="1477"/>
            </a:pPr>
            <a:r>
              <a:rPr lang="en-US" sz="1108">
                <a:solidFill>
                  <a:srgbClr val="20425A"/>
                </a:solidFill>
                <a:latin typeface="Calibri"/>
                <a:ea typeface="Calibri"/>
                <a:cs typeface="Calibri"/>
                <a:sym typeface="Calibri"/>
              </a:rPr>
              <a:t>Safety Signals</a:t>
            </a:r>
            <a:endParaRPr sz="1050">
              <a:solidFill>
                <a:srgbClr val="000000"/>
              </a:solidFill>
              <a:latin typeface="Arial"/>
              <a:ea typeface="Arial"/>
              <a:cs typeface="Arial"/>
              <a:sym typeface="Arial"/>
            </a:endParaRPr>
          </a:p>
        </p:txBody>
      </p:sp>
      <p:sp>
        <p:nvSpPr>
          <p:cNvPr id="747" name="Google Shape;747;p19"/>
          <p:cNvSpPr/>
          <p:nvPr/>
        </p:nvSpPr>
        <p:spPr>
          <a:xfrm>
            <a:off x="4048942" y="1571629"/>
            <a:ext cx="1414655" cy="20245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7746" y="130750"/>
                </a:moveTo>
                <a:lnTo>
                  <a:pt x="51354" y="295686"/>
                </a:lnTo>
              </a:path>
            </a:pathLst>
          </a:custGeom>
          <a:solidFill>
            <a:schemeClr val="lt1"/>
          </a:solidFill>
          <a:ln w="9525"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a:spcBef>
                <a:spcPts val="0"/>
              </a:spcBef>
              <a:spcAft>
                <a:spcPts val="0"/>
              </a:spcAft>
              <a:buClr>
                <a:srgbClr val="000000"/>
              </a:buClr>
              <a:buSzPts val="1477"/>
            </a:pPr>
            <a:r>
              <a:rPr lang="en-US" sz="1108">
                <a:solidFill>
                  <a:srgbClr val="20425A"/>
                </a:solidFill>
                <a:latin typeface="Calibri"/>
                <a:ea typeface="Calibri"/>
                <a:cs typeface="Calibri"/>
                <a:sym typeface="Calibri"/>
              </a:rPr>
              <a:t>Source of Business</a:t>
            </a:r>
            <a:endParaRPr sz="1050">
              <a:solidFill>
                <a:srgbClr val="000000"/>
              </a:solidFill>
              <a:latin typeface="Arial"/>
              <a:ea typeface="Arial"/>
              <a:cs typeface="Arial"/>
              <a:sym typeface="Arial"/>
            </a:endParaRPr>
          </a:p>
        </p:txBody>
      </p:sp>
      <p:sp>
        <p:nvSpPr>
          <p:cNvPr id="748" name="Google Shape;748;p19"/>
          <p:cNvSpPr/>
          <p:nvPr/>
        </p:nvSpPr>
        <p:spPr>
          <a:xfrm>
            <a:off x="6511120" y="3758385"/>
            <a:ext cx="1004519" cy="38498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4242" y="-14624"/>
                </a:moveTo>
                <a:lnTo>
                  <a:pt x="5238" y="-41584"/>
                </a:lnTo>
              </a:path>
            </a:pathLst>
          </a:custGeom>
          <a:solidFill>
            <a:schemeClr val="lt1"/>
          </a:solidFill>
          <a:ln w="9525"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ctr" anchorCtr="0">
            <a:noAutofit/>
          </a:bodyPr>
          <a:lstStyle/>
          <a:p>
            <a:pPr algn="ctr">
              <a:spcBef>
                <a:spcPts val="0"/>
              </a:spcBef>
              <a:spcAft>
                <a:spcPts val="0"/>
              </a:spcAft>
              <a:buClr>
                <a:srgbClr val="000000"/>
              </a:buClr>
              <a:buSzPts val="1477"/>
            </a:pPr>
            <a:r>
              <a:rPr lang="en-US" sz="1108">
                <a:solidFill>
                  <a:srgbClr val="20425A"/>
                </a:solidFill>
                <a:latin typeface="Calibri"/>
                <a:ea typeface="Calibri"/>
                <a:cs typeface="Calibri"/>
                <a:sym typeface="Calibri"/>
              </a:rPr>
              <a:t>Standardized data</a:t>
            </a:r>
            <a:endParaRPr sz="1050">
              <a:solidFill>
                <a:srgbClr val="000000"/>
              </a:solidFill>
              <a:latin typeface="Arial"/>
              <a:ea typeface="Arial"/>
              <a:cs typeface="Arial"/>
              <a:sym typeface="Arial"/>
            </a:endParaRPr>
          </a:p>
        </p:txBody>
      </p:sp>
      <p:pic>
        <p:nvPicPr>
          <p:cNvPr id="749" name="Google Shape;749;p19"/>
          <p:cNvPicPr preferRelativeResize="0"/>
          <p:nvPr/>
        </p:nvPicPr>
        <p:blipFill rotWithShape="1">
          <a:blip r:embed="rId5">
            <a:alphaModFix/>
          </a:blip>
          <a:srcRect/>
          <a:stretch/>
        </p:blipFill>
        <p:spPr>
          <a:xfrm>
            <a:off x="1532993" y="1985500"/>
            <a:ext cx="990260" cy="1005574"/>
          </a:xfrm>
          <a:prstGeom prst="rect">
            <a:avLst/>
          </a:prstGeom>
          <a:noFill/>
          <a:ln>
            <a:noFill/>
          </a:ln>
        </p:spPr>
      </p:pic>
      <p:pic>
        <p:nvPicPr>
          <p:cNvPr id="750" name="Google Shape;750;p19"/>
          <p:cNvPicPr preferRelativeResize="0"/>
          <p:nvPr/>
        </p:nvPicPr>
        <p:blipFill rotWithShape="1">
          <a:blip r:embed="rId6">
            <a:alphaModFix/>
          </a:blip>
          <a:srcRect/>
          <a:stretch/>
        </p:blipFill>
        <p:spPr>
          <a:xfrm>
            <a:off x="1490092" y="3016303"/>
            <a:ext cx="1035804" cy="77585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20"/>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Analytics Can Be Remote</a:t>
            </a:r>
            <a:endParaRPr/>
          </a:p>
        </p:txBody>
      </p:sp>
      <p:grpSp>
        <p:nvGrpSpPr>
          <p:cNvPr id="757" name="Google Shape;757;p20"/>
          <p:cNvGrpSpPr/>
          <p:nvPr/>
        </p:nvGrpSpPr>
        <p:grpSpPr>
          <a:xfrm>
            <a:off x="5245046" y="2046539"/>
            <a:ext cx="2270592" cy="1621882"/>
            <a:chOff x="5127838" y="1849014"/>
            <a:chExt cx="3279745" cy="2342715"/>
          </a:xfrm>
        </p:grpSpPr>
        <p:sp>
          <p:nvSpPr>
            <p:cNvPr id="758" name="Google Shape;758;p20"/>
            <p:cNvSpPr txBox="1"/>
            <p:nvPr/>
          </p:nvSpPr>
          <p:spPr>
            <a:xfrm>
              <a:off x="5371538" y="2249065"/>
              <a:ext cx="3036045" cy="284663"/>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North America Southeast Asia         China</a:t>
              </a:r>
              <a:endParaRPr sz="1050">
                <a:solidFill>
                  <a:srgbClr val="000000"/>
                </a:solidFill>
                <a:latin typeface="Arial"/>
                <a:ea typeface="Arial"/>
                <a:cs typeface="Arial"/>
                <a:sym typeface="Arial"/>
              </a:endParaRPr>
            </a:p>
          </p:txBody>
        </p:sp>
        <p:sp>
          <p:nvSpPr>
            <p:cNvPr id="759" name="Google Shape;759;p20"/>
            <p:cNvSpPr txBox="1"/>
            <p:nvPr/>
          </p:nvSpPr>
          <p:spPr>
            <a:xfrm>
              <a:off x="5371538" y="3024511"/>
              <a:ext cx="2981694" cy="284663"/>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Europe        UK             Japan          India</a:t>
              </a:r>
              <a:endParaRPr sz="1050">
                <a:solidFill>
                  <a:srgbClr val="000000"/>
                </a:solidFill>
                <a:latin typeface="Arial"/>
                <a:ea typeface="Arial"/>
                <a:cs typeface="Arial"/>
                <a:sym typeface="Arial"/>
              </a:endParaRPr>
            </a:p>
          </p:txBody>
        </p:sp>
        <p:sp>
          <p:nvSpPr>
            <p:cNvPr id="760" name="Google Shape;760;p20"/>
            <p:cNvSpPr txBox="1"/>
            <p:nvPr/>
          </p:nvSpPr>
          <p:spPr>
            <a:xfrm>
              <a:off x="5127838" y="3907066"/>
              <a:ext cx="3279744" cy="284663"/>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So Africa     Switzerland       Italy         Israel</a:t>
              </a:r>
              <a:endParaRPr sz="1050">
                <a:solidFill>
                  <a:srgbClr val="000000"/>
                </a:solidFill>
                <a:latin typeface="Arial"/>
                <a:ea typeface="Arial"/>
                <a:cs typeface="Arial"/>
                <a:sym typeface="Arial"/>
              </a:endParaRPr>
            </a:p>
          </p:txBody>
        </p:sp>
        <p:pic>
          <p:nvPicPr>
            <p:cNvPr id="761" name="Google Shape;761;p20"/>
            <p:cNvPicPr preferRelativeResize="0"/>
            <p:nvPr/>
          </p:nvPicPr>
          <p:blipFill rotWithShape="1">
            <a:blip r:embed="rId3">
              <a:alphaModFix/>
            </a:blip>
            <a:srcRect/>
            <a:stretch/>
          </p:blipFill>
          <p:spPr>
            <a:xfrm>
              <a:off x="5377141" y="2624461"/>
              <a:ext cx="495300" cy="400050"/>
            </a:xfrm>
            <a:prstGeom prst="rect">
              <a:avLst/>
            </a:prstGeom>
            <a:noFill/>
            <a:ln>
              <a:noFill/>
            </a:ln>
          </p:spPr>
        </p:pic>
        <p:pic>
          <p:nvPicPr>
            <p:cNvPr id="762" name="Google Shape;762;p20"/>
            <p:cNvPicPr preferRelativeResize="0"/>
            <p:nvPr/>
          </p:nvPicPr>
          <p:blipFill rotWithShape="1">
            <a:blip r:embed="rId3">
              <a:alphaModFix/>
            </a:blip>
            <a:srcRect/>
            <a:stretch/>
          </p:blipFill>
          <p:spPr>
            <a:xfrm>
              <a:off x="5436533" y="3494555"/>
              <a:ext cx="495300" cy="400050"/>
            </a:xfrm>
            <a:prstGeom prst="rect">
              <a:avLst/>
            </a:prstGeom>
            <a:noFill/>
            <a:ln>
              <a:noFill/>
            </a:ln>
          </p:spPr>
        </p:pic>
        <p:pic>
          <p:nvPicPr>
            <p:cNvPr id="763" name="Google Shape;763;p20"/>
            <p:cNvPicPr preferRelativeResize="0"/>
            <p:nvPr/>
          </p:nvPicPr>
          <p:blipFill rotWithShape="1">
            <a:blip r:embed="rId3">
              <a:alphaModFix/>
            </a:blip>
            <a:srcRect/>
            <a:stretch/>
          </p:blipFill>
          <p:spPr>
            <a:xfrm>
              <a:off x="7837647" y="1849014"/>
              <a:ext cx="495300" cy="400050"/>
            </a:xfrm>
            <a:prstGeom prst="rect">
              <a:avLst/>
            </a:prstGeom>
            <a:noFill/>
            <a:ln>
              <a:noFill/>
            </a:ln>
          </p:spPr>
        </p:pic>
        <p:pic>
          <p:nvPicPr>
            <p:cNvPr id="764" name="Google Shape;764;p20"/>
            <p:cNvPicPr preferRelativeResize="0"/>
            <p:nvPr/>
          </p:nvPicPr>
          <p:blipFill rotWithShape="1">
            <a:blip r:embed="rId3">
              <a:alphaModFix/>
            </a:blip>
            <a:srcRect/>
            <a:stretch/>
          </p:blipFill>
          <p:spPr>
            <a:xfrm>
              <a:off x="6685430" y="1849014"/>
              <a:ext cx="495300" cy="400050"/>
            </a:xfrm>
            <a:prstGeom prst="rect">
              <a:avLst/>
            </a:prstGeom>
            <a:noFill/>
            <a:ln>
              <a:noFill/>
            </a:ln>
          </p:spPr>
        </p:pic>
        <p:pic>
          <p:nvPicPr>
            <p:cNvPr id="765" name="Google Shape;765;p20"/>
            <p:cNvPicPr preferRelativeResize="0"/>
            <p:nvPr/>
          </p:nvPicPr>
          <p:blipFill rotWithShape="1">
            <a:blip r:embed="rId3">
              <a:alphaModFix/>
            </a:blip>
            <a:srcRect/>
            <a:stretch/>
          </p:blipFill>
          <p:spPr>
            <a:xfrm>
              <a:off x="5371537" y="1849014"/>
              <a:ext cx="495300" cy="400050"/>
            </a:xfrm>
            <a:prstGeom prst="rect">
              <a:avLst/>
            </a:prstGeom>
            <a:noFill/>
            <a:ln>
              <a:noFill/>
            </a:ln>
          </p:spPr>
        </p:pic>
        <p:pic>
          <p:nvPicPr>
            <p:cNvPr id="766" name="Google Shape;766;p20"/>
            <p:cNvPicPr preferRelativeResize="0"/>
            <p:nvPr/>
          </p:nvPicPr>
          <p:blipFill rotWithShape="1">
            <a:blip r:embed="rId3">
              <a:alphaModFix/>
            </a:blip>
            <a:srcRect/>
            <a:stretch/>
          </p:blipFill>
          <p:spPr>
            <a:xfrm>
              <a:off x="6146985" y="2624461"/>
              <a:ext cx="495300" cy="400050"/>
            </a:xfrm>
            <a:prstGeom prst="rect">
              <a:avLst/>
            </a:prstGeom>
            <a:noFill/>
            <a:ln>
              <a:noFill/>
            </a:ln>
          </p:spPr>
        </p:pic>
        <p:pic>
          <p:nvPicPr>
            <p:cNvPr id="767" name="Google Shape;767;p20"/>
            <p:cNvPicPr preferRelativeResize="0"/>
            <p:nvPr/>
          </p:nvPicPr>
          <p:blipFill rotWithShape="1">
            <a:blip r:embed="rId3">
              <a:alphaModFix/>
            </a:blip>
            <a:srcRect/>
            <a:stretch/>
          </p:blipFill>
          <p:spPr>
            <a:xfrm>
              <a:off x="7035052" y="2624461"/>
              <a:ext cx="495300" cy="400050"/>
            </a:xfrm>
            <a:prstGeom prst="rect">
              <a:avLst/>
            </a:prstGeom>
            <a:noFill/>
            <a:ln>
              <a:noFill/>
            </a:ln>
          </p:spPr>
        </p:pic>
        <p:pic>
          <p:nvPicPr>
            <p:cNvPr id="768" name="Google Shape;768;p20"/>
            <p:cNvPicPr preferRelativeResize="0"/>
            <p:nvPr/>
          </p:nvPicPr>
          <p:blipFill rotWithShape="1">
            <a:blip r:embed="rId3">
              <a:alphaModFix/>
            </a:blip>
            <a:srcRect/>
            <a:stretch/>
          </p:blipFill>
          <p:spPr>
            <a:xfrm>
              <a:off x="7857931" y="2624461"/>
              <a:ext cx="495300" cy="400050"/>
            </a:xfrm>
            <a:prstGeom prst="rect">
              <a:avLst/>
            </a:prstGeom>
            <a:noFill/>
            <a:ln>
              <a:noFill/>
            </a:ln>
          </p:spPr>
        </p:pic>
        <p:pic>
          <p:nvPicPr>
            <p:cNvPr id="769" name="Google Shape;769;p20"/>
            <p:cNvPicPr preferRelativeResize="0"/>
            <p:nvPr/>
          </p:nvPicPr>
          <p:blipFill rotWithShape="1">
            <a:blip r:embed="rId3">
              <a:alphaModFix/>
            </a:blip>
            <a:srcRect/>
            <a:stretch/>
          </p:blipFill>
          <p:spPr>
            <a:xfrm>
              <a:off x="6297706" y="3494555"/>
              <a:ext cx="495300" cy="400050"/>
            </a:xfrm>
            <a:prstGeom prst="rect">
              <a:avLst/>
            </a:prstGeom>
            <a:noFill/>
            <a:ln>
              <a:noFill/>
            </a:ln>
          </p:spPr>
        </p:pic>
        <p:pic>
          <p:nvPicPr>
            <p:cNvPr id="770" name="Google Shape;770;p20"/>
            <p:cNvPicPr preferRelativeResize="0"/>
            <p:nvPr/>
          </p:nvPicPr>
          <p:blipFill rotWithShape="1">
            <a:blip r:embed="rId3">
              <a:alphaModFix/>
            </a:blip>
            <a:srcRect/>
            <a:stretch/>
          </p:blipFill>
          <p:spPr>
            <a:xfrm>
              <a:off x="7094444" y="3494555"/>
              <a:ext cx="495300" cy="400050"/>
            </a:xfrm>
            <a:prstGeom prst="rect">
              <a:avLst/>
            </a:prstGeom>
            <a:noFill/>
            <a:ln>
              <a:noFill/>
            </a:ln>
          </p:spPr>
        </p:pic>
        <p:pic>
          <p:nvPicPr>
            <p:cNvPr id="771" name="Google Shape;771;p20"/>
            <p:cNvPicPr preferRelativeResize="0"/>
            <p:nvPr/>
          </p:nvPicPr>
          <p:blipFill rotWithShape="1">
            <a:blip r:embed="rId3">
              <a:alphaModFix/>
            </a:blip>
            <a:srcRect/>
            <a:stretch/>
          </p:blipFill>
          <p:spPr>
            <a:xfrm>
              <a:off x="7863535" y="3494555"/>
              <a:ext cx="495300" cy="400050"/>
            </a:xfrm>
            <a:prstGeom prst="rect">
              <a:avLst/>
            </a:prstGeom>
            <a:noFill/>
            <a:ln>
              <a:noFill/>
            </a:ln>
          </p:spPr>
        </p:pic>
      </p:grpSp>
      <p:pic>
        <p:nvPicPr>
          <p:cNvPr id="772" name="Google Shape;772;p20"/>
          <p:cNvPicPr preferRelativeResize="0"/>
          <p:nvPr/>
        </p:nvPicPr>
        <p:blipFill rotWithShape="1">
          <a:blip r:embed="rId4">
            <a:alphaModFix/>
          </a:blip>
          <a:srcRect/>
          <a:stretch/>
        </p:blipFill>
        <p:spPr>
          <a:xfrm>
            <a:off x="1870516" y="2422057"/>
            <a:ext cx="514350" cy="850106"/>
          </a:xfrm>
          <a:prstGeom prst="rect">
            <a:avLst/>
          </a:prstGeom>
          <a:noFill/>
          <a:ln>
            <a:noFill/>
          </a:ln>
        </p:spPr>
      </p:pic>
      <p:cxnSp>
        <p:nvCxnSpPr>
          <p:cNvPr id="773" name="Google Shape;773;p20"/>
          <p:cNvCxnSpPr>
            <a:stCxn id="772" idx="2"/>
            <a:endCxn id="774" idx="2"/>
          </p:cNvCxnSpPr>
          <p:nvPr/>
        </p:nvCxnSpPr>
        <p:spPr>
          <a:xfrm rot="-5400000">
            <a:off x="3294316" y="1555188"/>
            <a:ext cx="550350" cy="2883600"/>
          </a:xfrm>
          <a:prstGeom prst="curvedConnector4">
            <a:avLst>
              <a:gd name="adj1" fmla="val -31153"/>
              <a:gd name="adj2" fmla="val 55166"/>
            </a:avLst>
          </a:prstGeom>
          <a:noFill/>
          <a:ln w="22225" cap="flat" cmpd="sng">
            <a:solidFill>
              <a:schemeClr val="dk1"/>
            </a:solidFill>
            <a:prstDash val="solid"/>
            <a:miter lim="800000"/>
            <a:headEnd type="none" w="sm" len="sm"/>
            <a:tailEnd type="none" w="sm" len="sm"/>
          </a:ln>
        </p:spPr>
      </p:cxnSp>
      <p:pic>
        <p:nvPicPr>
          <p:cNvPr id="774" name="Google Shape;774;p20" descr="image001"/>
          <p:cNvPicPr preferRelativeResize="0"/>
          <p:nvPr/>
        </p:nvPicPr>
        <p:blipFill rotWithShape="1">
          <a:blip r:embed="rId5">
            <a:alphaModFix/>
          </a:blip>
          <a:srcRect/>
          <a:stretch/>
        </p:blipFill>
        <p:spPr>
          <a:xfrm rot="5400000" flipH="1">
            <a:off x="5052061" y="2625424"/>
            <a:ext cx="111443" cy="19288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21"/>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Analytics Can Be Behind Firewall</a:t>
            </a:r>
            <a:endParaRPr/>
          </a:p>
        </p:txBody>
      </p:sp>
      <p:pic>
        <p:nvPicPr>
          <p:cNvPr id="781" name="Google Shape;781;p21"/>
          <p:cNvPicPr preferRelativeResize="0"/>
          <p:nvPr/>
        </p:nvPicPr>
        <p:blipFill rotWithShape="1">
          <a:blip r:embed="rId3">
            <a:alphaModFix/>
          </a:blip>
          <a:srcRect/>
          <a:stretch/>
        </p:blipFill>
        <p:spPr>
          <a:xfrm>
            <a:off x="5657850" y="2699048"/>
            <a:ext cx="342900" cy="276958"/>
          </a:xfrm>
          <a:prstGeom prst="rect">
            <a:avLst/>
          </a:prstGeom>
          <a:noFill/>
          <a:ln>
            <a:noFill/>
          </a:ln>
        </p:spPr>
      </p:pic>
      <p:pic>
        <p:nvPicPr>
          <p:cNvPr id="782" name="Google Shape;782;p21"/>
          <p:cNvPicPr preferRelativeResize="0"/>
          <p:nvPr/>
        </p:nvPicPr>
        <p:blipFill rotWithShape="1">
          <a:blip r:embed="rId4">
            <a:alphaModFix/>
          </a:blip>
          <a:srcRect/>
          <a:stretch/>
        </p:blipFill>
        <p:spPr>
          <a:xfrm>
            <a:off x="1870516" y="2583387"/>
            <a:ext cx="514350" cy="850106"/>
          </a:xfrm>
          <a:prstGeom prst="rect">
            <a:avLst/>
          </a:prstGeom>
          <a:noFill/>
          <a:ln>
            <a:noFill/>
          </a:ln>
        </p:spPr>
      </p:pic>
      <p:cxnSp>
        <p:nvCxnSpPr>
          <p:cNvPr id="783" name="Google Shape;783;p21"/>
          <p:cNvCxnSpPr>
            <a:stCxn id="782" idx="2"/>
            <a:endCxn id="784" idx="2"/>
          </p:cNvCxnSpPr>
          <p:nvPr/>
        </p:nvCxnSpPr>
        <p:spPr>
          <a:xfrm rot="-5400000">
            <a:off x="3294316" y="1716518"/>
            <a:ext cx="550350" cy="2883600"/>
          </a:xfrm>
          <a:prstGeom prst="curvedConnector4">
            <a:avLst>
              <a:gd name="adj1" fmla="val -31153"/>
              <a:gd name="adj2" fmla="val 55166"/>
            </a:avLst>
          </a:prstGeom>
          <a:noFill/>
          <a:ln w="22225" cap="flat" cmpd="sng">
            <a:solidFill>
              <a:schemeClr val="dk1"/>
            </a:solidFill>
            <a:prstDash val="solid"/>
            <a:miter lim="800000"/>
            <a:headEnd type="none" w="sm" len="sm"/>
            <a:tailEnd type="none" w="sm" len="sm"/>
          </a:ln>
        </p:spPr>
      </p:cxnSp>
      <p:pic>
        <p:nvPicPr>
          <p:cNvPr id="784" name="Google Shape;784;p21" descr="image001"/>
          <p:cNvPicPr preferRelativeResize="0"/>
          <p:nvPr/>
        </p:nvPicPr>
        <p:blipFill rotWithShape="1">
          <a:blip r:embed="rId5">
            <a:alphaModFix/>
          </a:blip>
          <a:srcRect/>
          <a:stretch/>
        </p:blipFill>
        <p:spPr>
          <a:xfrm rot="5400000" flipH="1">
            <a:off x="5052061" y="2786754"/>
            <a:ext cx="111443" cy="192881"/>
          </a:xfrm>
          <a:prstGeom prst="rect">
            <a:avLst/>
          </a:prstGeom>
          <a:noFill/>
          <a:ln>
            <a:noFill/>
          </a:ln>
        </p:spPr>
      </p:pic>
      <p:sp>
        <p:nvSpPr>
          <p:cNvPr id="785" name="Google Shape;785;p21"/>
          <p:cNvSpPr/>
          <p:nvPr/>
        </p:nvSpPr>
        <p:spPr>
          <a:xfrm>
            <a:off x="5298142" y="2273003"/>
            <a:ext cx="1102659" cy="1168994"/>
          </a:xfrm>
          <a:prstGeom prst="roundRect">
            <a:avLst>
              <a:gd name="adj" fmla="val 16667"/>
            </a:avLst>
          </a:prstGeom>
          <a:noFill/>
          <a:ln w="50800" cap="flat" cmpd="sng">
            <a:solidFill>
              <a:srgbClr val="84BD00"/>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400"/>
            </a:pPr>
            <a:r>
              <a:rPr lang="en-US" sz="1050" b="1">
                <a:solidFill>
                  <a:schemeClr val="dk1"/>
                </a:solidFill>
                <a:latin typeface="Calibri"/>
                <a:ea typeface="Calibri"/>
                <a:cs typeface="Calibri"/>
                <a:sym typeface="Calibri"/>
              </a:rPr>
              <a:t> 	</a:t>
            </a:r>
            <a:endParaRPr sz="1050" b="1">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2"/>
          <p:cNvSpPr/>
          <p:nvPr/>
        </p:nvSpPr>
        <p:spPr>
          <a:xfrm>
            <a:off x="3928110" y="4887337"/>
            <a:ext cx="3296012" cy="47988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rgbClr val="20425A"/>
              </a:solidFill>
              <a:latin typeface="Calibri"/>
              <a:ea typeface="Calibri"/>
              <a:cs typeface="Calibri"/>
              <a:sym typeface="Calibri"/>
            </a:endParaRPr>
          </a:p>
        </p:txBody>
      </p:sp>
      <p:sp>
        <p:nvSpPr>
          <p:cNvPr id="791" name="Google Shape;791;p22"/>
          <p:cNvSpPr/>
          <p:nvPr/>
        </p:nvSpPr>
        <p:spPr>
          <a:xfrm>
            <a:off x="6947986" y="1264555"/>
            <a:ext cx="889598" cy="1203721"/>
          </a:xfrm>
          <a:prstGeom prst="roundRect">
            <a:avLst>
              <a:gd name="adj" fmla="val 16667"/>
            </a:avLst>
          </a:prstGeom>
          <a:noFill/>
          <a:ln w="9525" cap="flat" cmpd="sng">
            <a:solidFill>
              <a:schemeClr val="accent3"/>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400"/>
            </a:pPr>
            <a:endParaRPr sz="1050">
              <a:solidFill>
                <a:schemeClr val="dk1"/>
              </a:solidFill>
              <a:latin typeface="Calibri"/>
              <a:ea typeface="Calibri"/>
              <a:cs typeface="Calibri"/>
              <a:sym typeface="Calibri"/>
            </a:endParaRPr>
          </a:p>
        </p:txBody>
      </p:sp>
      <p:cxnSp>
        <p:nvCxnSpPr>
          <p:cNvPr id="792" name="Google Shape;792;p22"/>
          <p:cNvCxnSpPr>
            <a:stCxn id="793" idx="2"/>
            <a:endCxn id="794" idx="2"/>
          </p:cNvCxnSpPr>
          <p:nvPr/>
        </p:nvCxnSpPr>
        <p:spPr>
          <a:xfrm rot="5400000" flipH="1">
            <a:off x="5707794" y="3220988"/>
            <a:ext cx="897300" cy="1347525"/>
          </a:xfrm>
          <a:prstGeom prst="curvedConnector3">
            <a:avLst>
              <a:gd name="adj1" fmla="val 49996"/>
            </a:avLst>
          </a:prstGeom>
          <a:noFill/>
          <a:ln w="25400" cap="flat" cmpd="sng">
            <a:solidFill>
              <a:schemeClr val="dk1"/>
            </a:solidFill>
            <a:prstDash val="solid"/>
            <a:miter lim="800000"/>
            <a:headEnd type="none" w="sm" len="sm"/>
            <a:tailEnd type="none" w="sm" len="sm"/>
          </a:ln>
        </p:spPr>
      </p:cxnSp>
      <p:sp>
        <p:nvSpPr>
          <p:cNvPr id="795" name="Google Shape;795;p22"/>
          <p:cNvSpPr/>
          <p:nvPr/>
        </p:nvSpPr>
        <p:spPr>
          <a:xfrm>
            <a:off x="6306909" y="712935"/>
            <a:ext cx="889598" cy="1203721"/>
          </a:xfrm>
          <a:prstGeom prst="roundRect">
            <a:avLst>
              <a:gd name="adj" fmla="val 16667"/>
            </a:avLst>
          </a:prstGeom>
          <a:solidFill>
            <a:schemeClr val="lt1"/>
          </a:solidFill>
          <a:ln w="9525" cap="flat" cmpd="sng">
            <a:solidFill>
              <a:schemeClr val="accent3"/>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400"/>
            </a:pPr>
            <a:endParaRPr sz="1050">
              <a:solidFill>
                <a:schemeClr val="dk1"/>
              </a:solidFill>
              <a:latin typeface="Calibri"/>
              <a:ea typeface="Calibri"/>
              <a:cs typeface="Calibri"/>
              <a:sym typeface="Calibri"/>
            </a:endParaRPr>
          </a:p>
        </p:txBody>
      </p:sp>
      <p:cxnSp>
        <p:nvCxnSpPr>
          <p:cNvPr id="796" name="Google Shape;796;p22"/>
          <p:cNvCxnSpPr>
            <a:stCxn id="797" idx="2"/>
          </p:cNvCxnSpPr>
          <p:nvPr/>
        </p:nvCxnSpPr>
        <p:spPr>
          <a:xfrm rot="10800000" flipH="1">
            <a:off x="2450819" y="2077545"/>
            <a:ext cx="1008900" cy="358200"/>
          </a:xfrm>
          <a:prstGeom prst="curvedConnector5">
            <a:avLst>
              <a:gd name="adj1" fmla="val 68024"/>
              <a:gd name="adj2" fmla="val 95307"/>
              <a:gd name="adj3" fmla="val 108069"/>
            </a:avLst>
          </a:prstGeom>
          <a:noFill/>
          <a:ln w="25400" cap="flat" cmpd="sng">
            <a:solidFill>
              <a:schemeClr val="dk1"/>
            </a:solidFill>
            <a:prstDash val="solid"/>
            <a:miter lim="800000"/>
            <a:headEnd type="none" w="sm" len="sm"/>
            <a:tailEnd type="none" w="sm" len="sm"/>
          </a:ln>
        </p:spPr>
      </p:cxnSp>
      <p:sp>
        <p:nvSpPr>
          <p:cNvPr id="798" name="Google Shape;798;p22"/>
          <p:cNvSpPr/>
          <p:nvPr/>
        </p:nvSpPr>
        <p:spPr>
          <a:xfrm>
            <a:off x="1583315" y="1311990"/>
            <a:ext cx="1894680" cy="1528118"/>
          </a:xfrm>
          <a:prstGeom prst="roundRect">
            <a:avLst>
              <a:gd name="adj" fmla="val 16667"/>
            </a:avLst>
          </a:prstGeom>
          <a:noFill/>
          <a:ln w="9525" cap="flat" cmpd="sng">
            <a:solidFill>
              <a:srgbClr val="84BD00"/>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400"/>
            </a:pPr>
            <a:r>
              <a:rPr lang="en-US" sz="1050" b="1">
                <a:solidFill>
                  <a:schemeClr val="dk1"/>
                </a:solidFill>
                <a:latin typeface="Calibri"/>
                <a:ea typeface="Calibri"/>
                <a:cs typeface="Calibri"/>
                <a:sym typeface="Calibri"/>
              </a:rPr>
              <a:t> 	</a:t>
            </a:r>
            <a:endParaRPr sz="1050" b="1">
              <a:solidFill>
                <a:schemeClr val="dk1"/>
              </a:solidFill>
              <a:latin typeface="Calibri"/>
              <a:ea typeface="Calibri"/>
              <a:cs typeface="Calibri"/>
              <a:sym typeface="Calibri"/>
            </a:endParaRPr>
          </a:p>
        </p:txBody>
      </p:sp>
      <p:sp>
        <p:nvSpPr>
          <p:cNvPr id="799" name="Google Shape;799;p22"/>
          <p:cNvSpPr/>
          <p:nvPr/>
        </p:nvSpPr>
        <p:spPr>
          <a:xfrm>
            <a:off x="3928111" y="3237674"/>
            <a:ext cx="3298646" cy="2077277"/>
          </a:xfrm>
          <a:prstGeom prst="roundRect">
            <a:avLst>
              <a:gd name="adj" fmla="val 16667"/>
            </a:avLst>
          </a:prstGeom>
          <a:solidFill>
            <a:schemeClr val="lt1">
              <a:alpha val="14509"/>
            </a:schemeClr>
          </a:solidFill>
          <a:ln w="9525" cap="flat" cmpd="sng">
            <a:solidFill>
              <a:srgbClr val="0070C0"/>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400"/>
            </a:pPr>
            <a:endParaRPr sz="1050" b="1">
              <a:solidFill>
                <a:schemeClr val="dk1"/>
              </a:solidFill>
              <a:latin typeface="Calibri"/>
              <a:ea typeface="Calibri"/>
              <a:cs typeface="Calibri"/>
              <a:sym typeface="Calibri"/>
            </a:endParaRPr>
          </a:p>
        </p:txBody>
      </p:sp>
      <p:sp>
        <p:nvSpPr>
          <p:cNvPr id="800" name="Google Shape;800;p22"/>
          <p:cNvSpPr txBox="1">
            <a:spLocks noGrp="1"/>
          </p:cNvSpPr>
          <p:nvPr>
            <p:ph type="title"/>
          </p:nvPr>
        </p:nvSpPr>
        <p:spPr>
          <a:xfrm>
            <a:off x="1155404" y="399532"/>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latin typeface="Calibri"/>
                <a:ea typeface="Calibri"/>
                <a:cs typeface="Calibri"/>
                <a:sym typeface="Calibri"/>
              </a:rPr>
              <a:t>Network Studies</a:t>
            </a:r>
            <a:br>
              <a:rPr lang="en-US">
                <a:latin typeface="Calibri"/>
                <a:ea typeface="Calibri"/>
                <a:cs typeface="Calibri"/>
                <a:sym typeface="Calibri"/>
              </a:rPr>
            </a:br>
            <a:r>
              <a:rPr lang="en-US">
                <a:latin typeface="Calibri"/>
                <a:ea typeface="Calibri"/>
                <a:cs typeface="Calibri"/>
                <a:sym typeface="Calibri"/>
              </a:rPr>
              <a:t>Networks of networks</a:t>
            </a:r>
            <a:endParaRPr>
              <a:latin typeface="Calibri"/>
              <a:ea typeface="Calibri"/>
              <a:cs typeface="Calibri"/>
              <a:sym typeface="Calibri"/>
            </a:endParaRPr>
          </a:p>
        </p:txBody>
      </p:sp>
      <p:sp>
        <p:nvSpPr>
          <p:cNvPr id="801" name="Google Shape;801;p22"/>
          <p:cNvSpPr txBox="1"/>
          <p:nvPr/>
        </p:nvSpPr>
        <p:spPr>
          <a:xfrm>
            <a:off x="2335236" y="2572070"/>
            <a:ext cx="695923" cy="197075"/>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EMR Asset</a:t>
            </a:r>
            <a:endParaRPr sz="831">
              <a:solidFill>
                <a:schemeClr val="accent2"/>
              </a:solidFill>
              <a:latin typeface="Calibri"/>
              <a:ea typeface="Calibri"/>
              <a:cs typeface="Calibri"/>
              <a:sym typeface="Calibri"/>
            </a:endParaRPr>
          </a:p>
        </p:txBody>
      </p:sp>
      <p:pic>
        <p:nvPicPr>
          <p:cNvPr id="802" name="Google Shape;802;p22"/>
          <p:cNvPicPr preferRelativeResize="0"/>
          <p:nvPr/>
        </p:nvPicPr>
        <p:blipFill rotWithShape="1">
          <a:blip r:embed="rId3">
            <a:alphaModFix/>
          </a:blip>
          <a:srcRect/>
          <a:stretch/>
        </p:blipFill>
        <p:spPr>
          <a:xfrm rot="-5400000">
            <a:off x="2501540" y="2309769"/>
            <a:ext cx="342900" cy="276958"/>
          </a:xfrm>
          <a:prstGeom prst="rect">
            <a:avLst/>
          </a:prstGeom>
          <a:noFill/>
          <a:ln>
            <a:noFill/>
          </a:ln>
        </p:spPr>
      </p:pic>
      <p:grpSp>
        <p:nvGrpSpPr>
          <p:cNvPr id="803" name="Google Shape;803;p22"/>
          <p:cNvGrpSpPr/>
          <p:nvPr/>
        </p:nvGrpSpPr>
        <p:grpSpPr>
          <a:xfrm>
            <a:off x="5746361" y="4664525"/>
            <a:ext cx="695923" cy="443611"/>
            <a:chOff x="7600116" y="1123457"/>
            <a:chExt cx="927897" cy="591482"/>
          </a:xfrm>
        </p:grpSpPr>
        <p:sp>
          <p:nvSpPr>
            <p:cNvPr id="804" name="Google Shape;804;p22"/>
            <p:cNvSpPr txBox="1"/>
            <p:nvPr/>
          </p:nvSpPr>
          <p:spPr>
            <a:xfrm>
              <a:off x="7600116" y="1452172"/>
              <a:ext cx="927897" cy="26276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EMR Asset</a:t>
              </a:r>
              <a:endParaRPr sz="831">
                <a:solidFill>
                  <a:schemeClr val="accent2"/>
                </a:solidFill>
                <a:latin typeface="Calibri"/>
                <a:ea typeface="Calibri"/>
                <a:cs typeface="Calibri"/>
                <a:sym typeface="Calibri"/>
              </a:endParaRPr>
            </a:p>
          </p:txBody>
        </p:sp>
        <p:pic>
          <p:nvPicPr>
            <p:cNvPr id="805" name="Google Shape;805;p22"/>
            <p:cNvPicPr preferRelativeResize="0"/>
            <p:nvPr/>
          </p:nvPicPr>
          <p:blipFill rotWithShape="1">
            <a:blip r:embed="rId3">
              <a:alphaModFix/>
            </a:blip>
            <a:srcRect/>
            <a:stretch/>
          </p:blipFill>
          <p:spPr>
            <a:xfrm>
              <a:off x="7821856" y="1123457"/>
              <a:ext cx="457200" cy="369277"/>
            </a:xfrm>
            <a:prstGeom prst="rect">
              <a:avLst/>
            </a:prstGeom>
            <a:noFill/>
            <a:ln>
              <a:noFill/>
            </a:ln>
          </p:spPr>
        </p:pic>
      </p:grpSp>
      <p:sp>
        <p:nvSpPr>
          <p:cNvPr id="806" name="Google Shape;806;p22"/>
          <p:cNvSpPr txBox="1"/>
          <p:nvPr/>
        </p:nvSpPr>
        <p:spPr>
          <a:xfrm>
            <a:off x="2466227" y="1771253"/>
            <a:ext cx="784473" cy="197075"/>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Claims Asset</a:t>
            </a:r>
            <a:endParaRPr sz="831">
              <a:solidFill>
                <a:schemeClr val="accent2"/>
              </a:solidFill>
              <a:latin typeface="Calibri"/>
              <a:ea typeface="Calibri"/>
              <a:cs typeface="Calibri"/>
              <a:sym typeface="Calibri"/>
            </a:endParaRPr>
          </a:p>
        </p:txBody>
      </p:sp>
      <p:pic>
        <p:nvPicPr>
          <p:cNvPr id="807" name="Google Shape;807;p22"/>
          <p:cNvPicPr preferRelativeResize="0"/>
          <p:nvPr/>
        </p:nvPicPr>
        <p:blipFill rotWithShape="1">
          <a:blip r:embed="rId3">
            <a:alphaModFix/>
          </a:blip>
          <a:srcRect/>
          <a:stretch/>
        </p:blipFill>
        <p:spPr>
          <a:xfrm rot="-5400000">
            <a:off x="2502423" y="1516835"/>
            <a:ext cx="342900" cy="276958"/>
          </a:xfrm>
          <a:prstGeom prst="rect">
            <a:avLst/>
          </a:prstGeom>
          <a:noFill/>
          <a:ln>
            <a:noFill/>
          </a:ln>
        </p:spPr>
      </p:pic>
      <p:sp>
        <p:nvSpPr>
          <p:cNvPr id="808" name="Google Shape;808;p22"/>
          <p:cNvSpPr txBox="1"/>
          <p:nvPr/>
        </p:nvSpPr>
        <p:spPr>
          <a:xfrm>
            <a:off x="1583315" y="2558999"/>
            <a:ext cx="784473" cy="197075"/>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Claims Asset</a:t>
            </a:r>
            <a:endParaRPr sz="831">
              <a:solidFill>
                <a:schemeClr val="accent2"/>
              </a:solidFill>
              <a:latin typeface="Calibri"/>
              <a:ea typeface="Calibri"/>
              <a:cs typeface="Calibri"/>
              <a:sym typeface="Calibri"/>
            </a:endParaRPr>
          </a:p>
        </p:txBody>
      </p:sp>
      <p:pic>
        <p:nvPicPr>
          <p:cNvPr id="809" name="Google Shape;809;p22"/>
          <p:cNvPicPr preferRelativeResize="0"/>
          <p:nvPr/>
        </p:nvPicPr>
        <p:blipFill rotWithShape="1">
          <a:blip r:embed="rId3">
            <a:alphaModFix/>
          </a:blip>
          <a:srcRect/>
          <a:stretch/>
        </p:blipFill>
        <p:spPr>
          <a:xfrm rot="-5400000">
            <a:off x="1808352" y="2304580"/>
            <a:ext cx="342900" cy="276958"/>
          </a:xfrm>
          <a:prstGeom prst="rect">
            <a:avLst/>
          </a:prstGeom>
          <a:noFill/>
          <a:ln>
            <a:noFill/>
          </a:ln>
        </p:spPr>
      </p:pic>
      <p:grpSp>
        <p:nvGrpSpPr>
          <p:cNvPr id="810" name="Google Shape;810;p22"/>
          <p:cNvGrpSpPr/>
          <p:nvPr/>
        </p:nvGrpSpPr>
        <p:grpSpPr>
          <a:xfrm>
            <a:off x="4457670" y="3954404"/>
            <a:ext cx="784473" cy="443611"/>
            <a:chOff x="7521806" y="1123457"/>
            <a:chExt cx="1045964" cy="591482"/>
          </a:xfrm>
        </p:grpSpPr>
        <p:sp>
          <p:nvSpPr>
            <p:cNvPr id="811" name="Google Shape;811;p22"/>
            <p:cNvSpPr txBox="1"/>
            <p:nvPr/>
          </p:nvSpPr>
          <p:spPr>
            <a:xfrm>
              <a:off x="7521806" y="1452172"/>
              <a:ext cx="1045964" cy="26276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Claims Asset</a:t>
              </a:r>
              <a:endParaRPr sz="831">
                <a:solidFill>
                  <a:schemeClr val="accent2"/>
                </a:solidFill>
                <a:latin typeface="Calibri"/>
                <a:ea typeface="Calibri"/>
                <a:cs typeface="Calibri"/>
                <a:sym typeface="Calibri"/>
              </a:endParaRPr>
            </a:p>
          </p:txBody>
        </p:sp>
        <p:pic>
          <p:nvPicPr>
            <p:cNvPr id="812" name="Google Shape;812;p22"/>
            <p:cNvPicPr preferRelativeResize="0"/>
            <p:nvPr/>
          </p:nvPicPr>
          <p:blipFill rotWithShape="1">
            <a:blip r:embed="rId3">
              <a:alphaModFix/>
            </a:blip>
            <a:srcRect/>
            <a:stretch/>
          </p:blipFill>
          <p:spPr>
            <a:xfrm>
              <a:off x="7821856" y="1123457"/>
              <a:ext cx="457200" cy="369277"/>
            </a:xfrm>
            <a:prstGeom prst="rect">
              <a:avLst/>
            </a:prstGeom>
            <a:noFill/>
            <a:ln>
              <a:noFill/>
            </a:ln>
          </p:spPr>
        </p:pic>
      </p:grpSp>
      <p:grpSp>
        <p:nvGrpSpPr>
          <p:cNvPr id="813" name="Google Shape;813;p22"/>
          <p:cNvGrpSpPr/>
          <p:nvPr/>
        </p:nvGrpSpPr>
        <p:grpSpPr>
          <a:xfrm>
            <a:off x="4952159" y="4676515"/>
            <a:ext cx="695923" cy="443611"/>
            <a:chOff x="7600116" y="1123457"/>
            <a:chExt cx="927897" cy="591482"/>
          </a:xfrm>
        </p:grpSpPr>
        <p:sp>
          <p:nvSpPr>
            <p:cNvPr id="814" name="Google Shape;814;p22"/>
            <p:cNvSpPr txBox="1"/>
            <p:nvPr/>
          </p:nvSpPr>
          <p:spPr>
            <a:xfrm>
              <a:off x="7600116" y="1452172"/>
              <a:ext cx="927897" cy="26276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EMR Asset</a:t>
              </a:r>
              <a:endParaRPr sz="831">
                <a:solidFill>
                  <a:schemeClr val="accent2"/>
                </a:solidFill>
                <a:latin typeface="Calibri"/>
                <a:ea typeface="Calibri"/>
                <a:cs typeface="Calibri"/>
                <a:sym typeface="Calibri"/>
              </a:endParaRPr>
            </a:p>
          </p:txBody>
        </p:sp>
        <p:pic>
          <p:nvPicPr>
            <p:cNvPr id="815" name="Google Shape;815;p22"/>
            <p:cNvPicPr preferRelativeResize="0"/>
            <p:nvPr/>
          </p:nvPicPr>
          <p:blipFill rotWithShape="1">
            <a:blip r:embed="rId3">
              <a:alphaModFix/>
            </a:blip>
            <a:srcRect/>
            <a:stretch/>
          </p:blipFill>
          <p:spPr>
            <a:xfrm>
              <a:off x="7821856" y="1123457"/>
              <a:ext cx="457200" cy="369277"/>
            </a:xfrm>
            <a:prstGeom prst="rect">
              <a:avLst/>
            </a:prstGeom>
            <a:noFill/>
            <a:ln>
              <a:noFill/>
            </a:ln>
          </p:spPr>
        </p:pic>
      </p:grpSp>
      <p:grpSp>
        <p:nvGrpSpPr>
          <p:cNvPr id="816" name="Google Shape;816;p22"/>
          <p:cNvGrpSpPr/>
          <p:nvPr/>
        </p:nvGrpSpPr>
        <p:grpSpPr>
          <a:xfrm>
            <a:off x="4137544" y="4676515"/>
            <a:ext cx="695923" cy="443611"/>
            <a:chOff x="7600116" y="1123457"/>
            <a:chExt cx="927897" cy="591482"/>
          </a:xfrm>
        </p:grpSpPr>
        <p:sp>
          <p:nvSpPr>
            <p:cNvPr id="817" name="Google Shape;817;p22"/>
            <p:cNvSpPr txBox="1"/>
            <p:nvPr/>
          </p:nvSpPr>
          <p:spPr>
            <a:xfrm>
              <a:off x="7600116" y="1452172"/>
              <a:ext cx="927897" cy="26276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EMR Asset</a:t>
              </a:r>
              <a:endParaRPr sz="831">
                <a:solidFill>
                  <a:schemeClr val="accent2"/>
                </a:solidFill>
                <a:latin typeface="Calibri"/>
                <a:ea typeface="Calibri"/>
                <a:cs typeface="Calibri"/>
                <a:sym typeface="Calibri"/>
              </a:endParaRPr>
            </a:p>
          </p:txBody>
        </p:sp>
        <p:pic>
          <p:nvPicPr>
            <p:cNvPr id="818" name="Google Shape;818;p22"/>
            <p:cNvPicPr preferRelativeResize="0"/>
            <p:nvPr/>
          </p:nvPicPr>
          <p:blipFill rotWithShape="1">
            <a:blip r:embed="rId3">
              <a:alphaModFix/>
            </a:blip>
            <a:srcRect/>
            <a:stretch/>
          </p:blipFill>
          <p:spPr>
            <a:xfrm>
              <a:off x="7821856" y="1123457"/>
              <a:ext cx="457200" cy="369277"/>
            </a:xfrm>
            <a:prstGeom prst="rect">
              <a:avLst/>
            </a:prstGeom>
            <a:noFill/>
            <a:ln>
              <a:noFill/>
            </a:ln>
          </p:spPr>
        </p:pic>
      </p:grpSp>
      <p:grpSp>
        <p:nvGrpSpPr>
          <p:cNvPr id="819" name="Google Shape;819;p22"/>
          <p:cNvGrpSpPr/>
          <p:nvPr/>
        </p:nvGrpSpPr>
        <p:grpSpPr>
          <a:xfrm>
            <a:off x="6494406" y="4653761"/>
            <a:ext cx="695923" cy="443611"/>
            <a:chOff x="7600116" y="1123457"/>
            <a:chExt cx="927897" cy="591482"/>
          </a:xfrm>
        </p:grpSpPr>
        <p:sp>
          <p:nvSpPr>
            <p:cNvPr id="820" name="Google Shape;820;p22"/>
            <p:cNvSpPr txBox="1"/>
            <p:nvPr/>
          </p:nvSpPr>
          <p:spPr>
            <a:xfrm>
              <a:off x="7600116" y="1452172"/>
              <a:ext cx="927897" cy="26276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EMR Asset</a:t>
              </a:r>
              <a:endParaRPr sz="831">
                <a:solidFill>
                  <a:schemeClr val="accent2"/>
                </a:solidFill>
                <a:latin typeface="Calibri"/>
                <a:ea typeface="Calibri"/>
                <a:cs typeface="Calibri"/>
                <a:sym typeface="Calibri"/>
              </a:endParaRPr>
            </a:p>
          </p:txBody>
        </p:sp>
        <p:pic>
          <p:nvPicPr>
            <p:cNvPr id="821" name="Google Shape;821;p22"/>
            <p:cNvPicPr preferRelativeResize="0"/>
            <p:nvPr/>
          </p:nvPicPr>
          <p:blipFill rotWithShape="1">
            <a:blip r:embed="rId3">
              <a:alphaModFix/>
            </a:blip>
            <a:srcRect/>
            <a:stretch/>
          </p:blipFill>
          <p:spPr>
            <a:xfrm>
              <a:off x="7821856" y="1123457"/>
              <a:ext cx="457200" cy="369277"/>
            </a:xfrm>
            <a:prstGeom prst="rect">
              <a:avLst/>
            </a:prstGeom>
            <a:noFill/>
            <a:ln>
              <a:noFill/>
            </a:ln>
          </p:spPr>
        </p:pic>
      </p:grpSp>
      <p:grpSp>
        <p:nvGrpSpPr>
          <p:cNvPr id="822" name="Google Shape;822;p22"/>
          <p:cNvGrpSpPr/>
          <p:nvPr/>
        </p:nvGrpSpPr>
        <p:grpSpPr>
          <a:xfrm>
            <a:off x="6016747" y="3957671"/>
            <a:ext cx="784473" cy="443611"/>
            <a:chOff x="7521806" y="1123457"/>
            <a:chExt cx="1045964" cy="591482"/>
          </a:xfrm>
        </p:grpSpPr>
        <p:sp>
          <p:nvSpPr>
            <p:cNvPr id="823" name="Google Shape;823;p22"/>
            <p:cNvSpPr txBox="1"/>
            <p:nvPr/>
          </p:nvSpPr>
          <p:spPr>
            <a:xfrm>
              <a:off x="7521806" y="1452172"/>
              <a:ext cx="1045964" cy="26276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Claims Asset</a:t>
              </a:r>
              <a:endParaRPr sz="831">
                <a:solidFill>
                  <a:schemeClr val="accent2"/>
                </a:solidFill>
                <a:latin typeface="Calibri"/>
                <a:ea typeface="Calibri"/>
                <a:cs typeface="Calibri"/>
                <a:sym typeface="Calibri"/>
              </a:endParaRPr>
            </a:p>
          </p:txBody>
        </p:sp>
        <p:pic>
          <p:nvPicPr>
            <p:cNvPr id="824" name="Google Shape;824;p22"/>
            <p:cNvPicPr preferRelativeResize="0"/>
            <p:nvPr/>
          </p:nvPicPr>
          <p:blipFill rotWithShape="1">
            <a:blip r:embed="rId3">
              <a:alphaModFix/>
            </a:blip>
            <a:srcRect/>
            <a:stretch/>
          </p:blipFill>
          <p:spPr>
            <a:xfrm>
              <a:off x="7821856" y="1123457"/>
              <a:ext cx="457200" cy="369277"/>
            </a:xfrm>
            <a:prstGeom prst="rect">
              <a:avLst/>
            </a:prstGeom>
            <a:noFill/>
            <a:ln>
              <a:noFill/>
            </a:ln>
          </p:spPr>
        </p:pic>
      </p:grpSp>
      <p:grpSp>
        <p:nvGrpSpPr>
          <p:cNvPr id="825" name="Google Shape;825;p22"/>
          <p:cNvGrpSpPr/>
          <p:nvPr/>
        </p:nvGrpSpPr>
        <p:grpSpPr>
          <a:xfrm>
            <a:off x="5232274" y="3956352"/>
            <a:ext cx="784473" cy="443611"/>
            <a:chOff x="7521806" y="1123457"/>
            <a:chExt cx="1045964" cy="591482"/>
          </a:xfrm>
        </p:grpSpPr>
        <p:sp>
          <p:nvSpPr>
            <p:cNvPr id="826" name="Google Shape;826;p22"/>
            <p:cNvSpPr txBox="1"/>
            <p:nvPr/>
          </p:nvSpPr>
          <p:spPr>
            <a:xfrm>
              <a:off x="7521806" y="1452172"/>
              <a:ext cx="1045964" cy="26276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Claims Asset</a:t>
              </a:r>
              <a:endParaRPr sz="831">
                <a:solidFill>
                  <a:schemeClr val="accent2"/>
                </a:solidFill>
                <a:latin typeface="Calibri"/>
                <a:ea typeface="Calibri"/>
                <a:cs typeface="Calibri"/>
                <a:sym typeface="Calibri"/>
              </a:endParaRPr>
            </a:p>
          </p:txBody>
        </p:sp>
        <p:pic>
          <p:nvPicPr>
            <p:cNvPr id="827" name="Google Shape;827;p22"/>
            <p:cNvPicPr preferRelativeResize="0"/>
            <p:nvPr/>
          </p:nvPicPr>
          <p:blipFill rotWithShape="1">
            <a:blip r:embed="rId3">
              <a:alphaModFix/>
            </a:blip>
            <a:srcRect/>
            <a:stretch/>
          </p:blipFill>
          <p:spPr>
            <a:xfrm>
              <a:off x="7821856" y="1123457"/>
              <a:ext cx="457200" cy="369277"/>
            </a:xfrm>
            <a:prstGeom prst="rect">
              <a:avLst/>
            </a:prstGeom>
            <a:noFill/>
            <a:ln>
              <a:noFill/>
            </a:ln>
          </p:spPr>
        </p:pic>
      </p:grpSp>
      <p:pic>
        <p:nvPicPr>
          <p:cNvPr id="828" name="Google Shape;828;p22" descr="image001"/>
          <p:cNvPicPr preferRelativeResize="0"/>
          <p:nvPr/>
        </p:nvPicPr>
        <p:blipFill rotWithShape="1">
          <a:blip r:embed="rId4">
            <a:alphaModFix/>
          </a:blip>
          <a:srcRect/>
          <a:stretch/>
        </p:blipFill>
        <p:spPr>
          <a:xfrm rot="-5400000">
            <a:off x="2837334" y="1469263"/>
            <a:ext cx="209782" cy="363084"/>
          </a:xfrm>
          <a:prstGeom prst="rect">
            <a:avLst/>
          </a:prstGeom>
          <a:noFill/>
          <a:ln>
            <a:noFill/>
          </a:ln>
        </p:spPr>
      </p:pic>
      <p:pic>
        <p:nvPicPr>
          <p:cNvPr id="829" name="Google Shape;829;p22" descr="image001"/>
          <p:cNvPicPr preferRelativeResize="0"/>
          <p:nvPr/>
        </p:nvPicPr>
        <p:blipFill rotWithShape="1">
          <a:blip r:embed="rId4">
            <a:alphaModFix/>
          </a:blip>
          <a:srcRect/>
          <a:stretch/>
        </p:blipFill>
        <p:spPr>
          <a:xfrm rot="10800000">
            <a:off x="4752899" y="3641468"/>
            <a:ext cx="209782" cy="363084"/>
          </a:xfrm>
          <a:prstGeom prst="rect">
            <a:avLst/>
          </a:prstGeom>
          <a:noFill/>
          <a:ln>
            <a:noFill/>
          </a:ln>
        </p:spPr>
      </p:pic>
      <p:pic>
        <p:nvPicPr>
          <p:cNvPr id="830" name="Google Shape;830;p22" descr="image001"/>
          <p:cNvPicPr preferRelativeResize="0"/>
          <p:nvPr/>
        </p:nvPicPr>
        <p:blipFill rotWithShape="1">
          <a:blip r:embed="rId4">
            <a:alphaModFix/>
          </a:blip>
          <a:srcRect/>
          <a:stretch/>
        </p:blipFill>
        <p:spPr>
          <a:xfrm rot="10800000">
            <a:off x="5519620" y="3636374"/>
            <a:ext cx="209782" cy="363084"/>
          </a:xfrm>
          <a:prstGeom prst="rect">
            <a:avLst/>
          </a:prstGeom>
          <a:noFill/>
          <a:ln>
            <a:noFill/>
          </a:ln>
        </p:spPr>
      </p:pic>
      <p:pic>
        <p:nvPicPr>
          <p:cNvPr id="831" name="Google Shape;831;p22" descr="image001"/>
          <p:cNvPicPr preferRelativeResize="0"/>
          <p:nvPr/>
        </p:nvPicPr>
        <p:blipFill rotWithShape="1">
          <a:blip r:embed="rId4">
            <a:alphaModFix/>
          </a:blip>
          <a:srcRect/>
          <a:stretch/>
        </p:blipFill>
        <p:spPr>
          <a:xfrm rot="10800000">
            <a:off x="6304093" y="3628970"/>
            <a:ext cx="209782" cy="363084"/>
          </a:xfrm>
          <a:prstGeom prst="rect">
            <a:avLst/>
          </a:prstGeom>
          <a:noFill/>
          <a:ln>
            <a:noFill/>
          </a:ln>
        </p:spPr>
      </p:pic>
      <p:pic>
        <p:nvPicPr>
          <p:cNvPr id="832" name="Google Shape;832;p22" descr="image001"/>
          <p:cNvPicPr preferRelativeResize="0"/>
          <p:nvPr/>
        </p:nvPicPr>
        <p:blipFill rotWithShape="1">
          <a:blip r:embed="rId4">
            <a:alphaModFix/>
          </a:blip>
          <a:srcRect/>
          <a:stretch/>
        </p:blipFill>
        <p:spPr>
          <a:xfrm rot="10800000">
            <a:off x="4351374" y="4373530"/>
            <a:ext cx="209782" cy="363084"/>
          </a:xfrm>
          <a:prstGeom prst="rect">
            <a:avLst/>
          </a:prstGeom>
          <a:noFill/>
          <a:ln>
            <a:noFill/>
          </a:ln>
        </p:spPr>
      </p:pic>
      <p:pic>
        <p:nvPicPr>
          <p:cNvPr id="833" name="Google Shape;833;p22" descr="image001"/>
          <p:cNvPicPr preferRelativeResize="0"/>
          <p:nvPr/>
        </p:nvPicPr>
        <p:blipFill rotWithShape="1">
          <a:blip r:embed="rId4">
            <a:alphaModFix/>
          </a:blip>
          <a:srcRect/>
          <a:stretch/>
        </p:blipFill>
        <p:spPr>
          <a:xfrm rot="10800000">
            <a:off x="5187563" y="4370936"/>
            <a:ext cx="209782" cy="363084"/>
          </a:xfrm>
          <a:prstGeom prst="rect">
            <a:avLst/>
          </a:prstGeom>
          <a:noFill/>
          <a:ln>
            <a:noFill/>
          </a:ln>
        </p:spPr>
      </p:pic>
      <p:cxnSp>
        <p:nvCxnSpPr>
          <p:cNvPr id="834" name="Google Shape;834;p22"/>
          <p:cNvCxnSpPr>
            <a:endCxn id="835" idx="2"/>
          </p:cNvCxnSpPr>
          <p:nvPr/>
        </p:nvCxnSpPr>
        <p:spPr>
          <a:xfrm rot="10800000" flipH="1">
            <a:off x="5485635" y="1517079"/>
            <a:ext cx="1267200" cy="1025100"/>
          </a:xfrm>
          <a:prstGeom prst="curvedConnector3">
            <a:avLst>
              <a:gd name="adj1" fmla="val 33667"/>
            </a:avLst>
          </a:prstGeom>
          <a:noFill/>
          <a:ln w="25400" cap="flat" cmpd="sng">
            <a:solidFill>
              <a:schemeClr val="dk1"/>
            </a:solidFill>
            <a:prstDash val="solid"/>
            <a:miter lim="800000"/>
            <a:headEnd type="none" w="sm" len="sm"/>
            <a:tailEnd type="none" w="sm" len="sm"/>
          </a:ln>
        </p:spPr>
      </p:cxnSp>
      <p:pic>
        <p:nvPicPr>
          <p:cNvPr id="836" name="Google Shape;836;p22" descr="image001"/>
          <p:cNvPicPr preferRelativeResize="0"/>
          <p:nvPr/>
        </p:nvPicPr>
        <p:blipFill rotWithShape="1">
          <a:blip r:embed="rId4">
            <a:alphaModFix/>
          </a:blip>
          <a:srcRect/>
          <a:stretch/>
        </p:blipFill>
        <p:spPr>
          <a:xfrm rot="10800000">
            <a:off x="5976456" y="4370936"/>
            <a:ext cx="209782" cy="363084"/>
          </a:xfrm>
          <a:prstGeom prst="rect">
            <a:avLst/>
          </a:prstGeom>
          <a:noFill/>
          <a:ln>
            <a:noFill/>
          </a:ln>
        </p:spPr>
      </p:pic>
      <p:sp>
        <p:nvSpPr>
          <p:cNvPr id="837" name="Google Shape;837;p22"/>
          <p:cNvSpPr txBox="1"/>
          <p:nvPr/>
        </p:nvSpPr>
        <p:spPr>
          <a:xfrm>
            <a:off x="6409709" y="1555878"/>
            <a:ext cx="705520" cy="323165"/>
          </a:xfrm>
          <a:prstGeom prst="rect">
            <a:avLst/>
          </a:prstGeom>
          <a:solidFill>
            <a:schemeClr val="lt1"/>
          </a:solidFill>
          <a:ln>
            <a:noFill/>
          </a:ln>
        </p:spPr>
        <p:txBody>
          <a:bodyPr spcFirstLastPara="1" wrap="square" lIns="0" tIns="0" rIns="0" bIns="0"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Inpatient</a:t>
            </a:r>
            <a:br>
              <a:rPr lang="en-US" sz="1050">
                <a:solidFill>
                  <a:srgbClr val="20425A"/>
                </a:solidFill>
                <a:latin typeface="Calibri"/>
                <a:ea typeface="Calibri"/>
                <a:cs typeface="Calibri"/>
                <a:sym typeface="Calibri"/>
              </a:rPr>
            </a:br>
            <a:r>
              <a:rPr lang="en-US" sz="1050">
                <a:solidFill>
                  <a:srgbClr val="20425A"/>
                </a:solidFill>
                <a:latin typeface="Calibri"/>
                <a:ea typeface="Calibri"/>
                <a:cs typeface="Calibri"/>
                <a:sym typeface="Calibri"/>
              </a:rPr>
              <a:t>Hospital</a:t>
            </a:r>
            <a:endParaRPr sz="1050">
              <a:solidFill>
                <a:srgbClr val="20425A"/>
              </a:solidFill>
              <a:latin typeface="Calibri"/>
              <a:ea typeface="Calibri"/>
              <a:cs typeface="Calibri"/>
              <a:sym typeface="Calibri"/>
            </a:endParaRPr>
          </a:p>
        </p:txBody>
      </p:sp>
      <p:pic>
        <p:nvPicPr>
          <p:cNvPr id="793" name="Google Shape;793;p22" descr="image001"/>
          <p:cNvPicPr preferRelativeResize="0"/>
          <p:nvPr/>
        </p:nvPicPr>
        <p:blipFill rotWithShape="1">
          <a:blip r:embed="rId4">
            <a:alphaModFix/>
          </a:blip>
          <a:srcRect/>
          <a:stretch/>
        </p:blipFill>
        <p:spPr>
          <a:xfrm rot="10800000">
            <a:off x="6725316" y="4343400"/>
            <a:ext cx="209782" cy="363084"/>
          </a:xfrm>
          <a:prstGeom prst="rect">
            <a:avLst/>
          </a:prstGeom>
          <a:noFill/>
          <a:ln>
            <a:noFill/>
          </a:ln>
        </p:spPr>
      </p:pic>
      <p:pic>
        <p:nvPicPr>
          <p:cNvPr id="838" name="Google Shape;838;p22" descr="image001"/>
          <p:cNvPicPr preferRelativeResize="0"/>
          <p:nvPr/>
        </p:nvPicPr>
        <p:blipFill rotWithShape="1">
          <a:blip r:embed="rId4">
            <a:alphaModFix/>
          </a:blip>
          <a:srcRect/>
          <a:stretch/>
        </p:blipFill>
        <p:spPr>
          <a:xfrm rot="-5400000">
            <a:off x="2845217" y="2261515"/>
            <a:ext cx="209782" cy="363084"/>
          </a:xfrm>
          <a:prstGeom prst="rect">
            <a:avLst/>
          </a:prstGeom>
          <a:noFill/>
          <a:ln>
            <a:noFill/>
          </a:ln>
        </p:spPr>
      </p:pic>
      <p:sp>
        <p:nvSpPr>
          <p:cNvPr id="839" name="Google Shape;839;p22"/>
          <p:cNvSpPr/>
          <p:nvPr/>
        </p:nvSpPr>
        <p:spPr>
          <a:xfrm>
            <a:off x="5533135" y="612717"/>
            <a:ext cx="889598" cy="1203721"/>
          </a:xfrm>
          <a:prstGeom prst="roundRect">
            <a:avLst>
              <a:gd name="adj" fmla="val 16667"/>
            </a:avLst>
          </a:prstGeom>
          <a:solidFill>
            <a:schemeClr val="lt1"/>
          </a:solidFill>
          <a:ln w="9525" cap="flat" cmpd="sng">
            <a:solidFill>
              <a:schemeClr val="accent3"/>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400"/>
            </a:pPr>
            <a:endParaRPr sz="1050">
              <a:solidFill>
                <a:schemeClr val="dk1"/>
              </a:solidFill>
              <a:latin typeface="Calibri"/>
              <a:ea typeface="Calibri"/>
              <a:cs typeface="Calibri"/>
              <a:sym typeface="Calibri"/>
            </a:endParaRPr>
          </a:p>
        </p:txBody>
      </p:sp>
      <p:sp>
        <p:nvSpPr>
          <p:cNvPr id="840" name="Google Shape;840;p22"/>
          <p:cNvSpPr/>
          <p:nvPr/>
        </p:nvSpPr>
        <p:spPr>
          <a:xfrm>
            <a:off x="4683338" y="498417"/>
            <a:ext cx="889598" cy="1203721"/>
          </a:xfrm>
          <a:prstGeom prst="roundRect">
            <a:avLst>
              <a:gd name="adj" fmla="val 16667"/>
            </a:avLst>
          </a:prstGeom>
          <a:solidFill>
            <a:schemeClr val="lt1"/>
          </a:solidFill>
          <a:ln w="9525" cap="flat" cmpd="sng">
            <a:solidFill>
              <a:schemeClr val="accent3"/>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rgbClr val="000000"/>
              </a:buClr>
              <a:buSzPts val="1400"/>
            </a:pPr>
            <a:endParaRPr sz="1050">
              <a:solidFill>
                <a:schemeClr val="dk1"/>
              </a:solidFill>
              <a:latin typeface="Calibri"/>
              <a:ea typeface="Calibri"/>
              <a:cs typeface="Calibri"/>
              <a:sym typeface="Calibri"/>
            </a:endParaRPr>
          </a:p>
          <a:p>
            <a:pPr>
              <a:spcBef>
                <a:spcPts val="150"/>
              </a:spcBef>
              <a:spcAft>
                <a:spcPts val="0"/>
              </a:spcAft>
              <a:buClr>
                <a:srgbClr val="000000"/>
              </a:buClr>
              <a:buSzPts val="1400"/>
            </a:pPr>
            <a:endParaRPr sz="1050">
              <a:solidFill>
                <a:schemeClr val="dk1"/>
              </a:solidFill>
              <a:latin typeface="Calibri"/>
              <a:ea typeface="Calibri"/>
              <a:cs typeface="Calibri"/>
              <a:sym typeface="Calibri"/>
            </a:endParaRPr>
          </a:p>
          <a:p>
            <a:pPr>
              <a:spcBef>
                <a:spcPts val="150"/>
              </a:spcBef>
              <a:spcAft>
                <a:spcPts val="0"/>
              </a:spcAft>
              <a:buClr>
                <a:srgbClr val="000000"/>
              </a:buClr>
              <a:buSzPts val="1400"/>
            </a:pPr>
            <a:endParaRPr sz="1050">
              <a:solidFill>
                <a:schemeClr val="dk1"/>
              </a:solidFill>
              <a:latin typeface="Calibri"/>
              <a:ea typeface="Calibri"/>
              <a:cs typeface="Calibri"/>
              <a:sym typeface="Calibri"/>
            </a:endParaRPr>
          </a:p>
          <a:p>
            <a:pPr>
              <a:spcBef>
                <a:spcPts val="150"/>
              </a:spcBef>
              <a:spcAft>
                <a:spcPts val="0"/>
              </a:spcAft>
              <a:buClr>
                <a:srgbClr val="000000"/>
              </a:buClr>
              <a:buSzPts val="1400"/>
            </a:pPr>
            <a:endParaRPr sz="1050">
              <a:solidFill>
                <a:schemeClr val="dk1"/>
              </a:solidFill>
              <a:latin typeface="Calibri"/>
              <a:ea typeface="Calibri"/>
              <a:cs typeface="Calibri"/>
              <a:sym typeface="Calibri"/>
            </a:endParaRPr>
          </a:p>
          <a:p>
            <a:pPr>
              <a:spcBef>
                <a:spcPts val="150"/>
              </a:spcBef>
              <a:spcAft>
                <a:spcPts val="0"/>
              </a:spcAft>
              <a:buClr>
                <a:srgbClr val="000000"/>
              </a:buClr>
              <a:buSzPts val="1400"/>
            </a:pPr>
            <a:endParaRPr sz="1050">
              <a:solidFill>
                <a:schemeClr val="dk1"/>
              </a:solidFill>
              <a:latin typeface="Calibri"/>
              <a:ea typeface="Calibri"/>
              <a:cs typeface="Calibri"/>
              <a:sym typeface="Calibri"/>
            </a:endParaRPr>
          </a:p>
        </p:txBody>
      </p:sp>
      <p:pic>
        <p:nvPicPr>
          <p:cNvPr id="797" name="Google Shape;797;p22" descr="image001"/>
          <p:cNvPicPr preferRelativeResize="0"/>
          <p:nvPr/>
        </p:nvPicPr>
        <p:blipFill rotWithShape="1">
          <a:blip r:embed="rId4">
            <a:alphaModFix/>
          </a:blip>
          <a:srcRect/>
          <a:stretch/>
        </p:blipFill>
        <p:spPr>
          <a:xfrm rot="-5400000">
            <a:off x="2164387" y="2254203"/>
            <a:ext cx="209782" cy="363084"/>
          </a:xfrm>
          <a:prstGeom prst="rect">
            <a:avLst/>
          </a:prstGeom>
          <a:noFill/>
          <a:ln>
            <a:noFill/>
          </a:ln>
        </p:spPr>
      </p:pic>
      <p:grpSp>
        <p:nvGrpSpPr>
          <p:cNvPr id="841" name="Google Shape;841;p22"/>
          <p:cNvGrpSpPr/>
          <p:nvPr/>
        </p:nvGrpSpPr>
        <p:grpSpPr>
          <a:xfrm>
            <a:off x="5624761" y="643496"/>
            <a:ext cx="655484" cy="424567"/>
            <a:chOff x="7616111" y="926645"/>
            <a:chExt cx="873978" cy="566089"/>
          </a:xfrm>
        </p:grpSpPr>
        <p:sp>
          <p:nvSpPr>
            <p:cNvPr id="842" name="Google Shape;842;p22"/>
            <p:cNvSpPr txBox="1"/>
            <p:nvPr/>
          </p:nvSpPr>
          <p:spPr>
            <a:xfrm>
              <a:off x="7616111" y="926645"/>
              <a:ext cx="873978" cy="26276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EMR</a:t>
              </a:r>
              <a:endParaRPr sz="1050">
                <a:solidFill>
                  <a:srgbClr val="000000"/>
                </a:solidFill>
                <a:latin typeface="Arial"/>
                <a:ea typeface="Arial"/>
                <a:cs typeface="Arial"/>
                <a:sym typeface="Arial"/>
              </a:endParaRPr>
            </a:p>
          </p:txBody>
        </p:sp>
        <p:pic>
          <p:nvPicPr>
            <p:cNvPr id="843" name="Google Shape;843;p22"/>
            <p:cNvPicPr preferRelativeResize="0"/>
            <p:nvPr/>
          </p:nvPicPr>
          <p:blipFill rotWithShape="1">
            <a:blip r:embed="rId3">
              <a:alphaModFix/>
            </a:blip>
            <a:srcRect/>
            <a:stretch/>
          </p:blipFill>
          <p:spPr>
            <a:xfrm>
              <a:off x="7821856" y="1123457"/>
              <a:ext cx="457200" cy="369277"/>
            </a:xfrm>
            <a:prstGeom prst="rect">
              <a:avLst/>
            </a:prstGeom>
            <a:noFill/>
            <a:ln>
              <a:noFill/>
            </a:ln>
          </p:spPr>
        </p:pic>
      </p:grpSp>
      <p:grpSp>
        <p:nvGrpSpPr>
          <p:cNvPr id="844" name="Google Shape;844;p22"/>
          <p:cNvGrpSpPr/>
          <p:nvPr/>
        </p:nvGrpSpPr>
        <p:grpSpPr>
          <a:xfrm>
            <a:off x="4802377" y="547473"/>
            <a:ext cx="655484" cy="446149"/>
            <a:chOff x="7616111" y="897869"/>
            <a:chExt cx="873978" cy="594865"/>
          </a:xfrm>
        </p:grpSpPr>
        <p:sp>
          <p:nvSpPr>
            <p:cNvPr id="845" name="Google Shape;845;p22"/>
            <p:cNvSpPr txBox="1"/>
            <p:nvPr/>
          </p:nvSpPr>
          <p:spPr>
            <a:xfrm>
              <a:off x="7616111" y="897869"/>
              <a:ext cx="873978" cy="26276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EMR</a:t>
              </a:r>
              <a:endParaRPr sz="831">
                <a:solidFill>
                  <a:schemeClr val="accent2"/>
                </a:solidFill>
                <a:latin typeface="Calibri"/>
                <a:ea typeface="Calibri"/>
                <a:cs typeface="Calibri"/>
                <a:sym typeface="Calibri"/>
              </a:endParaRPr>
            </a:p>
          </p:txBody>
        </p:sp>
        <p:pic>
          <p:nvPicPr>
            <p:cNvPr id="846" name="Google Shape;846;p22"/>
            <p:cNvPicPr preferRelativeResize="0"/>
            <p:nvPr/>
          </p:nvPicPr>
          <p:blipFill rotWithShape="1">
            <a:blip r:embed="rId3">
              <a:alphaModFix/>
            </a:blip>
            <a:srcRect/>
            <a:stretch/>
          </p:blipFill>
          <p:spPr>
            <a:xfrm>
              <a:off x="7821856" y="1123457"/>
              <a:ext cx="457200" cy="369277"/>
            </a:xfrm>
            <a:prstGeom prst="rect">
              <a:avLst/>
            </a:prstGeom>
            <a:noFill/>
            <a:ln>
              <a:noFill/>
            </a:ln>
          </p:spPr>
        </p:pic>
      </p:grpSp>
      <p:pic>
        <p:nvPicPr>
          <p:cNvPr id="847" name="Google Shape;847;p22" descr="image001"/>
          <p:cNvPicPr preferRelativeResize="0"/>
          <p:nvPr/>
        </p:nvPicPr>
        <p:blipFill rotWithShape="1">
          <a:blip r:embed="rId5">
            <a:alphaModFix/>
          </a:blip>
          <a:srcRect/>
          <a:stretch/>
        </p:blipFill>
        <p:spPr>
          <a:xfrm>
            <a:off x="5029720" y="952029"/>
            <a:ext cx="209782" cy="363084"/>
          </a:xfrm>
          <a:prstGeom prst="rect">
            <a:avLst/>
          </a:prstGeom>
          <a:noFill/>
          <a:ln>
            <a:noFill/>
          </a:ln>
        </p:spPr>
      </p:pic>
      <p:pic>
        <p:nvPicPr>
          <p:cNvPr id="848" name="Google Shape;848;p22" descr="image001"/>
          <p:cNvPicPr preferRelativeResize="0"/>
          <p:nvPr/>
        </p:nvPicPr>
        <p:blipFill rotWithShape="1">
          <a:blip r:embed="rId4">
            <a:alphaModFix/>
          </a:blip>
          <a:srcRect/>
          <a:stretch/>
        </p:blipFill>
        <p:spPr>
          <a:xfrm>
            <a:off x="5851774" y="1009181"/>
            <a:ext cx="209782" cy="363084"/>
          </a:xfrm>
          <a:prstGeom prst="rect">
            <a:avLst/>
          </a:prstGeom>
          <a:noFill/>
          <a:ln>
            <a:noFill/>
          </a:ln>
        </p:spPr>
      </p:pic>
      <p:grpSp>
        <p:nvGrpSpPr>
          <p:cNvPr id="849" name="Google Shape;849;p22"/>
          <p:cNvGrpSpPr/>
          <p:nvPr/>
        </p:nvGrpSpPr>
        <p:grpSpPr>
          <a:xfrm>
            <a:off x="6425092" y="768010"/>
            <a:ext cx="655484" cy="424567"/>
            <a:chOff x="7616111" y="926645"/>
            <a:chExt cx="873978" cy="566089"/>
          </a:xfrm>
        </p:grpSpPr>
        <p:sp>
          <p:nvSpPr>
            <p:cNvPr id="850" name="Google Shape;850;p22"/>
            <p:cNvSpPr txBox="1"/>
            <p:nvPr/>
          </p:nvSpPr>
          <p:spPr>
            <a:xfrm>
              <a:off x="7616111" y="926645"/>
              <a:ext cx="873978" cy="26276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EMR</a:t>
              </a:r>
              <a:endParaRPr sz="1050">
                <a:solidFill>
                  <a:srgbClr val="000000"/>
                </a:solidFill>
                <a:latin typeface="Arial"/>
                <a:ea typeface="Arial"/>
                <a:cs typeface="Arial"/>
                <a:sym typeface="Arial"/>
              </a:endParaRPr>
            </a:p>
          </p:txBody>
        </p:sp>
        <p:pic>
          <p:nvPicPr>
            <p:cNvPr id="851" name="Google Shape;851;p22"/>
            <p:cNvPicPr preferRelativeResize="0"/>
            <p:nvPr/>
          </p:nvPicPr>
          <p:blipFill rotWithShape="1">
            <a:blip r:embed="rId3">
              <a:alphaModFix/>
            </a:blip>
            <a:srcRect/>
            <a:stretch/>
          </p:blipFill>
          <p:spPr>
            <a:xfrm>
              <a:off x="7821856" y="1123457"/>
              <a:ext cx="457200" cy="369277"/>
            </a:xfrm>
            <a:prstGeom prst="rect">
              <a:avLst/>
            </a:prstGeom>
            <a:noFill/>
            <a:ln>
              <a:noFill/>
            </a:ln>
          </p:spPr>
        </p:pic>
      </p:grpSp>
      <p:grpSp>
        <p:nvGrpSpPr>
          <p:cNvPr id="852" name="Google Shape;852;p22"/>
          <p:cNvGrpSpPr/>
          <p:nvPr/>
        </p:nvGrpSpPr>
        <p:grpSpPr>
          <a:xfrm>
            <a:off x="7069813" y="1321715"/>
            <a:ext cx="655484" cy="424567"/>
            <a:chOff x="7616111" y="926645"/>
            <a:chExt cx="873978" cy="566089"/>
          </a:xfrm>
        </p:grpSpPr>
        <p:sp>
          <p:nvSpPr>
            <p:cNvPr id="853" name="Google Shape;853;p22"/>
            <p:cNvSpPr txBox="1"/>
            <p:nvPr/>
          </p:nvSpPr>
          <p:spPr>
            <a:xfrm>
              <a:off x="7616111" y="926645"/>
              <a:ext cx="873978" cy="26276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108"/>
              </a:pPr>
              <a:r>
                <a:rPr lang="en-US" sz="831">
                  <a:solidFill>
                    <a:schemeClr val="accent2"/>
                  </a:solidFill>
                  <a:latin typeface="Calibri"/>
                  <a:ea typeface="Calibri"/>
                  <a:cs typeface="Calibri"/>
                  <a:sym typeface="Calibri"/>
                </a:rPr>
                <a:t>EMR</a:t>
              </a:r>
              <a:endParaRPr sz="1050">
                <a:solidFill>
                  <a:srgbClr val="000000"/>
                </a:solidFill>
                <a:latin typeface="Arial"/>
                <a:ea typeface="Arial"/>
                <a:cs typeface="Arial"/>
                <a:sym typeface="Arial"/>
              </a:endParaRPr>
            </a:p>
          </p:txBody>
        </p:sp>
        <p:pic>
          <p:nvPicPr>
            <p:cNvPr id="854" name="Google Shape;854;p22"/>
            <p:cNvPicPr preferRelativeResize="0"/>
            <p:nvPr/>
          </p:nvPicPr>
          <p:blipFill rotWithShape="1">
            <a:blip r:embed="rId3">
              <a:alphaModFix/>
            </a:blip>
            <a:srcRect/>
            <a:stretch/>
          </p:blipFill>
          <p:spPr>
            <a:xfrm>
              <a:off x="7821856" y="1123457"/>
              <a:ext cx="457200" cy="369277"/>
            </a:xfrm>
            <a:prstGeom prst="rect">
              <a:avLst/>
            </a:prstGeom>
            <a:noFill/>
            <a:ln>
              <a:noFill/>
            </a:ln>
          </p:spPr>
        </p:pic>
      </p:grpSp>
      <p:pic>
        <p:nvPicPr>
          <p:cNvPr id="835" name="Google Shape;835;p22" descr="image001"/>
          <p:cNvPicPr preferRelativeResize="0"/>
          <p:nvPr/>
        </p:nvPicPr>
        <p:blipFill rotWithShape="1">
          <a:blip r:embed="rId4">
            <a:alphaModFix/>
          </a:blip>
          <a:srcRect/>
          <a:stretch/>
        </p:blipFill>
        <p:spPr>
          <a:xfrm>
            <a:off x="6647945" y="1153995"/>
            <a:ext cx="209782" cy="363084"/>
          </a:xfrm>
          <a:prstGeom prst="rect">
            <a:avLst/>
          </a:prstGeom>
          <a:noFill/>
          <a:ln>
            <a:noFill/>
          </a:ln>
        </p:spPr>
      </p:pic>
      <p:pic>
        <p:nvPicPr>
          <p:cNvPr id="855" name="Google Shape;855;p22" descr="image001"/>
          <p:cNvPicPr preferRelativeResize="0"/>
          <p:nvPr/>
        </p:nvPicPr>
        <p:blipFill rotWithShape="1">
          <a:blip r:embed="rId4">
            <a:alphaModFix/>
          </a:blip>
          <a:srcRect/>
          <a:stretch/>
        </p:blipFill>
        <p:spPr>
          <a:xfrm>
            <a:off x="7299177" y="1692198"/>
            <a:ext cx="209782" cy="363084"/>
          </a:xfrm>
          <a:prstGeom prst="rect">
            <a:avLst/>
          </a:prstGeom>
          <a:noFill/>
          <a:ln>
            <a:noFill/>
          </a:ln>
        </p:spPr>
      </p:pic>
      <p:sp>
        <p:nvSpPr>
          <p:cNvPr id="856" name="Google Shape;856;p22"/>
          <p:cNvSpPr/>
          <p:nvPr/>
        </p:nvSpPr>
        <p:spPr>
          <a:xfrm>
            <a:off x="3671030" y="1851358"/>
            <a:ext cx="1018838" cy="639473"/>
          </a:xfrm>
          <a:prstGeom prst="roundRect">
            <a:avLst>
              <a:gd name="adj" fmla="val 16667"/>
            </a:avLst>
          </a:prstGeom>
          <a:noFill/>
          <a:ln w="9525" cap="flat" cmpd="sng">
            <a:solidFill>
              <a:srgbClr val="84BD00"/>
            </a:solidFill>
            <a:prstDash val="solid"/>
            <a:miter lim="800000"/>
            <a:headEnd type="none" w="sm" len="sm"/>
            <a:tailEnd type="none" w="sm" len="sm"/>
          </a:ln>
        </p:spPr>
        <p:txBody>
          <a:bodyPr spcFirstLastPara="1" wrap="square" lIns="68569" tIns="34275" rIns="68569" bIns="34275" anchor="t" anchorCtr="0">
            <a:noAutofit/>
          </a:bodyPr>
          <a:lstStyle/>
          <a:p>
            <a:pPr algn="r">
              <a:spcBef>
                <a:spcPts val="0"/>
              </a:spcBef>
              <a:spcAft>
                <a:spcPts val="0"/>
              </a:spcAft>
              <a:buClr>
                <a:srgbClr val="000000"/>
              </a:buClr>
              <a:buSzPts val="1400"/>
            </a:pPr>
            <a:endParaRPr sz="1050">
              <a:solidFill>
                <a:schemeClr val="dk1"/>
              </a:solidFill>
              <a:latin typeface="Calibri"/>
              <a:ea typeface="Calibri"/>
              <a:cs typeface="Calibri"/>
              <a:sym typeface="Calibri"/>
            </a:endParaRPr>
          </a:p>
        </p:txBody>
      </p:sp>
      <p:sp>
        <p:nvSpPr>
          <p:cNvPr id="857" name="Google Shape;857;p22"/>
          <p:cNvSpPr txBox="1"/>
          <p:nvPr/>
        </p:nvSpPr>
        <p:spPr>
          <a:xfrm>
            <a:off x="3786712" y="1974333"/>
            <a:ext cx="795064" cy="361637"/>
          </a:xfrm>
          <a:prstGeom prst="rect">
            <a:avLst/>
          </a:prstGeom>
          <a:solidFill>
            <a:schemeClr val="lt1"/>
          </a:solidFill>
          <a:ln>
            <a:noFill/>
          </a:ln>
        </p:spPr>
        <p:txBody>
          <a:bodyPr spcFirstLastPara="1" wrap="square" lIns="0" tIns="0" rIns="0" bIns="0"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Coordinating</a:t>
            </a:r>
            <a:endParaRPr sz="1050">
              <a:solidFill>
                <a:srgbClr val="000000"/>
              </a:solidFill>
              <a:latin typeface="Arial"/>
              <a:ea typeface="Arial"/>
              <a:cs typeface="Arial"/>
              <a:sym typeface="Arial"/>
            </a:endParaRPr>
          </a:p>
          <a:p>
            <a:pPr algn="ctr">
              <a:spcBef>
                <a:spcPts val="300"/>
              </a:spcBef>
              <a:spcAft>
                <a:spcPts val="0"/>
              </a:spcAft>
              <a:buClr>
                <a:srgbClr val="000000"/>
              </a:buClr>
              <a:buSzPts val="1400"/>
            </a:pPr>
            <a:r>
              <a:rPr lang="en-US" sz="1050">
                <a:solidFill>
                  <a:srgbClr val="20425A"/>
                </a:solidFill>
                <a:latin typeface="Calibri"/>
                <a:ea typeface="Calibri"/>
                <a:cs typeface="Calibri"/>
                <a:sym typeface="Calibri"/>
              </a:rPr>
              <a:t>Center</a:t>
            </a:r>
            <a:endParaRPr sz="1050">
              <a:solidFill>
                <a:srgbClr val="20425A"/>
              </a:solidFill>
              <a:latin typeface="Calibri"/>
              <a:ea typeface="Calibri"/>
              <a:cs typeface="Calibri"/>
              <a:sym typeface="Calibri"/>
            </a:endParaRPr>
          </a:p>
        </p:txBody>
      </p:sp>
      <p:cxnSp>
        <p:nvCxnSpPr>
          <p:cNvPr id="858" name="Google Shape;858;p22"/>
          <p:cNvCxnSpPr>
            <a:stCxn id="828" idx="2"/>
            <a:endCxn id="856" idx="1"/>
          </p:cNvCxnSpPr>
          <p:nvPr/>
        </p:nvCxnSpPr>
        <p:spPr>
          <a:xfrm>
            <a:off x="3123767" y="1650805"/>
            <a:ext cx="547200" cy="520200"/>
          </a:xfrm>
          <a:prstGeom prst="curvedConnector3">
            <a:avLst>
              <a:gd name="adj1" fmla="val 50006"/>
            </a:avLst>
          </a:prstGeom>
          <a:noFill/>
          <a:ln w="25400" cap="flat" cmpd="sng">
            <a:solidFill>
              <a:schemeClr val="dk1"/>
            </a:solidFill>
            <a:prstDash val="solid"/>
            <a:miter lim="800000"/>
            <a:headEnd type="none" w="sm" len="sm"/>
            <a:tailEnd type="none" w="sm" len="sm"/>
          </a:ln>
        </p:spPr>
      </p:cxnSp>
      <p:cxnSp>
        <p:nvCxnSpPr>
          <p:cNvPr id="859" name="Google Shape;859;p22"/>
          <p:cNvCxnSpPr>
            <a:stCxn id="838" idx="2"/>
            <a:endCxn id="856" idx="1"/>
          </p:cNvCxnSpPr>
          <p:nvPr/>
        </p:nvCxnSpPr>
        <p:spPr>
          <a:xfrm rot="10800000" flipH="1">
            <a:off x="3131649" y="2171032"/>
            <a:ext cx="539325" cy="272025"/>
          </a:xfrm>
          <a:prstGeom prst="curvedConnector3">
            <a:avLst>
              <a:gd name="adj1" fmla="val 50005"/>
            </a:avLst>
          </a:prstGeom>
          <a:noFill/>
          <a:ln w="25400" cap="flat" cmpd="sng">
            <a:solidFill>
              <a:schemeClr val="dk1"/>
            </a:solidFill>
            <a:prstDash val="solid"/>
            <a:miter lim="800000"/>
            <a:headEnd type="none" w="sm" len="sm"/>
            <a:tailEnd type="none" w="sm" len="sm"/>
          </a:ln>
        </p:spPr>
      </p:cxnSp>
      <p:sp>
        <p:nvSpPr>
          <p:cNvPr id="860" name="Google Shape;860;p22"/>
          <p:cNvSpPr/>
          <p:nvPr/>
        </p:nvSpPr>
        <p:spPr>
          <a:xfrm>
            <a:off x="4954351" y="2720983"/>
            <a:ext cx="1062396" cy="639473"/>
          </a:xfrm>
          <a:prstGeom prst="roundRect">
            <a:avLst>
              <a:gd name="adj" fmla="val 16667"/>
            </a:avLst>
          </a:prstGeom>
          <a:noFill/>
          <a:ln w="9525" cap="flat" cmpd="sng">
            <a:solidFill>
              <a:srgbClr val="0070C0"/>
            </a:solidFill>
            <a:prstDash val="solid"/>
            <a:miter lim="800000"/>
            <a:headEnd type="none" w="sm" len="sm"/>
            <a:tailEnd type="none" w="sm" len="sm"/>
          </a:ln>
        </p:spPr>
        <p:txBody>
          <a:bodyPr spcFirstLastPara="1" wrap="square" lIns="68569" tIns="34275" rIns="68569" bIns="34275" anchor="t" anchorCtr="0">
            <a:noAutofit/>
          </a:bodyPr>
          <a:lstStyle/>
          <a:p>
            <a:pPr algn="r">
              <a:spcBef>
                <a:spcPts val="0"/>
              </a:spcBef>
              <a:spcAft>
                <a:spcPts val="0"/>
              </a:spcAft>
              <a:buClr>
                <a:srgbClr val="000000"/>
              </a:buClr>
              <a:buSzPts val="1400"/>
            </a:pPr>
            <a:endParaRPr sz="1050">
              <a:solidFill>
                <a:schemeClr val="dk1"/>
              </a:solidFill>
              <a:latin typeface="Calibri"/>
              <a:ea typeface="Calibri"/>
              <a:cs typeface="Calibri"/>
              <a:sym typeface="Calibri"/>
            </a:endParaRPr>
          </a:p>
        </p:txBody>
      </p:sp>
      <p:sp>
        <p:nvSpPr>
          <p:cNvPr id="861" name="Google Shape;861;p22"/>
          <p:cNvSpPr txBox="1"/>
          <p:nvPr/>
        </p:nvSpPr>
        <p:spPr>
          <a:xfrm>
            <a:off x="5059947" y="2803617"/>
            <a:ext cx="795064" cy="323165"/>
          </a:xfrm>
          <a:prstGeom prst="rect">
            <a:avLst/>
          </a:prstGeom>
          <a:solidFill>
            <a:schemeClr val="lt1"/>
          </a:solidFill>
          <a:ln>
            <a:noFill/>
          </a:ln>
        </p:spPr>
        <p:txBody>
          <a:bodyPr spcFirstLastPara="1" wrap="square" lIns="0" tIns="0" rIns="0" bIns="0"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Coordinating</a:t>
            </a:r>
            <a:br>
              <a:rPr lang="en-US" sz="1050">
                <a:solidFill>
                  <a:srgbClr val="20425A"/>
                </a:solidFill>
                <a:latin typeface="Calibri"/>
                <a:ea typeface="Calibri"/>
                <a:cs typeface="Calibri"/>
                <a:sym typeface="Calibri"/>
              </a:rPr>
            </a:br>
            <a:r>
              <a:rPr lang="en-US" sz="1050">
                <a:solidFill>
                  <a:srgbClr val="20425A"/>
                </a:solidFill>
                <a:latin typeface="Calibri"/>
                <a:ea typeface="Calibri"/>
                <a:cs typeface="Calibri"/>
                <a:sym typeface="Calibri"/>
              </a:rPr>
              <a:t>Center</a:t>
            </a:r>
            <a:endParaRPr sz="1050">
              <a:solidFill>
                <a:srgbClr val="20425A"/>
              </a:solidFill>
              <a:latin typeface="Calibri"/>
              <a:ea typeface="Calibri"/>
              <a:cs typeface="Calibri"/>
              <a:sym typeface="Calibri"/>
            </a:endParaRPr>
          </a:p>
        </p:txBody>
      </p:sp>
      <p:sp>
        <p:nvSpPr>
          <p:cNvPr id="862" name="Google Shape;862;p22"/>
          <p:cNvSpPr/>
          <p:nvPr/>
        </p:nvSpPr>
        <p:spPr>
          <a:xfrm>
            <a:off x="4981977" y="3116437"/>
            <a:ext cx="1013327" cy="181979"/>
          </a:xfrm>
          <a:prstGeom prst="rect">
            <a:avLst/>
          </a:prstGeom>
          <a:solidFill>
            <a:schemeClr val="lt1"/>
          </a:solidFill>
          <a:ln>
            <a:noFill/>
          </a:ln>
        </p:spPr>
        <p:txBody>
          <a:bodyPr spcFirstLastPara="1" wrap="square" lIns="68569" tIns="34275" rIns="68569" bIns="34275" anchor="t" anchorCtr="0">
            <a:noAutofit/>
          </a:bodyPr>
          <a:lstStyle/>
          <a:p>
            <a:pPr>
              <a:spcBef>
                <a:spcPts val="0"/>
              </a:spcBef>
              <a:spcAft>
                <a:spcPts val="0"/>
              </a:spcAft>
              <a:buClr>
                <a:srgbClr val="000000"/>
              </a:buClr>
              <a:buSzPts val="1400"/>
            </a:pPr>
            <a:endParaRPr sz="1050">
              <a:solidFill>
                <a:schemeClr val="dk1"/>
              </a:solidFill>
              <a:latin typeface="Calibri"/>
              <a:ea typeface="Calibri"/>
              <a:cs typeface="Calibri"/>
              <a:sym typeface="Calibri"/>
            </a:endParaRPr>
          </a:p>
        </p:txBody>
      </p:sp>
      <p:sp>
        <p:nvSpPr>
          <p:cNvPr id="794" name="Google Shape;794;p22"/>
          <p:cNvSpPr/>
          <p:nvPr/>
        </p:nvSpPr>
        <p:spPr>
          <a:xfrm>
            <a:off x="4927303" y="3264186"/>
            <a:ext cx="1110839" cy="181979"/>
          </a:xfrm>
          <a:prstGeom prst="rect">
            <a:avLst/>
          </a:prstGeom>
          <a:solidFill>
            <a:schemeClr val="lt1"/>
          </a:solidFill>
          <a:ln>
            <a:noFill/>
          </a:ln>
        </p:spPr>
        <p:txBody>
          <a:bodyPr spcFirstLastPara="1" wrap="square" lIns="68569" tIns="34275" rIns="68569" bIns="34275" anchor="t" anchorCtr="0">
            <a:noAutofit/>
          </a:bodyPr>
          <a:lstStyle/>
          <a:p>
            <a:pPr>
              <a:spcBef>
                <a:spcPts val="0"/>
              </a:spcBef>
              <a:spcAft>
                <a:spcPts val="0"/>
              </a:spcAft>
              <a:buClr>
                <a:srgbClr val="000000"/>
              </a:buClr>
              <a:buSzPts val="1400"/>
            </a:pPr>
            <a:endParaRPr sz="1050">
              <a:solidFill>
                <a:schemeClr val="dk1"/>
              </a:solidFill>
              <a:latin typeface="Calibri"/>
              <a:ea typeface="Calibri"/>
              <a:cs typeface="Calibri"/>
              <a:sym typeface="Calibri"/>
            </a:endParaRPr>
          </a:p>
        </p:txBody>
      </p:sp>
      <p:cxnSp>
        <p:nvCxnSpPr>
          <p:cNvPr id="863" name="Google Shape;863;p22"/>
          <p:cNvCxnSpPr>
            <a:stCxn id="830" idx="2"/>
          </p:cNvCxnSpPr>
          <p:nvPr/>
        </p:nvCxnSpPr>
        <p:spPr>
          <a:xfrm rot="5400000" flipH="1">
            <a:off x="5340899" y="3352761"/>
            <a:ext cx="430875" cy="136350"/>
          </a:xfrm>
          <a:prstGeom prst="curvedConnector3">
            <a:avLst>
              <a:gd name="adj1" fmla="val 49989"/>
            </a:avLst>
          </a:prstGeom>
          <a:noFill/>
          <a:ln w="25400" cap="flat" cmpd="sng">
            <a:solidFill>
              <a:schemeClr val="dk1"/>
            </a:solidFill>
            <a:prstDash val="solid"/>
            <a:miter lim="800000"/>
            <a:headEnd type="none" w="sm" len="sm"/>
            <a:tailEnd type="none" w="sm" len="sm"/>
          </a:ln>
        </p:spPr>
      </p:cxnSp>
      <p:cxnSp>
        <p:nvCxnSpPr>
          <p:cNvPr id="864" name="Google Shape;864;p22"/>
          <p:cNvCxnSpPr>
            <a:stCxn id="829" idx="2"/>
            <a:endCxn id="861" idx="2"/>
          </p:cNvCxnSpPr>
          <p:nvPr/>
        </p:nvCxnSpPr>
        <p:spPr>
          <a:xfrm rot="5400000" flipH="1" flipV="1">
            <a:off x="4900291" y="3084281"/>
            <a:ext cx="514686" cy="599689"/>
          </a:xfrm>
          <a:prstGeom prst="curvedConnector3">
            <a:avLst>
              <a:gd name="adj1" fmla="val 50000"/>
            </a:avLst>
          </a:prstGeom>
          <a:noFill/>
          <a:ln w="25400" cap="flat" cmpd="sng">
            <a:solidFill>
              <a:schemeClr val="dk1"/>
            </a:solidFill>
            <a:prstDash val="solid"/>
            <a:miter lim="800000"/>
            <a:headEnd type="none" w="sm" len="sm"/>
            <a:tailEnd type="none" w="sm" len="sm"/>
          </a:ln>
        </p:spPr>
      </p:cxnSp>
      <p:cxnSp>
        <p:nvCxnSpPr>
          <p:cNvPr id="865" name="Google Shape;865;p22"/>
          <p:cNvCxnSpPr>
            <a:stCxn id="831" idx="2"/>
            <a:endCxn id="861" idx="2"/>
          </p:cNvCxnSpPr>
          <p:nvPr/>
        </p:nvCxnSpPr>
        <p:spPr>
          <a:xfrm rot="16200000" flipV="1">
            <a:off x="5682138" y="2902123"/>
            <a:ext cx="502188" cy="951505"/>
          </a:xfrm>
          <a:prstGeom prst="curvedConnector3">
            <a:avLst>
              <a:gd name="adj1" fmla="val 50000"/>
            </a:avLst>
          </a:prstGeom>
          <a:noFill/>
          <a:ln w="25400" cap="flat" cmpd="sng">
            <a:solidFill>
              <a:schemeClr val="dk1"/>
            </a:solidFill>
            <a:prstDash val="solid"/>
            <a:miter lim="800000"/>
            <a:headEnd type="none" w="sm" len="sm"/>
            <a:tailEnd type="none" w="sm" len="sm"/>
          </a:ln>
        </p:spPr>
      </p:cxnSp>
      <p:cxnSp>
        <p:nvCxnSpPr>
          <p:cNvPr id="866" name="Google Shape;866;p22"/>
          <p:cNvCxnSpPr>
            <a:stCxn id="836" idx="2"/>
          </p:cNvCxnSpPr>
          <p:nvPr/>
        </p:nvCxnSpPr>
        <p:spPr>
          <a:xfrm rot="5400000" flipH="1">
            <a:off x="5133422" y="3423011"/>
            <a:ext cx="1280250" cy="615600"/>
          </a:xfrm>
          <a:prstGeom prst="curvedConnector3">
            <a:avLst>
              <a:gd name="adj1" fmla="val 50003"/>
            </a:avLst>
          </a:prstGeom>
          <a:noFill/>
          <a:ln w="25400" cap="flat" cmpd="sng">
            <a:solidFill>
              <a:schemeClr val="dk1"/>
            </a:solidFill>
            <a:prstDash val="solid"/>
            <a:miter lim="800000"/>
            <a:headEnd type="none" w="sm" len="sm"/>
            <a:tailEnd type="none" w="sm" len="sm"/>
          </a:ln>
        </p:spPr>
      </p:cxnSp>
      <p:cxnSp>
        <p:nvCxnSpPr>
          <p:cNvPr id="867" name="Google Shape;867;p22"/>
          <p:cNvCxnSpPr>
            <a:endCxn id="861" idx="2"/>
          </p:cNvCxnSpPr>
          <p:nvPr/>
        </p:nvCxnSpPr>
        <p:spPr>
          <a:xfrm rot="5400000" flipH="1" flipV="1">
            <a:off x="4717453" y="3705483"/>
            <a:ext cx="1318726" cy="161325"/>
          </a:xfrm>
          <a:prstGeom prst="curvedConnector3">
            <a:avLst>
              <a:gd name="adj1" fmla="val 50000"/>
            </a:avLst>
          </a:prstGeom>
          <a:noFill/>
          <a:ln w="25400" cap="flat" cmpd="sng">
            <a:solidFill>
              <a:schemeClr val="dk1"/>
            </a:solidFill>
            <a:prstDash val="solid"/>
            <a:miter lim="800000"/>
            <a:headEnd type="none" w="sm" len="sm"/>
            <a:tailEnd type="none" w="sm" len="sm"/>
          </a:ln>
        </p:spPr>
      </p:cxnSp>
      <p:cxnSp>
        <p:nvCxnSpPr>
          <p:cNvPr id="868" name="Google Shape;868;p22"/>
          <p:cNvCxnSpPr>
            <a:stCxn id="832" idx="2"/>
          </p:cNvCxnSpPr>
          <p:nvPr/>
        </p:nvCxnSpPr>
        <p:spPr>
          <a:xfrm rot="-5400000">
            <a:off x="4324864" y="3221980"/>
            <a:ext cx="1282950" cy="1020150"/>
          </a:xfrm>
          <a:prstGeom prst="curvedConnector3">
            <a:avLst>
              <a:gd name="adj1" fmla="val 49999"/>
            </a:avLst>
          </a:prstGeom>
          <a:noFill/>
          <a:ln w="25400" cap="flat" cmpd="sng">
            <a:solidFill>
              <a:schemeClr val="dk1"/>
            </a:solidFill>
            <a:prstDash val="solid"/>
            <a:miter lim="800000"/>
            <a:headEnd type="none" w="sm" len="sm"/>
            <a:tailEnd type="none" w="sm" len="sm"/>
          </a:ln>
        </p:spPr>
      </p:cxnSp>
      <p:cxnSp>
        <p:nvCxnSpPr>
          <p:cNvPr id="869" name="Google Shape;869;p22"/>
          <p:cNvCxnSpPr>
            <a:stCxn id="860" idx="0"/>
            <a:endCxn id="856" idx="3"/>
          </p:cNvCxnSpPr>
          <p:nvPr/>
        </p:nvCxnSpPr>
        <p:spPr>
          <a:xfrm rot="5400000" flipH="1">
            <a:off x="4812799" y="2048233"/>
            <a:ext cx="549900" cy="795600"/>
          </a:xfrm>
          <a:prstGeom prst="curvedConnector2">
            <a:avLst/>
          </a:prstGeom>
          <a:noFill/>
          <a:ln w="25400" cap="flat" cmpd="sng">
            <a:solidFill>
              <a:schemeClr val="dk1"/>
            </a:solidFill>
            <a:prstDash val="solid"/>
            <a:miter lim="800000"/>
            <a:headEnd type="none" w="sm" len="sm"/>
            <a:tailEnd type="none" w="sm" len="sm"/>
          </a:ln>
        </p:spPr>
      </p:cxnSp>
      <p:cxnSp>
        <p:nvCxnSpPr>
          <p:cNvPr id="870" name="Google Shape;870;p22"/>
          <p:cNvCxnSpPr>
            <a:stCxn id="848" idx="2"/>
          </p:cNvCxnSpPr>
          <p:nvPr/>
        </p:nvCxnSpPr>
        <p:spPr>
          <a:xfrm rot="5400000">
            <a:off x="5136202" y="1721578"/>
            <a:ext cx="1169775" cy="471150"/>
          </a:xfrm>
          <a:prstGeom prst="curvedConnector3">
            <a:avLst>
              <a:gd name="adj1" fmla="val 50002"/>
            </a:avLst>
          </a:prstGeom>
          <a:noFill/>
          <a:ln w="25400" cap="flat" cmpd="sng">
            <a:solidFill>
              <a:schemeClr val="dk1"/>
            </a:solidFill>
            <a:prstDash val="solid"/>
            <a:miter lim="800000"/>
            <a:headEnd type="none" w="sm" len="sm"/>
            <a:tailEnd type="none" w="sm" len="sm"/>
          </a:ln>
        </p:spPr>
      </p:cxnSp>
      <p:cxnSp>
        <p:nvCxnSpPr>
          <p:cNvPr id="871" name="Google Shape;871;p22"/>
          <p:cNvCxnSpPr>
            <a:stCxn id="855" idx="2"/>
          </p:cNvCxnSpPr>
          <p:nvPr/>
        </p:nvCxnSpPr>
        <p:spPr>
          <a:xfrm rot="5400000">
            <a:off x="6201330" y="1339445"/>
            <a:ext cx="486900" cy="1918575"/>
          </a:xfrm>
          <a:prstGeom prst="curvedConnector3">
            <a:avLst>
              <a:gd name="adj1" fmla="val 49990"/>
            </a:avLst>
          </a:prstGeom>
          <a:noFill/>
          <a:ln w="25400" cap="flat" cmpd="sng">
            <a:solidFill>
              <a:schemeClr val="dk1"/>
            </a:solidFill>
            <a:prstDash val="solid"/>
            <a:miter lim="800000"/>
            <a:headEnd type="none" w="sm" len="sm"/>
            <a:tailEnd type="none" w="sm" len="sm"/>
          </a:ln>
        </p:spPr>
      </p:cxnSp>
      <p:cxnSp>
        <p:nvCxnSpPr>
          <p:cNvPr id="872" name="Google Shape;872;p22"/>
          <p:cNvCxnSpPr>
            <a:stCxn id="847" idx="2"/>
            <a:endCxn id="860" idx="0"/>
          </p:cNvCxnSpPr>
          <p:nvPr/>
        </p:nvCxnSpPr>
        <p:spPr>
          <a:xfrm rot="-5400000" flipH="1">
            <a:off x="4607210" y="1842513"/>
            <a:ext cx="1405800" cy="351000"/>
          </a:xfrm>
          <a:prstGeom prst="curvedConnector3">
            <a:avLst>
              <a:gd name="adj1" fmla="val 50002"/>
            </a:avLst>
          </a:prstGeom>
          <a:noFill/>
          <a:ln w="25400" cap="flat" cmpd="sng">
            <a:solidFill>
              <a:schemeClr val="dk1"/>
            </a:solidFill>
            <a:prstDash val="solid"/>
            <a:miter lim="800000"/>
            <a:headEnd type="none" w="sm" len="sm"/>
            <a:tailEnd type="none" w="sm" len="sm"/>
          </a:ln>
        </p:spPr>
      </p:cxnSp>
      <p:sp>
        <p:nvSpPr>
          <p:cNvPr id="873" name="Google Shape;873;p22"/>
          <p:cNvSpPr txBox="1"/>
          <p:nvPr/>
        </p:nvSpPr>
        <p:spPr>
          <a:xfrm>
            <a:off x="4774400" y="1434473"/>
            <a:ext cx="705520" cy="161583"/>
          </a:xfrm>
          <a:prstGeom prst="rect">
            <a:avLst/>
          </a:prstGeom>
          <a:solidFill>
            <a:schemeClr val="lt1"/>
          </a:solidFill>
          <a:ln>
            <a:noFill/>
          </a:ln>
        </p:spPr>
        <p:txBody>
          <a:bodyPr spcFirstLastPara="1" wrap="square" lIns="0" tIns="0" rIns="0" bIns="0"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ISDN</a:t>
            </a:r>
            <a:endParaRPr sz="1050">
              <a:solidFill>
                <a:srgbClr val="20425A"/>
              </a:solidFill>
              <a:latin typeface="Calibri"/>
              <a:ea typeface="Calibri"/>
              <a:cs typeface="Calibri"/>
              <a:sym typeface="Calibri"/>
            </a:endParaRPr>
          </a:p>
        </p:txBody>
      </p:sp>
      <p:sp>
        <p:nvSpPr>
          <p:cNvPr id="874" name="Google Shape;874;p22"/>
          <p:cNvSpPr txBox="1"/>
          <p:nvPr/>
        </p:nvSpPr>
        <p:spPr>
          <a:xfrm>
            <a:off x="5645937" y="1291598"/>
            <a:ext cx="705520" cy="484748"/>
          </a:xfrm>
          <a:prstGeom prst="rect">
            <a:avLst/>
          </a:prstGeom>
          <a:solidFill>
            <a:schemeClr val="lt1"/>
          </a:solidFill>
          <a:ln>
            <a:noFill/>
          </a:ln>
        </p:spPr>
        <p:txBody>
          <a:bodyPr spcFirstLastPara="1" wrap="square" lIns="0" tIns="0" rIns="0" bIns="0"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University</a:t>
            </a:r>
            <a:br>
              <a:rPr lang="en-US" sz="1050">
                <a:solidFill>
                  <a:srgbClr val="20425A"/>
                </a:solidFill>
                <a:latin typeface="Calibri"/>
                <a:ea typeface="Calibri"/>
                <a:cs typeface="Calibri"/>
                <a:sym typeface="Calibri"/>
              </a:rPr>
            </a:br>
            <a:r>
              <a:rPr lang="en-US" sz="1050">
                <a:solidFill>
                  <a:srgbClr val="20425A"/>
                </a:solidFill>
                <a:latin typeface="Calibri"/>
                <a:ea typeface="Calibri"/>
                <a:cs typeface="Calibri"/>
                <a:sym typeface="Calibri"/>
              </a:rPr>
              <a:t>Medical</a:t>
            </a:r>
            <a:br>
              <a:rPr lang="en-US" sz="1050">
                <a:solidFill>
                  <a:srgbClr val="20425A"/>
                </a:solidFill>
                <a:latin typeface="Calibri"/>
                <a:ea typeface="Calibri"/>
                <a:cs typeface="Calibri"/>
                <a:sym typeface="Calibri"/>
              </a:rPr>
            </a:br>
            <a:r>
              <a:rPr lang="en-US" sz="1050">
                <a:solidFill>
                  <a:srgbClr val="20425A"/>
                </a:solidFill>
                <a:latin typeface="Calibri"/>
                <a:ea typeface="Calibri"/>
                <a:cs typeface="Calibri"/>
                <a:sym typeface="Calibri"/>
              </a:rPr>
              <a:t>Center</a:t>
            </a:r>
            <a:endParaRPr sz="1050">
              <a:solidFill>
                <a:srgbClr val="20425A"/>
              </a:solidFill>
              <a:latin typeface="Calibri"/>
              <a:ea typeface="Calibri"/>
              <a:cs typeface="Calibri"/>
              <a:sym typeface="Calibri"/>
            </a:endParaRPr>
          </a:p>
        </p:txBody>
      </p:sp>
      <p:sp>
        <p:nvSpPr>
          <p:cNvPr id="875" name="Google Shape;875;p22"/>
          <p:cNvSpPr txBox="1"/>
          <p:nvPr/>
        </p:nvSpPr>
        <p:spPr>
          <a:xfrm>
            <a:off x="7058090" y="2054880"/>
            <a:ext cx="705520" cy="323165"/>
          </a:xfrm>
          <a:prstGeom prst="rect">
            <a:avLst/>
          </a:prstGeom>
          <a:solidFill>
            <a:schemeClr val="lt1"/>
          </a:solidFill>
          <a:ln>
            <a:noFill/>
          </a:ln>
        </p:spPr>
        <p:txBody>
          <a:bodyPr spcFirstLastPara="1" wrap="square" lIns="0" tIns="0" rIns="0" bIns="0"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Outpatient</a:t>
            </a:r>
            <a:br>
              <a:rPr lang="en-US" sz="1050">
                <a:solidFill>
                  <a:srgbClr val="20425A"/>
                </a:solidFill>
                <a:latin typeface="Calibri"/>
                <a:ea typeface="Calibri"/>
                <a:cs typeface="Calibri"/>
                <a:sym typeface="Calibri"/>
              </a:rPr>
            </a:br>
            <a:r>
              <a:rPr lang="en-US" sz="1050">
                <a:solidFill>
                  <a:srgbClr val="20425A"/>
                </a:solidFill>
                <a:latin typeface="Calibri"/>
                <a:ea typeface="Calibri"/>
                <a:cs typeface="Calibri"/>
                <a:sym typeface="Calibri"/>
              </a:rPr>
              <a:t>Hospital</a:t>
            </a:r>
            <a:endParaRPr sz="1050">
              <a:solidFill>
                <a:srgbClr val="20425A"/>
              </a:solidFill>
              <a:latin typeface="Calibri"/>
              <a:ea typeface="Calibri"/>
              <a:cs typeface="Calibri"/>
              <a:sym typeface="Calibri"/>
            </a:endParaRPr>
          </a:p>
        </p:txBody>
      </p:sp>
      <p:sp>
        <p:nvSpPr>
          <p:cNvPr id="876" name="Google Shape;876;p22"/>
          <p:cNvSpPr txBox="1"/>
          <p:nvPr/>
        </p:nvSpPr>
        <p:spPr>
          <a:xfrm>
            <a:off x="1937702" y="2921446"/>
            <a:ext cx="1265054" cy="461665"/>
          </a:xfrm>
          <a:prstGeom prst="rect">
            <a:avLst/>
          </a:prstGeom>
          <a:solidFill>
            <a:schemeClr val="lt1"/>
          </a:solidFill>
          <a:ln>
            <a:noFill/>
          </a:ln>
        </p:spPr>
        <p:txBody>
          <a:bodyPr spcFirstLastPara="1" wrap="square" lIns="0" tIns="0" rIns="0" bIns="0" anchor="t" anchorCtr="0">
            <a:spAutoFit/>
          </a:bodyPr>
          <a:lstStyle/>
          <a:p>
            <a:pPr algn="ctr">
              <a:spcBef>
                <a:spcPts val="0"/>
              </a:spcBef>
              <a:spcAft>
                <a:spcPts val="0"/>
              </a:spcAft>
              <a:buClr>
                <a:srgbClr val="000000"/>
              </a:buClr>
              <a:buSzPts val="2000"/>
            </a:pPr>
            <a:r>
              <a:rPr lang="en-US" sz="1500" b="1">
                <a:solidFill>
                  <a:srgbClr val="20425A"/>
                </a:solidFill>
                <a:latin typeface="Calibri"/>
                <a:ea typeface="Calibri"/>
                <a:cs typeface="Calibri"/>
                <a:sym typeface="Calibri"/>
              </a:rPr>
              <a:t>Another</a:t>
            </a:r>
            <a:r>
              <a:rPr lang="en-US" sz="1500" b="1">
                <a:solidFill>
                  <a:schemeClr val="dk1"/>
                </a:solidFill>
                <a:latin typeface="Calibri"/>
                <a:ea typeface="Calibri"/>
                <a:cs typeface="Calibri"/>
                <a:sym typeface="Calibri"/>
              </a:rPr>
              <a:t> </a:t>
            </a:r>
            <a:r>
              <a:rPr lang="en-US" sz="1500" b="1">
                <a:solidFill>
                  <a:srgbClr val="20425A"/>
                </a:solidFill>
                <a:latin typeface="Calibri"/>
                <a:ea typeface="Calibri"/>
                <a:cs typeface="Calibri"/>
                <a:sym typeface="Calibri"/>
              </a:rPr>
              <a:t>Network</a:t>
            </a:r>
            <a:endParaRPr sz="1500" b="1">
              <a:solidFill>
                <a:srgbClr val="20425A"/>
              </a:solidFill>
              <a:latin typeface="Calibri"/>
              <a:ea typeface="Calibri"/>
              <a:cs typeface="Calibri"/>
              <a:sym typeface="Calibri"/>
            </a:endParaRPr>
          </a:p>
        </p:txBody>
      </p:sp>
      <p:sp>
        <p:nvSpPr>
          <p:cNvPr id="877" name="Google Shape;877;p22"/>
          <p:cNvSpPr txBox="1"/>
          <p:nvPr/>
        </p:nvSpPr>
        <p:spPr>
          <a:xfrm>
            <a:off x="3070858" y="3513554"/>
            <a:ext cx="786654" cy="230832"/>
          </a:xfrm>
          <a:prstGeom prst="rect">
            <a:avLst/>
          </a:prstGeom>
          <a:solidFill>
            <a:schemeClr val="lt1"/>
          </a:solidFill>
          <a:ln>
            <a:noFill/>
          </a:ln>
        </p:spPr>
        <p:txBody>
          <a:bodyPr spcFirstLastPara="1" wrap="square" lIns="0" tIns="0" rIns="0" bIns="0" anchor="t" anchorCtr="0">
            <a:spAutoFit/>
          </a:bodyPr>
          <a:lstStyle/>
          <a:p>
            <a:pPr algn="ctr">
              <a:spcBef>
                <a:spcPts val="0"/>
              </a:spcBef>
              <a:spcAft>
                <a:spcPts val="0"/>
              </a:spcAft>
              <a:buClr>
                <a:srgbClr val="000000"/>
              </a:buClr>
              <a:buSzPts val="2000"/>
            </a:pPr>
            <a:r>
              <a:rPr lang="en-US" sz="1500" b="1">
                <a:solidFill>
                  <a:srgbClr val="20425A"/>
                </a:solidFill>
                <a:latin typeface="Calibri"/>
                <a:ea typeface="Calibri"/>
                <a:cs typeface="Calibri"/>
                <a:sym typeface="Calibri"/>
              </a:rPr>
              <a:t>Network</a:t>
            </a:r>
            <a:endParaRPr sz="1500" b="1">
              <a:solidFill>
                <a:srgbClr val="20425A"/>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3"/>
          <p:cNvSpPr txBox="1">
            <a:spLocks noGrp="1"/>
          </p:cNvSpPr>
          <p:nvPr>
            <p:ph type="ctrTitle"/>
          </p:nvPr>
        </p:nvSpPr>
        <p:spPr>
          <a:xfrm>
            <a:off x="2362200" y="2428101"/>
            <a:ext cx="6096000" cy="858799"/>
          </a:xfrm>
          <a:prstGeom prst="rect">
            <a:avLst/>
          </a:prstGeom>
          <a:noFill/>
          <a:ln>
            <a:noFill/>
          </a:ln>
        </p:spPr>
        <p:txBody>
          <a:bodyPr spcFirstLastPara="1" vert="horz" wrap="square" lIns="68569" tIns="34275" rIns="68569" bIns="34275" rtlCol="0" anchor="t" anchorCtr="0">
            <a:normAutofit/>
          </a:bodyPr>
          <a:lstStyle/>
          <a:p>
            <a:pPr algn="l">
              <a:lnSpc>
                <a:spcPct val="90000"/>
              </a:lnSpc>
              <a:spcBef>
                <a:spcPts val="0"/>
              </a:spcBef>
              <a:buClr>
                <a:srgbClr val="20425A"/>
              </a:buClr>
              <a:buSzPts val="3600"/>
            </a:pPr>
            <a:r>
              <a:rPr lang="en-US" sz="2700" b="1">
                <a:latin typeface="Calibri"/>
                <a:ea typeface="Calibri"/>
                <a:cs typeface="Calibri"/>
                <a:sym typeface="Calibri"/>
              </a:rPr>
              <a:t>Source Codes, Concepts and </a:t>
            </a:r>
            <a:br>
              <a:rPr lang="en-US" sz="2700" b="1">
                <a:latin typeface="Calibri"/>
                <a:ea typeface="Calibri"/>
                <a:cs typeface="Calibri"/>
                <a:sym typeface="Calibri"/>
              </a:rPr>
            </a:br>
            <a:r>
              <a:rPr lang="en-US" sz="2700" b="1">
                <a:latin typeface="Calibri"/>
                <a:ea typeface="Calibri"/>
                <a:cs typeface="Calibri"/>
                <a:sym typeface="Calibri"/>
              </a:rPr>
              <a:t>Mapping to Standard Concepts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24"/>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The Source for Source Codes</a:t>
            </a:r>
            <a:endParaRPr/>
          </a:p>
        </p:txBody>
      </p:sp>
      <p:sp>
        <p:nvSpPr>
          <p:cNvPr id="889" name="Google Shape;889;p24"/>
          <p:cNvSpPr/>
          <p:nvPr/>
        </p:nvSpPr>
        <p:spPr>
          <a:xfrm>
            <a:off x="5986349" y="3141965"/>
            <a:ext cx="1578500" cy="6858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rgbClr val="000000"/>
              </a:buClr>
              <a:buSzPts val="1400"/>
            </a:pPr>
            <a:endParaRPr sz="1050">
              <a:solidFill>
                <a:schemeClr val="accent2"/>
              </a:solidFill>
              <a:latin typeface="Arial"/>
              <a:ea typeface="Arial"/>
              <a:cs typeface="Arial"/>
              <a:sym typeface="Arial"/>
            </a:endParaRPr>
          </a:p>
        </p:txBody>
      </p:sp>
      <p:sp>
        <p:nvSpPr>
          <p:cNvPr id="890" name="Google Shape;890;p24"/>
          <p:cNvSpPr/>
          <p:nvPr/>
        </p:nvSpPr>
        <p:spPr>
          <a:xfrm>
            <a:off x="7213941" y="3952253"/>
            <a:ext cx="1578500" cy="6858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rgbClr val="000000"/>
              </a:buClr>
              <a:buSzPts val="1400"/>
            </a:pPr>
            <a:endParaRPr sz="1050">
              <a:solidFill>
                <a:schemeClr val="accent2"/>
              </a:solidFill>
              <a:latin typeface="Arial"/>
              <a:ea typeface="Arial"/>
              <a:cs typeface="Arial"/>
              <a:sym typeface="Arial"/>
            </a:endParaRPr>
          </a:p>
        </p:txBody>
      </p:sp>
      <p:sp>
        <p:nvSpPr>
          <p:cNvPr id="891" name="Google Shape;891;p24"/>
          <p:cNvSpPr/>
          <p:nvPr/>
        </p:nvSpPr>
        <p:spPr>
          <a:xfrm>
            <a:off x="4740466" y="2328464"/>
            <a:ext cx="1578500" cy="6858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rgbClr val="000000"/>
              </a:buClr>
              <a:buSzPts val="1400"/>
            </a:pPr>
            <a:endParaRPr sz="1050">
              <a:solidFill>
                <a:schemeClr val="accent2"/>
              </a:solidFill>
              <a:latin typeface="Arial"/>
              <a:ea typeface="Arial"/>
              <a:cs typeface="Arial"/>
              <a:sym typeface="Arial"/>
            </a:endParaRPr>
          </a:p>
        </p:txBody>
      </p:sp>
      <p:sp>
        <p:nvSpPr>
          <p:cNvPr id="892" name="Google Shape;892;p24"/>
          <p:cNvSpPr/>
          <p:nvPr/>
        </p:nvSpPr>
        <p:spPr>
          <a:xfrm>
            <a:off x="3532909" y="1521389"/>
            <a:ext cx="1578500" cy="6858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rgbClr val="000000"/>
              </a:buClr>
              <a:buSzPts val="1400"/>
            </a:pPr>
            <a:endParaRPr sz="1050">
              <a:solidFill>
                <a:schemeClr val="accent2"/>
              </a:solidFill>
              <a:latin typeface="Arial"/>
              <a:ea typeface="Arial"/>
              <a:cs typeface="Arial"/>
              <a:sym typeface="Arial"/>
            </a:endParaRPr>
          </a:p>
        </p:txBody>
      </p:sp>
      <p:sp>
        <p:nvSpPr>
          <p:cNvPr id="893" name="Google Shape;893;p24"/>
          <p:cNvSpPr/>
          <p:nvPr/>
        </p:nvSpPr>
        <p:spPr>
          <a:xfrm>
            <a:off x="2758747" y="3141965"/>
            <a:ext cx="4114800" cy="6858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rgbClr val="000000"/>
              </a:buClr>
              <a:buSzPts val="2000"/>
            </a:pPr>
            <a:r>
              <a:rPr lang="en-US" sz="1500">
                <a:solidFill>
                  <a:srgbClr val="20425A"/>
                </a:solidFill>
                <a:latin typeface="Calibri"/>
                <a:ea typeface="Calibri"/>
                <a:cs typeface="Calibri"/>
                <a:sym typeface="Calibri"/>
              </a:rPr>
              <a:t>May be free text strings</a:t>
            </a:r>
            <a:endParaRPr sz="1050">
              <a:solidFill>
                <a:srgbClr val="000000"/>
              </a:solidFill>
              <a:latin typeface="Arial"/>
              <a:ea typeface="Arial"/>
              <a:cs typeface="Arial"/>
              <a:sym typeface="Arial"/>
            </a:endParaRPr>
          </a:p>
          <a:p>
            <a:pPr marL="214313" indent="-214313">
              <a:spcBef>
                <a:spcPts val="225"/>
              </a:spcBef>
              <a:spcAft>
                <a:spcPts val="0"/>
              </a:spcAft>
              <a:buClr>
                <a:srgbClr val="20425A"/>
              </a:buClr>
              <a:buSzPts val="1600"/>
              <a:buFont typeface="Arial"/>
              <a:buChar char="•"/>
            </a:pPr>
            <a:r>
              <a:rPr lang="en-US" sz="1200" b="1">
                <a:solidFill>
                  <a:srgbClr val="20425A"/>
                </a:solidFill>
                <a:latin typeface="Calibri"/>
                <a:ea typeface="Calibri"/>
                <a:cs typeface="Calibri"/>
                <a:sym typeface="Calibri"/>
              </a:rPr>
              <a:t>Centimeter, Intravenous, Cigarette Smoker</a:t>
            </a:r>
            <a:endParaRPr sz="1050">
              <a:solidFill>
                <a:srgbClr val="000000"/>
              </a:solidFill>
              <a:latin typeface="Arial"/>
              <a:ea typeface="Arial"/>
              <a:cs typeface="Arial"/>
              <a:sym typeface="Arial"/>
            </a:endParaRPr>
          </a:p>
        </p:txBody>
      </p:sp>
      <p:sp>
        <p:nvSpPr>
          <p:cNvPr id="894" name="Google Shape;894;p24"/>
          <p:cNvSpPr/>
          <p:nvPr/>
        </p:nvSpPr>
        <p:spPr>
          <a:xfrm>
            <a:off x="2824712" y="3210891"/>
            <a:ext cx="548640" cy="548640"/>
          </a:xfrm>
          <a:prstGeom prst="ellipse">
            <a:avLst/>
          </a:prstGeom>
          <a:solidFill>
            <a:srgbClr val="F8B814"/>
          </a:solidFill>
          <a:ln>
            <a:noFill/>
          </a:ln>
        </p:spPr>
        <p:txBody>
          <a:bodyPr spcFirstLastPara="1" wrap="square" lIns="68569" tIns="34275" rIns="68569" bIns="34275" anchor="ctr" anchorCtr="0">
            <a:noAutofit/>
          </a:bodyPr>
          <a:lstStyle/>
          <a:p>
            <a:pPr algn="ctr">
              <a:spcBef>
                <a:spcPts val="0"/>
              </a:spcBef>
              <a:spcAft>
                <a:spcPts val="0"/>
              </a:spcAft>
              <a:buClr>
                <a:srgbClr val="000000"/>
              </a:buClr>
              <a:buSzPts val="3200"/>
            </a:pPr>
            <a:r>
              <a:rPr lang="en-US" b="1">
                <a:solidFill>
                  <a:schemeClr val="lt1"/>
                </a:solidFill>
                <a:latin typeface="Arial"/>
                <a:ea typeface="Arial"/>
                <a:cs typeface="Arial"/>
                <a:sym typeface="Arial"/>
              </a:rPr>
              <a:t>3</a:t>
            </a:r>
            <a:endParaRPr sz="1050">
              <a:solidFill>
                <a:srgbClr val="000000"/>
              </a:solidFill>
              <a:latin typeface="Arial"/>
              <a:ea typeface="Arial"/>
              <a:cs typeface="Arial"/>
              <a:sym typeface="Arial"/>
            </a:endParaRPr>
          </a:p>
        </p:txBody>
      </p:sp>
      <p:sp>
        <p:nvSpPr>
          <p:cNvPr id="895" name="Google Shape;895;p24"/>
          <p:cNvSpPr/>
          <p:nvPr/>
        </p:nvSpPr>
        <p:spPr>
          <a:xfrm>
            <a:off x="317095" y="1521389"/>
            <a:ext cx="4114800" cy="6858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rgbClr val="000000"/>
              </a:buClr>
              <a:buSzPts val="2000"/>
            </a:pPr>
            <a:r>
              <a:rPr lang="en-US" sz="1500">
                <a:solidFill>
                  <a:srgbClr val="20425A"/>
                </a:solidFill>
                <a:latin typeface="Calibri"/>
                <a:ea typeface="Calibri"/>
                <a:cs typeface="Calibri"/>
                <a:sym typeface="Calibri"/>
              </a:rPr>
              <a:t>May come from international terminology or code system</a:t>
            </a:r>
            <a:endParaRPr sz="1050">
              <a:solidFill>
                <a:srgbClr val="000000"/>
              </a:solidFill>
              <a:latin typeface="Arial"/>
              <a:ea typeface="Arial"/>
              <a:cs typeface="Arial"/>
              <a:sym typeface="Arial"/>
            </a:endParaRPr>
          </a:p>
          <a:p>
            <a:pPr marL="214313" indent="-214313">
              <a:spcBef>
                <a:spcPts val="225"/>
              </a:spcBef>
              <a:spcAft>
                <a:spcPts val="0"/>
              </a:spcAft>
              <a:buClr>
                <a:srgbClr val="20425A"/>
              </a:buClr>
              <a:buSzPts val="1600"/>
              <a:buFont typeface="Arial"/>
              <a:buChar char="•"/>
            </a:pPr>
            <a:r>
              <a:rPr lang="en-US" sz="1200" b="1">
                <a:solidFill>
                  <a:srgbClr val="20425A"/>
                </a:solidFill>
                <a:latin typeface="Calibri"/>
                <a:ea typeface="Calibri"/>
                <a:cs typeface="Calibri"/>
                <a:sym typeface="Calibri"/>
              </a:rPr>
              <a:t>SNOMED</a:t>
            </a:r>
            <a:endParaRPr sz="1050">
              <a:solidFill>
                <a:srgbClr val="000000"/>
              </a:solidFill>
              <a:latin typeface="Arial"/>
              <a:ea typeface="Arial"/>
              <a:cs typeface="Arial"/>
              <a:sym typeface="Arial"/>
            </a:endParaRPr>
          </a:p>
        </p:txBody>
      </p:sp>
      <p:sp>
        <p:nvSpPr>
          <p:cNvPr id="896" name="Google Shape;896;p24"/>
          <p:cNvSpPr/>
          <p:nvPr/>
        </p:nvSpPr>
        <p:spPr>
          <a:xfrm>
            <a:off x="383062" y="1590315"/>
            <a:ext cx="548640" cy="548640"/>
          </a:xfrm>
          <a:prstGeom prst="ellipse">
            <a:avLst/>
          </a:prstGeom>
          <a:solidFill>
            <a:srgbClr val="F8B814"/>
          </a:solidFill>
          <a:ln>
            <a:noFill/>
          </a:ln>
        </p:spPr>
        <p:txBody>
          <a:bodyPr spcFirstLastPara="1" wrap="square" lIns="68569" tIns="34275" rIns="68569" bIns="34275" anchor="ctr" anchorCtr="0">
            <a:noAutofit/>
          </a:bodyPr>
          <a:lstStyle/>
          <a:p>
            <a:pPr algn="ctr">
              <a:spcBef>
                <a:spcPts val="0"/>
              </a:spcBef>
              <a:spcAft>
                <a:spcPts val="0"/>
              </a:spcAft>
              <a:buClr>
                <a:srgbClr val="000000"/>
              </a:buClr>
              <a:buSzPts val="3200"/>
            </a:pPr>
            <a:r>
              <a:rPr lang="en-US" b="1">
                <a:solidFill>
                  <a:schemeClr val="lt1"/>
                </a:solidFill>
                <a:latin typeface="Arial"/>
                <a:ea typeface="Arial"/>
                <a:cs typeface="Arial"/>
                <a:sym typeface="Arial"/>
              </a:rPr>
              <a:t>1</a:t>
            </a:r>
            <a:endParaRPr sz="1050">
              <a:solidFill>
                <a:srgbClr val="000000"/>
              </a:solidFill>
              <a:latin typeface="Arial"/>
              <a:ea typeface="Arial"/>
              <a:cs typeface="Arial"/>
              <a:sym typeface="Arial"/>
            </a:endParaRPr>
          </a:p>
        </p:txBody>
      </p:sp>
      <p:sp>
        <p:nvSpPr>
          <p:cNvPr id="897" name="Google Shape;897;p24"/>
          <p:cNvSpPr/>
          <p:nvPr/>
        </p:nvSpPr>
        <p:spPr>
          <a:xfrm>
            <a:off x="1524651" y="2331677"/>
            <a:ext cx="4114800" cy="6858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rgbClr val="000000"/>
              </a:buClr>
              <a:buSzPts val="2000"/>
            </a:pPr>
            <a:r>
              <a:rPr lang="en-US" sz="1500">
                <a:solidFill>
                  <a:srgbClr val="20425A"/>
                </a:solidFill>
                <a:latin typeface="Calibri"/>
                <a:ea typeface="Calibri"/>
                <a:cs typeface="Calibri"/>
                <a:sym typeface="Calibri"/>
              </a:rPr>
              <a:t>May come from a country specific terminology or code system</a:t>
            </a:r>
            <a:endParaRPr sz="1050">
              <a:solidFill>
                <a:srgbClr val="000000"/>
              </a:solidFill>
              <a:latin typeface="Arial"/>
              <a:ea typeface="Arial"/>
              <a:cs typeface="Arial"/>
              <a:sym typeface="Arial"/>
            </a:endParaRPr>
          </a:p>
          <a:p>
            <a:pPr marL="257175" indent="-257175">
              <a:spcBef>
                <a:spcPts val="225"/>
              </a:spcBef>
              <a:spcAft>
                <a:spcPts val="0"/>
              </a:spcAft>
              <a:buClr>
                <a:srgbClr val="20425A"/>
              </a:buClr>
              <a:buSzPts val="1600"/>
              <a:buFont typeface="Arial"/>
              <a:buChar char="•"/>
            </a:pPr>
            <a:r>
              <a:rPr lang="en-US" sz="1200" b="1">
                <a:solidFill>
                  <a:srgbClr val="20425A"/>
                </a:solidFill>
                <a:latin typeface="Calibri"/>
                <a:ea typeface="Calibri"/>
                <a:cs typeface="Calibri"/>
                <a:sym typeface="Calibri"/>
              </a:rPr>
              <a:t>Read, BDPM, ICD10CN, CVX </a:t>
            </a:r>
            <a:endParaRPr sz="1050">
              <a:solidFill>
                <a:srgbClr val="000000"/>
              </a:solidFill>
              <a:latin typeface="Arial"/>
              <a:ea typeface="Arial"/>
              <a:cs typeface="Arial"/>
              <a:sym typeface="Arial"/>
            </a:endParaRPr>
          </a:p>
        </p:txBody>
      </p:sp>
      <p:sp>
        <p:nvSpPr>
          <p:cNvPr id="898" name="Google Shape;898;p24"/>
          <p:cNvSpPr/>
          <p:nvPr/>
        </p:nvSpPr>
        <p:spPr>
          <a:xfrm>
            <a:off x="1590618" y="2400603"/>
            <a:ext cx="548640" cy="548640"/>
          </a:xfrm>
          <a:prstGeom prst="ellipse">
            <a:avLst/>
          </a:prstGeom>
          <a:solidFill>
            <a:srgbClr val="F8B814"/>
          </a:solidFill>
          <a:ln>
            <a:noFill/>
          </a:ln>
        </p:spPr>
        <p:txBody>
          <a:bodyPr spcFirstLastPara="1" wrap="square" lIns="68569" tIns="34275" rIns="68569" bIns="34275" anchor="ctr" anchorCtr="0">
            <a:noAutofit/>
          </a:bodyPr>
          <a:lstStyle/>
          <a:p>
            <a:pPr algn="ctr">
              <a:spcBef>
                <a:spcPts val="0"/>
              </a:spcBef>
              <a:spcAft>
                <a:spcPts val="0"/>
              </a:spcAft>
              <a:buClr>
                <a:srgbClr val="000000"/>
              </a:buClr>
              <a:buSzPts val="3200"/>
            </a:pPr>
            <a:r>
              <a:rPr lang="en-US" b="1">
                <a:solidFill>
                  <a:schemeClr val="lt1"/>
                </a:solidFill>
                <a:latin typeface="Arial"/>
                <a:ea typeface="Arial"/>
                <a:cs typeface="Arial"/>
                <a:sym typeface="Arial"/>
              </a:rPr>
              <a:t>2</a:t>
            </a:r>
            <a:endParaRPr sz="1050">
              <a:solidFill>
                <a:srgbClr val="000000"/>
              </a:solidFill>
              <a:latin typeface="Arial"/>
              <a:ea typeface="Arial"/>
              <a:cs typeface="Arial"/>
              <a:sym typeface="Arial"/>
            </a:endParaRPr>
          </a:p>
        </p:txBody>
      </p:sp>
      <p:sp>
        <p:nvSpPr>
          <p:cNvPr id="899" name="Google Shape;899;p24"/>
          <p:cNvSpPr/>
          <p:nvPr/>
        </p:nvSpPr>
        <p:spPr>
          <a:xfrm>
            <a:off x="3992843" y="3952253"/>
            <a:ext cx="4114800" cy="6858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685800" tIns="0" rIns="0" bIns="0" anchor="ctr" anchorCtr="0">
            <a:noAutofit/>
          </a:bodyPr>
          <a:lstStyle/>
          <a:p>
            <a:pPr>
              <a:spcBef>
                <a:spcPts val="0"/>
              </a:spcBef>
              <a:spcAft>
                <a:spcPts val="0"/>
              </a:spcAft>
              <a:buClr>
                <a:srgbClr val="000000"/>
              </a:buClr>
              <a:buSzPts val="2000"/>
            </a:pPr>
            <a:r>
              <a:rPr lang="en-US" sz="1500">
                <a:solidFill>
                  <a:srgbClr val="20425A"/>
                </a:solidFill>
                <a:latin typeface="Calibri"/>
                <a:ea typeface="Calibri"/>
                <a:cs typeface="Calibri"/>
                <a:sym typeface="Calibri"/>
              </a:rPr>
              <a:t>May come from an EHR specific code system</a:t>
            </a:r>
            <a:endParaRPr sz="1050">
              <a:solidFill>
                <a:srgbClr val="000000"/>
              </a:solidFill>
              <a:latin typeface="Arial"/>
              <a:ea typeface="Arial"/>
              <a:cs typeface="Arial"/>
              <a:sym typeface="Arial"/>
            </a:endParaRPr>
          </a:p>
          <a:p>
            <a:pPr marL="257175" indent="-257175">
              <a:spcBef>
                <a:spcPts val="225"/>
              </a:spcBef>
              <a:spcAft>
                <a:spcPts val="0"/>
              </a:spcAft>
              <a:buClr>
                <a:srgbClr val="20425A"/>
              </a:buClr>
              <a:buSzPts val="1600"/>
              <a:buFont typeface="Arial"/>
              <a:buChar char="•"/>
            </a:pPr>
            <a:r>
              <a:rPr lang="en-US" sz="1200" b="1">
                <a:solidFill>
                  <a:srgbClr val="20425A"/>
                </a:solidFill>
                <a:latin typeface="Calibri"/>
                <a:ea typeface="Calibri"/>
                <a:cs typeface="Calibri"/>
                <a:sym typeface="Calibri"/>
              </a:rPr>
              <a:t>Epic procedure codes: ‘L111’</a:t>
            </a:r>
            <a:endParaRPr sz="1500" b="1">
              <a:solidFill>
                <a:srgbClr val="20425A"/>
              </a:solidFill>
              <a:latin typeface="Calibri"/>
              <a:ea typeface="Calibri"/>
              <a:cs typeface="Calibri"/>
              <a:sym typeface="Calibri"/>
            </a:endParaRPr>
          </a:p>
        </p:txBody>
      </p:sp>
      <p:sp>
        <p:nvSpPr>
          <p:cNvPr id="900" name="Google Shape;900;p24"/>
          <p:cNvSpPr/>
          <p:nvPr/>
        </p:nvSpPr>
        <p:spPr>
          <a:xfrm>
            <a:off x="4058808" y="4021179"/>
            <a:ext cx="548640" cy="548640"/>
          </a:xfrm>
          <a:prstGeom prst="ellipse">
            <a:avLst/>
          </a:prstGeom>
          <a:solidFill>
            <a:srgbClr val="F8B814"/>
          </a:solidFill>
          <a:ln>
            <a:noFill/>
          </a:ln>
        </p:spPr>
        <p:txBody>
          <a:bodyPr spcFirstLastPara="1" wrap="square" lIns="68569" tIns="34275" rIns="68569" bIns="34275" anchor="ctr" anchorCtr="0">
            <a:noAutofit/>
          </a:bodyPr>
          <a:lstStyle/>
          <a:p>
            <a:pPr algn="ctr">
              <a:spcBef>
                <a:spcPts val="0"/>
              </a:spcBef>
              <a:spcAft>
                <a:spcPts val="0"/>
              </a:spcAft>
              <a:buClr>
                <a:srgbClr val="000000"/>
              </a:buClr>
              <a:buSzPts val="3200"/>
            </a:pPr>
            <a:r>
              <a:rPr lang="en-US" b="1">
                <a:solidFill>
                  <a:schemeClr val="lt1"/>
                </a:solidFill>
                <a:latin typeface="Arial"/>
                <a:ea typeface="Arial"/>
                <a:cs typeface="Arial"/>
                <a:sym typeface="Arial"/>
              </a:rPr>
              <a:t>4</a:t>
            </a:r>
            <a:endParaRPr sz="105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10"/>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Different Categories of Concepts</a:t>
            </a:r>
            <a:endParaRPr/>
          </a:p>
        </p:txBody>
      </p:sp>
      <p:cxnSp>
        <p:nvCxnSpPr>
          <p:cNvPr id="906" name="Google Shape;906;p110"/>
          <p:cNvCxnSpPr/>
          <p:nvPr/>
        </p:nvCxnSpPr>
        <p:spPr>
          <a:xfrm>
            <a:off x="0" y="3576194"/>
            <a:ext cx="9144000" cy="0"/>
          </a:xfrm>
          <a:prstGeom prst="straightConnector1">
            <a:avLst/>
          </a:prstGeom>
          <a:noFill/>
          <a:ln w="38100" cap="flat" cmpd="sng">
            <a:solidFill>
              <a:srgbClr val="959DA1"/>
            </a:solidFill>
            <a:prstDash val="solid"/>
            <a:miter lim="800000"/>
            <a:headEnd type="none" w="sm" len="sm"/>
            <a:tailEnd type="none" w="sm" len="sm"/>
          </a:ln>
        </p:spPr>
      </p:cxnSp>
      <p:sp>
        <p:nvSpPr>
          <p:cNvPr id="907" name="Google Shape;907;p110"/>
          <p:cNvSpPr/>
          <p:nvPr/>
        </p:nvSpPr>
        <p:spPr>
          <a:xfrm rot="10800000">
            <a:off x="3990109" y="3028137"/>
            <a:ext cx="1163782" cy="632062"/>
          </a:xfrm>
          <a:prstGeom prst="triangle">
            <a:avLst>
              <a:gd name="adj" fmla="val 50000"/>
            </a:avLst>
          </a:prstGeom>
          <a:solidFill>
            <a:srgbClr val="C18B0D">
              <a:alpha val="24313"/>
            </a:srgbClr>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908" name="Google Shape;908;p110"/>
          <p:cNvSpPr/>
          <p:nvPr/>
        </p:nvSpPr>
        <p:spPr>
          <a:xfrm>
            <a:off x="4469129" y="3473321"/>
            <a:ext cx="205740" cy="205740"/>
          </a:xfrm>
          <a:prstGeom prst="ellipse">
            <a:avLst/>
          </a:prstGeom>
          <a:solidFill>
            <a:schemeClr val="lt1"/>
          </a:solidFill>
          <a:ln w="38100" cap="flat" cmpd="sng">
            <a:solidFill>
              <a:schemeClr val="accent6"/>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909" name="Google Shape;909;p110"/>
          <p:cNvSpPr/>
          <p:nvPr/>
        </p:nvSpPr>
        <p:spPr>
          <a:xfrm>
            <a:off x="3732990" y="1647743"/>
            <a:ext cx="1686791" cy="1512638"/>
          </a:xfrm>
          <a:prstGeom prst="ellipse">
            <a:avLst/>
          </a:prstGeom>
          <a:solidFill>
            <a:schemeClr val="lt1"/>
          </a:solidFill>
          <a:ln w="152400" cap="flat" cmpd="sng">
            <a:solidFill>
              <a:schemeClr val="accent6"/>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910" name="Google Shape;910;p110"/>
          <p:cNvSpPr txBox="1"/>
          <p:nvPr/>
        </p:nvSpPr>
        <p:spPr>
          <a:xfrm>
            <a:off x="3636700" y="3802953"/>
            <a:ext cx="2040824" cy="1170971"/>
          </a:xfrm>
          <a:prstGeom prst="rect">
            <a:avLst/>
          </a:prstGeom>
          <a:noFill/>
          <a:ln>
            <a:noFill/>
          </a:ln>
        </p:spPr>
        <p:txBody>
          <a:bodyPr spcFirstLastPara="1" wrap="square" lIns="0" tIns="0" rIns="0" bIns="0" anchor="t" anchorCtr="0">
            <a:noAutofit/>
          </a:bodyPr>
          <a:lstStyle/>
          <a:p>
            <a:pPr algn="ctr">
              <a:spcBef>
                <a:spcPts val="0"/>
              </a:spcBef>
              <a:spcAft>
                <a:spcPts val="0"/>
              </a:spcAft>
              <a:buClr>
                <a:schemeClr val="dk1"/>
              </a:buClr>
              <a:buSzPts val="2000"/>
            </a:pPr>
            <a:r>
              <a:rPr lang="en-US" sz="1650" b="1">
                <a:solidFill>
                  <a:schemeClr val="dk1"/>
                </a:solidFill>
                <a:latin typeface="Calibri"/>
                <a:ea typeface="Calibri"/>
                <a:cs typeface="Calibri"/>
                <a:sym typeface="Calibri"/>
              </a:rPr>
              <a:t>Function</a:t>
            </a:r>
            <a:endParaRPr sz="1650">
              <a:solidFill>
                <a:srgbClr val="000000"/>
              </a:solidFill>
              <a:latin typeface="Arial"/>
              <a:ea typeface="Arial"/>
              <a:cs typeface="Arial"/>
              <a:sym typeface="Arial"/>
            </a:endParaRPr>
          </a:p>
          <a:p>
            <a:pPr algn="ctr">
              <a:spcBef>
                <a:spcPts val="450"/>
              </a:spcBef>
              <a:spcAft>
                <a:spcPts val="0"/>
              </a:spcAft>
              <a:buClr>
                <a:srgbClr val="000000"/>
              </a:buClr>
              <a:buSzPts val="2200"/>
            </a:pPr>
            <a:r>
              <a:rPr lang="en-US" sz="1650">
                <a:solidFill>
                  <a:schemeClr val="dk1"/>
                </a:solidFill>
                <a:latin typeface="Calibri"/>
                <a:ea typeface="Calibri"/>
                <a:cs typeface="Calibri"/>
                <a:sym typeface="Calibri"/>
              </a:rPr>
              <a:t>Used for standardized analytics and by</a:t>
            </a:r>
            <a:endParaRPr sz="1650">
              <a:solidFill>
                <a:srgbClr val="000000"/>
              </a:solidFill>
              <a:latin typeface="Arial"/>
              <a:ea typeface="Arial"/>
              <a:cs typeface="Arial"/>
              <a:sym typeface="Arial"/>
            </a:endParaRPr>
          </a:p>
          <a:p>
            <a:pPr algn="ctr">
              <a:spcBef>
                <a:spcPts val="0"/>
              </a:spcBef>
              <a:spcAft>
                <a:spcPts val="0"/>
              </a:spcAft>
              <a:buClr>
                <a:srgbClr val="000000"/>
              </a:buClr>
              <a:buSzPts val="2200"/>
            </a:pPr>
            <a:r>
              <a:rPr lang="en-US" sz="1650">
                <a:solidFill>
                  <a:schemeClr val="dk1"/>
                </a:solidFill>
                <a:latin typeface="Calibri"/>
                <a:ea typeface="Calibri"/>
                <a:cs typeface="Calibri"/>
                <a:sym typeface="Calibri"/>
              </a:rPr>
              <a:t>OHDSI tools</a:t>
            </a:r>
            <a:endParaRPr sz="1650">
              <a:solidFill>
                <a:srgbClr val="000000"/>
              </a:solidFill>
              <a:latin typeface="Arial"/>
              <a:ea typeface="Arial"/>
              <a:cs typeface="Arial"/>
              <a:sym typeface="Arial"/>
            </a:endParaRPr>
          </a:p>
        </p:txBody>
      </p:sp>
      <p:sp>
        <p:nvSpPr>
          <p:cNvPr id="911" name="Google Shape;911;p110"/>
          <p:cNvSpPr/>
          <p:nvPr/>
        </p:nvSpPr>
        <p:spPr>
          <a:xfrm>
            <a:off x="3982600" y="2044193"/>
            <a:ext cx="1256873" cy="715550"/>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2800"/>
            </a:pPr>
            <a:r>
              <a:rPr lang="en-US" sz="2100" b="1">
                <a:solidFill>
                  <a:srgbClr val="20425A"/>
                </a:solidFill>
                <a:latin typeface="Calibri"/>
                <a:ea typeface="Calibri"/>
                <a:cs typeface="Calibri"/>
                <a:sym typeface="Calibri"/>
              </a:rPr>
              <a:t>Standard Concepts</a:t>
            </a:r>
            <a:endParaRPr sz="1050">
              <a:solidFill>
                <a:srgbClr val="000000"/>
              </a:solidFill>
              <a:latin typeface="Arial"/>
              <a:ea typeface="Arial"/>
              <a:cs typeface="Arial"/>
              <a:sym typeface="Arial"/>
            </a:endParaRPr>
          </a:p>
        </p:txBody>
      </p:sp>
      <p:sp>
        <p:nvSpPr>
          <p:cNvPr id="912" name="Google Shape;912;p110"/>
          <p:cNvSpPr/>
          <p:nvPr/>
        </p:nvSpPr>
        <p:spPr>
          <a:xfrm rot="10800000">
            <a:off x="569413" y="2944130"/>
            <a:ext cx="1163782" cy="632062"/>
          </a:xfrm>
          <a:prstGeom prst="triangle">
            <a:avLst>
              <a:gd name="adj" fmla="val 50000"/>
            </a:avLst>
          </a:prstGeom>
          <a:solidFill>
            <a:srgbClr val="1DABFF">
              <a:alpha val="24313"/>
            </a:srgbClr>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1DABFF"/>
              </a:solidFill>
              <a:latin typeface="Arial"/>
              <a:ea typeface="Arial"/>
              <a:cs typeface="Arial"/>
              <a:sym typeface="Arial"/>
            </a:endParaRPr>
          </a:p>
        </p:txBody>
      </p:sp>
      <p:sp>
        <p:nvSpPr>
          <p:cNvPr id="913" name="Google Shape;913;p110"/>
          <p:cNvSpPr/>
          <p:nvPr/>
        </p:nvSpPr>
        <p:spPr>
          <a:xfrm>
            <a:off x="1046522" y="3474996"/>
            <a:ext cx="205740" cy="205740"/>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20425A"/>
              </a:solidFill>
              <a:latin typeface="Arial"/>
              <a:ea typeface="Arial"/>
              <a:cs typeface="Arial"/>
              <a:sym typeface="Arial"/>
            </a:endParaRPr>
          </a:p>
        </p:txBody>
      </p:sp>
      <p:sp>
        <p:nvSpPr>
          <p:cNvPr id="914" name="Google Shape;914;p110"/>
          <p:cNvSpPr/>
          <p:nvPr/>
        </p:nvSpPr>
        <p:spPr>
          <a:xfrm>
            <a:off x="296014" y="1630459"/>
            <a:ext cx="1686791" cy="1512638"/>
          </a:xfrm>
          <a:prstGeom prst="ellipse">
            <a:avLst/>
          </a:prstGeom>
          <a:solidFill>
            <a:schemeClr val="lt1"/>
          </a:solidFill>
          <a:ln w="152400" cap="flat" cmpd="sng">
            <a:solidFill>
              <a:schemeClr val="accent2"/>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20425A"/>
              </a:solidFill>
              <a:latin typeface="Arial"/>
              <a:ea typeface="Arial"/>
              <a:cs typeface="Arial"/>
              <a:sym typeface="Arial"/>
            </a:endParaRPr>
          </a:p>
        </p:txBody>
      </p:sp>
      <p:sp>
        <p:nvSpPr>
          <p:cNvPr id="915" name="Google Shape;915;p110"/>
          <p:cNvSpPr txBox="1"/>
          <p:nvPr/>
        </p:nvSpPr>
        <p:spPr>
          <a:xfrm>
            <a:off x="255671" y="3802953"/>
            <a:ext cx="1914155" cy="1170971"/>
          </a:xfrm>
          <a:prstGeom prst="rect">
            <a:avLst/>
          </a:prstGeom>
          <a:noFill/>
          <a:ln>
            <a:noFill/>
          </a:ln>
        </p:spPr>
        <p:txBody>
          <a:bodyPr spcFirstLastPara="1" wrap="square" lIns="0" tIns="0" rIns="0" bIns="0" anchor="t" anchorCtr="0">
            <a:noAutofit/>
          </a:bodyPr>
          <a:lstStyle/>
          <a:p>
            <a:pPr algn="ctr">
              <a:spcBef>
                <a:spcPts val="0"/>
              </a:spcBef>
              <a:spcAft>
                <a:spcPts val="0"/>
              </a:spcAft>
              <a:buClr>
                <a:srgbClr val="20425A"/>
              </a:buClr>
              <a:buSzPts val="2000"/>
            </a:pPr>
            <a:r>
              <a:rPr lang="en-US" sz="1650" b="1">
                <a:solidFill>
                  <a:srgbClr val="20425A"/>
                </a:solidFill>
                <a:latin typeface="Calibri"/>
                <a:ea typeface="Calibri"/>
                <a:cs typeface="Calibri"/>
                <a:sym typeface="Calibri"/>
              </a:rPr>
              <a:t>Function</a:t>
            </a:r>
            <a:endParaRPr sz="1650">
              <a:solidFill>
                <a:srgbClr val="000000"/>
              </a:solidFill>
              <a:latin typeface="Calibri"/>
              <a:ea typeface="Calibri"/>
              <a:cs typeface="Calibri"/>
              <a:sym typeface="Calibri"/>
            </a:endParaRPr>
          </a:p>
          <a:p>
            <a:pPr algn="ctr">
              <a:spcBef>
                <a:spcPts val="450"/>
              </a:spcBef>
              <a:spcAft>
                <a:spcPts val="0"/>
              </a:spcAft>
              <a:buClr>
                <a:srgbClr val="000000"/>
              </a:buClr>
              <a:buSzPts val="2200"/>
            </a:pPr>
            <a:r>
              <a:rPr lang="en-US" sz="1650">
                <a:solidFill>
                  <a:srgbClr val="20425A"/>
                </a:solidFill>
                <a:latin typeface="Calibri"/>
                <a:ea typeface="Calibri"/>
                <a:cs typeface="Calibri"/>
                <a:sym typeface="Calibri"/>
              </a:rPr>
              <a:t>Unique representation of a source code</a:t>
            </a:r>
            <a:endParaRPr sz="1650">
              <a:solidFill>
                <a:srgbClr val="000000"/>
              </a:solidFill>
              <a:latin typeface="Calibri"/>
              <a:ea typeface="Calibri"/>
              <a:cs typeface="Calibri"/>
              <a:sym typeface="Calibri"/>
            </a:endParaRPr>
          </a:p>
        </p:txBody>
      </p:sp>
      <p:sp>
        <p:nvSpPr>
          <p:cNvPr id="916" name="Google Shape;916;p110"/>
          <p:cNvSpPr/>
          <p:nvPr/>
        </p:nvSpPr>
        <p:spPr>
          <a:xfrm>
            <a:off x="510973" y="1843051"/>
            <a:ext cx="1256873" cy="1038716"/>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2800"/>
            </a:pPr>
            <a:r>
              <a:rPr lang="en-US" sz="2100" b="1" dirty="0">
                <a:solidFill>
                  <a:srgbClr val="20425A"/>
                </a:solidFill>
                <a:latin typeface="Calibri"/>
                <a:ea typeface="Calibri"/>
                <a:cs typeface="Calibri"/>
                <a:sym typeface="Calibri"/>
              </a:rPr>
              <a:t>Non-standard Concepts</a:t>
            </a:r>
            <a:endParaRPr sz="1050" dirty="0">
              <a:solidFill>
                <a:srgbClr val="000000"/>
              </a:solidFill>
              <a:latin typeface="Arial"/>
              <a:ea typeface="Arial"/>
              <a:cs typeface="Arial"/>
              <a:sym typeface="Arial"/>
            </a:endParaRPr>
          </a:p>
        </p:txBody>
      </p:sp>
      <p:sp>
        <p:nvSpPr>
          <p:cNvPr id="917" name="Google Shape;917;p110"/>
          <p:cNvSpPr/>
          <p:nvPr/>
        </p:nvSpPr>
        <p:spPr>
          <a:xfrm rot="10800000">
            <a:off x="7248740" y="2950363"/>
            <a:ext cx="1163782" cy="632062"/>
          </a:xfrm>
          <a:prstGeom prst="triangle">
            <a:avLst>
              <a:gd name="adj" fmla="val 50000"/>
            </a:avLst>
          </a:prstGeom>
          <a:solidFill>
            <a:srgbClr val="1DABFF">
              <a:alpha val="24313"/>
            </a:srgbClr>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1DABFF"/>
              </a:solidFill>
              <a:latin typeface="Arial"/>
              <a:ea typeface="Arial"/>
              <a:cs typeface="Arial"/>
              <a:sym typeface="Arial"/>
            </a:endParaRPr>
          </a:p>
        </p:txBody>
      </p:sp>
      <p:sp>
        <p:nvSpPr>
          <p:cNvPr id="918" name="Google Shape;918;p110"/>
          <p:cNvSpPr/>
          <p:nvPr/>
        </p:nvSpPr>
        <p:spPr>
          <a:xfrm>
            <a:off x="7727761" y="3441051"/>
            <a:ext cx="205740" cy="205740"/>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20425A"/>
              </a:solidFill>
              <a:latin typeface="Arial"/>
              <a:ea typeface="Arial"/>
              <a:cs typeface="Arial"/>
              <a:sym typeface="Arial"/>
            </a:endParaRPr>
          </a:p>
        </p:txBody>
      </p:sp>
      <p:sp>
        <p:nvSpPr>
          <p:cNvPr id="919" name="Google Shape;919;p110"/>
          <p:cNvSpPr/>
          <p:nvPr/>
        </p:nvSpPr>
        <p:spPr>
          <a:xfrm>
            <a:off x="7000009" y="1579090"/>
            <a:ext cx="1686791" cy="1512638"/>
          </a:xfrm>
          <a:prstGeom prst="ellipse">
            <a:avLst/>
          </a:prstGeom>
          <a:solidFill>
            <a:schemeClr val="lt1"/>
          </a:solidFill>
          <a:ln w="152400" cap="flat" cmpd="sng">
            <a:solidFill>
              <a:schemeClr val="accent2"/>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chemeClr val="lt1"/>
              </a:buClr>
              <a:buSzPts val="2800"/>
            </a:pPr>
            <a:endParaRPr sz="2100">
              <a:solidFill>
                <a:srgbClr val="20425A"/>
              </a:solidFill>
              <a:latin typeface="Calibri"/>
              <a:ea typeface="Calibri"/>
              <a:cs typeface="Calibri"/>
              <a:sym typeface="Calibri"/>
            </a:endParaRPr>
          </a:p>
        </p:txBody>
      </p:sp>
      <p:sp>
        <p:nvSpPr>
          <p:cNvPr id="920" name="Google Shape;920;p110"/>
          <p:cNvSpPr txBox="1"/>
          <p:nvPr/>
        </p:nvSpPr>
        <p:spPr>
          <a:xfrm>
            <a:off x="6939091" y="3781934"/>
            <a:ext cx="1783080" cy="1191989"/>
          </a:xfrm>
          <a:prstGeom prst="rect">
            <a:avLst/>
          </a:prstGeom>
          <a:noFill/>
          <a:ln>
            <a:noFill/>
          </a:ln>
        </p:spPr>
        <p:txBody>
          <a:bodyPr spcFirstLastPara="1" wrap="square" lIns="0" tIns="0" rIns="0" bIns="0" anchor="t" anchorCtr="0">
            <a:noAutofit/>
          </a:bodyPr>
          <a:lstStyle/>
          <a:p>
            <a:pPr algn="ctr">
              <a:spcBef>
                <a:spcPts val="0"/>
              </a:spcBef>
              <a:spcAft>
                <a:spcPts val="0"/>
              </a:spcAft>
              <a:buClr>
                <a:schemeClr val="dk1"/>
              </a:buClr>
              <a:buSzPts val="2000"/>
            </a:pPr>
            <a:r>
              <a:rPr lang="en-US" sz="1650" b="1">
                <a:solidFill>
                  <a:schemeClr val="dk1"/>
                </a:solidFill>
                <a:latin typeface="Calibri"/>
                <a:ea typeface="Calibri"/>
                <a:cs typeface="Calibri"/>
                <a:sym typeface="Calibri"/>
              </a:rPr>
              <a:t>Function</a:t>
            </a:r>
            <a:endParaRPr sz="1650" b="1">
              <a:solidFill>
                <a:schemeClr val="dk1"/>
              </a:solidFill>
              <a:latin typeface="Calibri"/>
              <a:ea typeface="Calibri"/>
              <a:cs typeface="Calibri"/>
              <a:sym typeface="Calibri"/>
            </a:endParaRPr>
          </a:p>
          <a:p>
            <a:pPr algn="ctr">
              <a:spcBef>
                <a:spcPts val="0"/>
              </a:spcBef>
              <a:spcAft>
                <a:spcPts val="0"/>
              </a:spcAft>
              <a:buClr>
                <a:srgbClr val="000000"/>
              </a:buClr>
              <a:buSzPts val="2200"/>
            </a:pPr>
            <a:r>
              <a:rPr lang="en-US" sz="1650">
                <a:solidFill>
                  <a:schemeClr val="dk1"/>
                </a:solidFill>
                <a:latin typeface="Calibri"/>
                <a:ea typeface="Calibri"/>
                <a:cs typeface="Calibri"/>
                <a:sym typeface="Calibri"/>
              </a:rPr>
              <a:t>Used to perform hierarchical queries</a:t>
            </a:r>
            <a:endParaRPr sz="1650">
              <a:solidFill>
                <a:srgbClr val="000000"/>
              </a:solidFill>
              <a:latin typeface="Arial"/>
              <a:ea typeface="Arial"/>
              <a:cs typeface="Arial"/>
              <a:sym typeface="Arial"/>
            </a:endParaRPr>
          </a:p>
        </p:txBody>
      </p:sp>
      <p:sp>
        <p:nvSpPr>
          <p:cNvPr id="921" name="Google Shape;921;p110"/>
          <p:cNvSpPr/>
          <p:nvPr/>
        </p:nvSpPr>
        <p:spPr>
          <a:xfrm>
            <a:off x="7000009" y="2028988"/>
            <a:ext cx="1639326" cy="715550"/>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2800"/>
            </a:pPr>
            <a:r>
              <a:rPr lang="en-US" sz="2100" b="1">
                <a:solidFill>
                  <a:srgbClr val="20425A"/>
                </a:solidFill>
                <a:latin typeface="Calibri"/>
                <a:ea typeface="Calibri"/>
                <a:cs typeface="Calibri"/>
                <a:sym typeface="Calibri"/>
              </a:rPr>
              <a:t>Classification</a:t>
            </a:r>
            <a:endParaRPr sz="1050">
              <a:solidFill>
                <a:srgbClr val="000000"/>
              </a:solidFill>
              <a:latin typeface="Arial"/>
              <a:ea typeface="Arial"/>
              <a:cs typeface="Arial"/>
              <a:sym typeface="Arial"/>
            </a:endParaRPr>
          </a:p>
          <a:p>
            <a:pPr algn="ctr">
              <a:spcBef>
                <a:spcPts val="0"/>
              </a:spcBef>
              <a:spcAft>
                <a:spcPts val="0"/>
              </a:spcAft>
              <a:buClr>
                <a:srgbClr val="000000"/>
              </a:buClr>
              <a:buSzPts val="2800"/>
            </a:pPr>
            <a:r>
              <a:rPr lang="en-US" sz="2100" b="1">
                <a:solidFill>
                  <a:srgbClr val="20425A"/>
                </a:solidFill>
                <a:latin typeface="Calibri"/>
                <a:ea typeface="Calibri"/>
                <a:cs typeface="Calibri"/>
                <a:sym typeface="Calibri"/>
              </a:rPr>
              <a:t>Concepts</a:t>
            </a:r>
            <a:endParaRPr sz="105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11"/>
          <p:cNvSpPr txBox="1">
            <a:spLocks noGrp="1"/>
          </p:cNvSpPr>
          <p:nvPr>
            <p:ph type="title"/>
          </p:nvPr>
        </p:nvSpPr>
        <p:spPr>
          <a:xfrm>
            <a:off x="1143000" y="364448"/>
            <a:ext cx="7543800" cy="786984"/>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dirty="0"/>
              <a:t>Mapping Non-Standard Source </a:t>
            </a:r>
            <a:r>
              <a:rPr lang="en-US" dirty="0" err="1"/>
              <a:t>concept_IDs</a:t>
            </a:r>
            <a:r>
              <a:rPr lang="en-US" dirty="0"/>
              <a:t> to Standard </a:t>
            </a:r>
            <a:r>
              <a:rPr lang="en-US" dirty="0" err="1"/>
              <a:t>concept_IDs</a:t>
            </a:r>
            <a:endParaRPr dirty="0"/>
          </a:p>
        </p:txBody>
      </p:sp>
      <p:sp>
        <p:nvSpPr>
          <p:cNvPr id="927" name="Google Shape;927;p111"/>
          <p:cNvSpPr/>
          <p:nvPr/>
        </p:nvSpPr>
        <p:spPr>
          <a:xfrm>
            <a:off x="6282415" y="1982555"/>
            <a:ext cx="2221490" cy="1900833"/>
          </a:xfrm>
          <a:prstGeom prst="ellipse">
            <a:avLst/>
          </a:prstGeom>
          <a:solidFill>
            <a:schemeClr val="lt1"/>
          </a:solidFill>
          <a:ln w="152400" cap="flat" cmpd="sng">
            <a:solidFill>
              <a:srgbClr val="224663"/>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20415A"/>
              </a:solidFill>
              <a:latin typeface="Arial"/>
              <a:ea typeface="Arial"/>
              <a:cs typeface="Arial"/>
              <a:sym typeface="Arial"/>
            </a:endParaRPr>
          </a:p>
        </p:txBody>
      </p:sp>
      <p:sp>
        <p:nvSpPr>
          <p:cNvPr id="928" name="Google Shape;928;p111"/>
          <p:cNvSpPr/>
          <p:nvPr/>
        </p:nvSpPr>
        <p:spPr>
          <a:xfrm>
            <a:off x="6702632" y="2499726"/>
            <a:ext cx="1381056" cy="715550"/>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3200"/>
            </a:pPr>
            <a:r>
              <a:rPr lang="en-US" sz="2100" b="1" dirty="0">
                <a:solidFill>
                  <a:srgbClr val="20425A"/>
                </a:solidFill>
                <a:latin typeface="Calibri"/>
                <a:ea typeface="Calibri"/>
                <a:cs typeface="Calibri"/>
                <a:sym typeface="Calibri"/>
              </a:rPr>
              <a:t>Standard Concepts</a:t>
            </a:r>
            <a:endParaRPr sz="2100" dirty="0">
              <a:solidFill>
                <a:srgbClr val="000000"/>
              </a:solidFill>
              <a:latin typeface="Arial"/>
              <a:ea typeface="Arial"/>
              <a:cs typeface="Arial"/>
              <a:sym typeface="Arial"/>
            </a:endParaRPr>
          </a:p>
        </p:txBody>
      </p:sp>
      <p:sp>
        <p:nvSpPr>
          <p:cNvPr id="929" name="Google Shape;929;p111"/>
          <p:cNvSpPr/>
          <p:nvPr/>
        </p:nvSpPr>
        <p:spPr>
          <a:xfrm>
            <a:off x="486118" y="1982555"/>
            <a:ext cx="2193754" cy="1900834"/>
          </a:xfrm>
          <a:prstGeom prst="ellipse">
            <a:avLst/>
          </a:prstGeom>
          <a:solidFill>
            <a:schemeClr val="lt1"/>
          </a:solidFill>
          <a:ln w="152400" cap="flat" cmpd="sng">
            <a:solidFill>
              <a:schemeClr val="accent2"/>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dirty="0">
              <a:solidFill>
                <a:srgbClr val="20425A"/>
              </a:solidFill>
              <a:latin typeface="Arial"/>
              <a:ea typeface="Arial"/>
              <a:cs typeface="Arial"/>
              <a:sym typeface="Arial"/>
            </a:endParaRPr>
          </a:p>
        </p:txBody>
      </p:sp>
      <p:sp>
        <p:nvSpPr>
          <p:cNvPr id="930" name="Google Shape;930;p111"/>
          <p:cNvSpPr/>
          <p:nvPr/>
        </p:nvSpPr>
        <p:spPr>
          <a:xfrm>
            <a:off x="725744" y="2480311"/>
            <a:ext cx="1714500" cy="715550"/>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3200"/>
            </a:pPr>
            <a:r>
              <a:rPr lang="en-US" sz="2100" b="1" dirty="0">
                <a:solidFill>
                  <a:srgbClr val="20425A"/>
                </a:solidFill>
                <a:latin typeface="Calibri"/>
                <a:ea typeface="Calibri"/>
                <a:cs typeface="Calibri"/>
                <a:sym typeface="Calibri"/>
              </a:rPr>
              <a:t>Non-standard Concepts</a:t>
            </a:r>
            <a:endParaRPr sz="2100" dirty="0">
              <a:solidFill>
                <a:srgbClr val="000000"/>
              </a:solidFill>
              <a:latin typeface="Arial"/>
              <a:ea typeface="Arial"/>
              <a:cs typeface="Arial"/>
              <a:sym typeface="Arial"/>
            </a:endParaRPr>
          </a:p>
        </p:txBody>
      </p:sp>
      <p:sp>
        <p:nvSpPr>
          <p:cNvPr id="931" name="Google Shape;931;p111"/>
          <p:cNvSpPr/>
          <p:nvPr/>
        </p:nvSpPr>
        <p:spPr>
          <a:xfrm>
            <a:off x="2998312" y="2296799"/>
            <a:ext cx="2965664" cy="1121404"/>
          </a:xfrm>
          <a:prstGeom prst="rightArrow">
            <a:avLst>
              <a:gd name="adj1" fmla="val 50000"/>
              <a:gd name="adj2" fmla="val 50000"/>
            </a:avLst>
          </a:prstGeom>
          <a:solidFill>
            <a:schemeClr val="accent6"/>
          </a:solidFill>
          <a:ln>
            <a:noFill/>
          </a:ln>
        </p:spPr>
        <p:txBody>
          <a:bodyPr spcFirstLastPara="1" wrap="square" lIns="68569" tIns="34275" rIns="68569" bIns="34275" anchor="ctr" anchorCtr="0">
            <a:noAutofit/>
          </a:bodyPr>
          <a:lstStyle/>
          <a:p>
            <a:pPr algn="ctr">
              <a:spcBef>
                <a:spcPts val="0"/>
              </a:spcBef>
              <a:spcAft>
                <a:spcPts val="0"/>
              </a:spcAft>
            </a:pPr>
            <a:r>
              <a:rPr lang="en-US" sz="2100" dirty="0">
                <a:solidFill>
                  <a:schemeClr val="lt1"/>
                </a:solidFill>
                <a:latin typeface="Calibri"/>
                <a:ea typeface="Calibri"/>
                <a:cs typeface="Calibri"/>
                <a:sym typeface="Calibri"/>
              </a:rPr>
              <a:t>CONCEPT RELATIONSHIP </a:t>
            </a:r>
            <a:endParaRPr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9"/>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1000"/>
            </a:pPr>
            <a:r>
              <a:rPr lang="en-US" dirty="0"/>
              <a:t>OHDS-in-a-Box</a:t>
            </a:r>
            <a:endParaRPr dirty="0"/>
          </a:p>
        </p:txBody>
      </p:sp>
      <p:grpSp>
        <p:nvGrpSpPr>
          <p:cNvPr id="511" name="Google Shape;511;p9"/>
          <p:cNvGrpSpPr/>
          <p:nvPr/>
        </p:nvGrpSpPr>
        <p:grpSpPr>
          <a:xfrm>
            <a:off x="1414832" y="1314450"/>
            <a:ext cx="6265350" cy="3164186"/>
            <a:chOff x="395100" y="1191286"/>
            <a:chExt cx="8353800" cy="4218914"/>
          </a:xfrm>
        </p:grpSpPr>
        <p:sp>
          <p:nvSpPr>
            <p:cNvPr id="512" name="Google Shape;512;p9"/>
            <p:cNvSpPr/>
            <p:nvPr/>
          </p:nvSpPr>
          <p:spPr>
            <a:xfrm>
              <a:off x="395100" y="1257300"/>
              <a:ext cx="8353800" cy="4152900"/>
            </a:xfrm>
            <a:prstGeom prst="rect">
              <a:avLst/>
            </a:prstGeom>
            <a:solidFill>
              <a:srgbClr val="C9DAF8"/>
            </a:solidFill>
            <a:ln>
              <a:noFill/>
            </a:ln>
          </p:spPr>
          <p:txBody>
            <a:bodyPr spcFirstLastPara="1" wrap="square" lIns="68569" tIns="68569" rIns="68569" bIns="68569" anchor="t" anchorCtr="0">
              <a:noAutofit/>
            </a:bodyPr>
            <a:lstStyle/>
            <a:p>
              <a:pPr algn="ctr">
                <a:spcBef>
                  <a:spcPts val="0"/>
                </a:spcBef>
                <a:spcAft>
                  <a:spcPts val="0"/>
                </a:spcAft>
                <a:buClr>
                  <a:srgbClr val="000000"/>
                </a:buClr>
                <a:buSzPts val="1200"/>
              </a:pPr>
              <a:endParaRPr sz="900">
                <a:solidFill>
                  <a:srgbClr val="000000"/>
                </a:solidFill>
                <a:latin typeface="Arial"/>
                <a:ea typeface="Arial"/>
                <a:cs typeface="Arial"/>
                <a:sym typeface="Arial"/>
              </a:endParaRPr>
            </a:p>
          </p:txBody>
        </p:sp>
        <p:sp>
          <p:nvSpPr>
            <p:cNvPr id="513" name="Google Shape;513;p9"/>
            <p:cNvSpPr/>
            <p:nvPr/>
          </p:nvSpPr>
          <p:spPr>
            <a:xfrm>
              <a:off x="3200983" y="2012731"/>
              <a:ext cx="3771315" cy="3245069"/>
            </a:xfrm>
            <a:prstGeom prst="rect">
              <a:avLst/>
            </a:prstGeom>
            <a:solidFill>
              <a:srgbClr val="F3F3F3"/>
            </a:solidFill>
            <a:ln w="9525" cap="flat" cmpd="sng">
              <a:solidFill>
                <a:srgbClr val="B7B7B7"/>
              </a:solidFill>
              <a:prstDash val="solid"/>
              <a:round/>
              <a:headEnd type="none" w="sm" len="sm"/>
              <a:tailEnd type="none" w="sm" len="sm"/>
            </a:ln>
          </p:spPr>
          <p:txBody>
            <a:bodyPr spcFirstLastPara="1" wrap="square" lIns="68569" tIns="68569" rIns="68569" bIns="68569" anchor="t" anchorCtr="0">
              <a:noAutofit/>
            </a:bodyPr>
            <a:lstStyle/>
            <a:p>
              <a:pPr algn="ctr">
                <a:spcBef>
                  <a:spcPts val="0"/>
                </a:spcBef>
                <a:spcAft>
                  <a:spcPts val="0"/>
                </a:spcAft>
                <a:buClr>
                  <a:srgbClr val="000000"/>
                </a:buClr>
                <a:buSzPts val="1200"/>
              </a:pPr>
              <a:endParaRPr sz="900">
                <a:solidFill>
                  <a:srgbClr val="000000"/>
                </a:solidFill>
                <a:latin typeface="Arial"/>
                <a:ea typeface="Arial"/>
                <a:cs typeface="Arial"/>
                <a:sym typeface="Arial"/>
              </a:endParaRPr>
            </a:p>
          </p:txBody>
        </p:sp>
        <p:sp>
          <p:nvSpPr>
            <p:cNvPr id="514" name="Google Shape;514;p9"/>
            <p:cNvSpPr/>
            <p:nvPr/>
          </p:nvSpPr>
          <p:spPr>
            <a:xfrm>
              <a:off x="7216996" y="1384425"/>
              <a:ext cx="1301700" cy="418200"/>
            </a:xfrm>
            <a:prstGeom prst="rect">
              <a:avLst/>
            </a:prstGeom>
            <a:solidFill>
              <a:srgbClr val="000000"/>
            </a:solid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rgbClr val="FFFFFF"/>
                  </a:solidFill>
                  <a:latin typeface="Arial"/>
                  <a:ea typeface="Arial"/>
                  <a:cs typeface="Arial"/>
                  <a:sym typeface="Arial"/>
                </a:rPr>
                <a:t>Raw Lauren</a:t>
              </a:r>
              <a:endParaRPr sz="1050">
                <a:solidFill>
                  <a:srgbClr val="000000"/>
                </a:solidFill>
                <a:latin typeface="Arial"/>
                <a:ea typeface="Arial"/>
                <a:cs typeface="Arial"/>
                <a:sym typeface="Arial"/>
              </a:endParaRPr>
            </a:p>
          </p:txBody>
        </p:sp>
        <p:grpSp>
          <p:nvGrpSpPr>
            <p:cNvPr id="515" name="Google Shape;515;p9"/>
            <p:cNvGrpSpPr/>
            <p:nvPr/>
          </p:nvGrpSpPr>
          <p:grpSpPr>
            <a:xfrm>
              <a:off x="629050" y="2012607"/>
              <a:ext cx="2350865" cy="1427522"/>
              <a:chOff x="711372" y="857704"/>
              <a:chExt cx="1919857" cy="1165800"/>
            </a:xfrm>
          </p:grpSpPr>
          <p:sp>
            <p:nvSpPr>
              <p:cNvPr id="516" name="Google Shape;516;p9"/>
              <p:cNvSpPr/>
              <p:nvPr/>
            </p:nvSpPr>
            <p:spPr>
              <a:xfrm>
                <a:off x="711372" y="857704"/>
                <a:ext cx="1919857" cy="11658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68569" tIns="68569" rIns="68569" bIns="68569" anchor="t" anchorCtr="0">
                <a:noAutofit/>
              </a:bodyPr>
              <a:lstStyle/>
              <a:p>
                <a:pPr algn="r">
                  <a:spcBef>
                    <a:spcPts val="0"/>
                  </a:spcBef>
                  <a:spcAft>
                    <a:spcPts val="0"/>
                  </a:spcAft>
                  <a:buClr>
                    <a:srgbClr val="000000"/>
                  </a:buClr>
                  <a:buSzPts val="1200"/>
                </a:pPr>
                <a:endParaRPr sz="900">
                  <a:solidFill>
                    <a:srgbClr val="000000"/>
                  </a:solidFill>
                  <a:latin typeface="Arial"/>
                  <a:ea typeface="Arial"/>
                  <a:cs typeface="Arial"/>
                  <a:sym typeface="Arial"/>
                </a:endParaRPr>
              </a:p>
              <a:p>
                <a:pPr>
                  <a:spcBef>
                    <a:spcPts val="0"/>
                  </a:spcBef>
                  <a:spcAft>
                    <a:spcPts val="0"/>
                  </a:spcAft>
                  <a:buClr>
                    <a:srgbClr val="000000"/>
                  </a:buClr>
                  <a:buSzPts val="1200"/>
                </a:pPr>
                <a:r>
                  <a:rPr lang="en-US" sz="900">
                    <a:solidFill>
                      <a:srgbClr val="000000"/>
                    </a:solidFill>
                    <a:latin typeface="Arial"/>
                    <a:ea typeface="Arial"/>
                    <a:cs typeface="Arial"/>
                    <a:sym typeface="Arial"/>
                  </a:rPr>
                  <a:t>	PostgreSQL</a:t>
                </a:r>
                <a:endParaRPr sz="900">
                  <a:solidFill>
                    <a:srgbClr val="000000"/>
                  </a:solidFill>
                  <a:latin typeface="Arial"/>
                  <a:ea typeface="Arial"/>
                  <a:cs typeface="Arial"/>
                  <a:sym typeface="Arial"/>
                </a:endParaRPr>
              </a:p>
            </p:txBody>
          </p:sp>
          <p:sp>
            <p:nvSpPr>
              <p:cNvPr id="517" name="Google Shape;517;p9"/>
              <p:cNvSpPr/>
              <p:nvPr/>
            </p:nvSpPr>
            <p:spPr>
              <a:xfrm>
                <a:off x="928275" y="1336112"/>
                <a:ext cx="666900" cy="537300"/>
              </a:xfrm>
              <a:prstGeom prst="can">
                <a:avLst>
                  <a:gd name="adj" fmla="val 25000"/>
                </a:avLst>
              </a:prstGeom>
              <a:solidFill>
                <a:srgbClr val="073763"/>
              </a:solidFill>
              <a:ln w="9525" cap="flat" cmpd="sng">
                <a:solidFill>
                  <a:srgbClr val="595959"/>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rgbClr val="FFFFFF"/>
                    </a:solidFill>
                    <a:latin typeface="Arial"/>
                    <a:ea typeface="Arial"/>
                    <a:cs typeface="Arial"/>
                    <a:sym typeface="Arial"/>
                  </a:rPr>
                  <a:t>cdm</a:t>
                </a:r>
                <a:endParaRPr sz="1050">
                  <a:solidFill>
                    <a:srgbClr val="000000"/>
                  </a:solidFill>
                  <a:latin typeface="Arial"/>
                  <a:ea typeface="Arial"/>
                  <a:cs typeface="Arial"/>
                  <a:sym typeface="Arial"/>
                </a:endParaRPr>
              </a:p>
            </p:txBody>
          </p:sp>
          <p:sp>
            <p:nvSpPr>
              <p:cNvPr id="518" name="Google Shape;518;p9"/>
              <p:cNvSpPr/>
              <p:nvPr/>
            </p:nvSpPr>
            <p:spPr>
              <a:xfrm>
                <a:off x="1848926" y="1339918"/>
                <a:ext cx="666900" cy="537300"/>
              </a:xfrm>
              <a:prstGeom prst="can">
                <a:avLst>
                  <a:gd name="adj" fmla="val 25000"/>
                </a:avLst>
              </a:prstGeom>
              <a:solidFill>
                <a:srgbClr val="E69138"/>
              </a:solidFill>
              <a:ln w="9525" cap="flat" cmpd="sng">
                <a:solidFill>
                  <a:srgbClr val="595959"/>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rgbClr val="000000"/>
                    </a:solidFill>
                    <a:latin typeface="Arial"/>
                    <a:ea typeface="Arial"/>
                    <a:cs typeface="Arial"/>
                    <a:sym typeface="Arial"/>
                  </a:rPr>
                  <a:t>webapi</a:t>
                </a:r>
                <a:endParaRPr sz="1050">
                  <a:solidFill>
                    <a:srgbClr val="000000"/>
                  </a:solidFill>
                  <a:latin typeface="Arial"/>
                  <a:ea typeface="Arial"/>
                  <a:cs typeface="Arial"/>
                  <a:sym typeface="Arial"/>
                </a:endParaRPr>
              </a:p>
            </p:txBody>
          </p:sp>
        </p:grpSp>
        <p:sp>
          <p:nvSpPr>
            <p:cNvPr id="519" name="Google Shape;519;p9"/>
            <p:cNvSpPr/>
            <p:nvPr/>
          </p:nvSpPr>
          <p:spPr>
            <a:xfrm>
              <a:off x="654663" y="3552243"/>
              <a:ext cx="2325325" cy="638821"/>
            </a:xfrm>
            <a:prstGeom prst="rect">
              <a:avLst/>
            </a:prstGeom>
            <a:solidFill>
              <a:srgbClr val="EEEEEE"/>
            </a:solidFill>
            <a:ln w="9525" cap="flat" cmpd="sng">
              <a:solidFill>
                <a:srgbClr val="B7B7B7"/>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rgbClr val="000000"/>
                  </a:solidFill>
                  <a:latin typeface="Arial"/>
                  <a:ea typeface="Arial"/>
                  <a:cs typeface="Arial"/>
                  <a:sym typeface="Arial"/>
                </a:rPr>
                <a:t>PGAdmin4</a:t>
              </a:r>
              <a:endParaRPr sz="1050">
                <a:solidFill>
                  <a:srgbClr val="000000"/>
                </a:solidFill>
                <a:latin typeface="Arial"/>
                <a:ea typeface="Arial"/>
                <a:cs typeface="Arial"/>
                <a:sym typeface="Arial"/>
              </a:endParaRPr>
            </a:p>
          </p:txBody>
        </p:sp>
        <p:sp>
          <p:nvSpPr>
            <p:cNvPr id="520" name="Google Shape;520;p9"/>
            <p:cNvSpPr txBox="1"/>
            <p:nvPr/>
          </p:nvSpPr>
          <p:spPr>
            <a:xfrm>
              <a:off x="4399404" y="2795291"/>
              <a:ext cx="1301700" cy="255000"/>
            </a:xfrm>
            <a:prstGeom prst="rect">
              <a:avLst/>
            </a:prstGeom>
            <a:no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b="1">
                  <a:solidFill>
                    <a:srgbClr val="C9DAF8"/>
                  </a:solidFill>
                  <a:latin typeface="Arial"/>
                  <a:ea typeface="Arial"/>
                  <a:cs typeface="Arial"/>
                  <a:sym typeface="Arial"/>
                </a:rPr>
                <a:t>WebTools</a:t>
              </a:r>
              <a:endParaRPr sz="1050">
                <a:solidFill>
                  <a:srgbClr val="000000"/>
                </a:solidFill>
                <a:latin typeface="Arial"/>
                <a:ea typeface="Arial"/>
                <a:cs typeface="Arial"/>
                <a:sym typeface="Arial"/>
              </a:endParaRPr>
            </a:p>
          </p:txBody>
        </p:sp>
        <p:grpSp>
          <p:nvGrpSpPr>
            <p:cNvPr id="521" name="Google Shape;521;p9"/>
            <p:cNvGrpSpPr/>
            <p:nvPr/>
          </p:nvGrpSpPr>
          <p:grpSpPr>
            <a:xfrm>
              <a:off x="3680347" y="2182451"/>
              <a:ext cx="2812586" cy="2885804"/>
              <a:chOff x="3643958" y="2763526"/>
              <a:chExt cx="2812586" cy="2885804"/>
            </a:xfrm>
          </p:grpSpPr>
          <p:grpSp>
            <p:nvGrpSpPr>
              <p:cNvPr id="522" name="Google Shape;522;p9"/>
              <p:cNvGrpSpPr/>
              <p:nvPr/>
            </p:nvGrpSpPr>
            <p:grpSpPr>
              <a:xfrm>
                <a:off x="3643958" y="2763526"/>
                <a:ext cx="2812586" cy="2885804"/>
                <a:chOff x="3643958" y="2763526"/>
                <a:chExt cx="2812586" cy="2885804"/>
              </a:xfrm>
            </p:grpSpPr>
            <p:sp>
              <p:nvSpPr>
                <p:cNvPr id="523" name="Google Shape;523;p9"/>
                <p:cNvSpPr/>
                <p:nvPr/>
              </p:nvSpPr>
              <p:spPr>
                <a:xfrm>
                  <a:off x="3643987" y="2763526"/>
                  <a:ext cx="2812500" cy="1837800"/>
                </a:xfrm>
                <a:prstGeom prst="rect">
                  <a:avLst/>
                </a:prstGeom>
                <a:solidFill>
                  <a:srgbClr val="073763"/>
                </a:solidFill>
                <a:ln>
                  <a:noFill/>
                </a:ln>
              </p:spPr>
              <p:txBody>
                <a:bodyPr spcFirstLastPara="1" wrap="square" lIns="68569" tIns="68569" rIns="68569" bIns="68569" anchor="ctr" anchorCtr="0">
                  <a:noAutofit/>
                </a:bodyPr>
                <a:lstStyle/>
                <a:p>
                  <a:pPr>
                    <a:spcBef>
                      <a:spcPts val="0"/>
                    </a:spcBef>
                    <a:spcAft>
                      <a:spcPts val="0"/>
                    </a:spcAft>
                    <a:buClr>
                      <a:srgbClr val="000000"/>
                    </a:buClr>
                    <a:buSzPts val="2000"/>
                  </a:pPr>
                  <a:endParaRPr sz="1500">
                    <a:solidFill>
                      <a:schemeClr val="dk1"/>
                    </a:solidFill>
                    <a:latin typeface="Arial"/>
                    <a:ea typeface="Arial"/>
                    <a:cs typeface="Arial"/>
                    <a:sym typeface="Arial"/>
                  </a:endParaRPr>
                </a:p>
              </p:txBody>
            </p:sp>
            <p:sp>
              <p:nvSpPr>
                <p:cNvPr id="524" name="Google Shape;524;p9"/>
                <p:cNvSpPr/>
                <p:nvPr/>
              </p:nvSpPr>
              <p:spPr>
                <a:xfrm>
                  <a:off x="3814327" y="3583959"/>
                  <a:ext cx="2472300" cy="418200"/>
                </a:xfrm>
                <a:prstGeom prst="rect">
                  <a:avLst/>
                </a:prstGeom>
                <a:solidFill>
                  <a:srgbClr val="FFFFFF"/>
                </a:solid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chemeClr val="dk1"/>
                      </a:solidFill>
                      <a:latin typeface="Arial"/>
                      <a:ea typeface="Arial"/>
                      <a:cs typeface="Arial"/>
                      <a:sym typeface="Arial"/>
                    </a:rPr>
                    <a:t>WebAPI</a:t>
                  </a:r>
                  <a:endParaRPr sz="1050">
                    <a:solidFill>
                      <a:srgbClr val="000000"/>
                    </a:solidFill>
                    <a:latin typeface="Arial"/>
                    <a:ea typeface="Arial"/>
                    <a:cs typeface="Arial"/>
                    <a:sym typeface="Arial"/>
                  </a:endParaRPr>
                </a:p>
              </p:txBody>
            </p:sp>
            <p:sp>
              <p:nvSpPr>
                <p:cNvPr id="525" name="Google Shape;525;p9"/>
                <p:cNvSpPr/>
                <p:nvPr/>
              </p:nvSpPr>
              <p:spPr>
                <a:xfrm>
                  <a:off x="3814327" y="3090725"/>
                  <a:ext cx="2472299" cy="418200"/>
                </a:xfrm>
                <a:prstGeom prst="rect">
                  <a:avLst/>
                </a:prstGeom>
                <a:solidFill>
                  <a:srgbClr val="FFFFFF"/>
                </a:solid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chemeClr val="dk1"/>
                      </a:solidFill>
                      <a:latin typeface="Arial"/>
                      <a:ea typeface="Arial"/>
                      <a:cs typeface="Arial"/>
                      <a:sym typeface="Arial"/>
                    </a:rPr>
                    <a:t>Atlas</a:t>
                  </a:r>
                  <a:endParaRPr sz="1050">
                    <a:solidFill>
                      <a:srgbClr val="000000"/>
                    </a:solidFill>
                    <a:latin typeface="Arial"/>
                    <a:ea typeface="Arial"/>
                    <a:cs typeface="Arial"/>
                    <a:sym typeface="Arial"/>
                  </a:endParaRPr>
                </a:p>
              </p:txBody>
            </p:sp>
            <p:grpSp>
              <p:nvGrpSpPr>
                <p:cNvPr id="526" name="Google Shape;526;p9"/>
                <p:cNvGrpSpPr/>
                <p:nvPr/>
              </p:nvGrpSpPr>
              <p:grpSpPr>
                <a:xfrm>
                  <a:off x="3643958" y="4706207"/>
                  <a:ext cx="2812586" cy="943123"/>
                  <a:chOff x="3919800" y="4393725"/>
                  <a:chExt cx="2865600" cy="960900"/>
                </a:xfrm>
              </p:grpSpPr>
              <p:sp>
                <p:nvSpPr>
                  <p:cNvPr id="527" name="Google Shape;527;p9"/>
                  <p:cNvSpPr/>
                  <p:nvPr/>
                </p:nvSpPr>
                <p:spPr>
                  <a:xfrm>
                    <a:off x="3919800" y="4393725"/>
                    <a:ext cx="2865600" cy="960900"/>
                  </a:xfrm>
                  <a:prstGeom prst="rect">
                    <a:avLst/>
                  </a:prstGeom>
                  <a:solidFill>
                    <a:srgbClr val="E69138"/>
                  </a:solidFill>
                  <a:ln>
                    <a:noFill/>
                  </a:ln>
                </p:spPr>
                <p:txBody>
                  <a:bodyPr spcFirstLastPara="1" wrap="square" lIns="68569" tIns="68569" rIns="68569" bIns="68569" anchor="ctr" anchorCtr="0">
                    <a:noAutofit/>
                  </a:bodyPr>
                  <a:lstStyle/>
                  <a:p>
                    <a:pPr>
                      <a:spcBef>
                        <a:spcPts val="0"/>
                      </a:spcBef>
                      <a:spcAft>
                        <a:spcPts val="0"/>
                      </a:spcAft>
                      <a:buClr>
                        <a:srgbClr val="000000"/>
                      </a:buClr>
                      <a:buSzPts val="2000"/>
                    </a:pPr>
                    <a:endParaRPr sz="1500">
                      <a:solidFill>
                        <a:schemeClr val="dk1"/>
                      </a:solidFill>
                      <a:latin typeface="Arial"/>
                      <a:ea typeface="Arial"/>
                      <a:cs typeface="Arial"/>
                      <a:sym typeface="Arial"/>
                    </a:endParaRPr>
                  </a:p>
                </p:txBody>
              </p:sp>
              <p:grpSp>
                <p:nvGrpSpPr>
                  <p:cNvPr id="528" name="Google Shape;528;p9"/>
                  <p:cNvGrpSpPr/>
                  <p:nvPr/>
                </p:nvGrpSpPr>
                <p:grpSpPr>
                  <a:xfrm>
                    <a:off x="4093350" y="4733401"/>
                    <a:ext cx="534900" cy="426600"/>
                    <a:chOff x="3948153" y="4189951"/>
                    <a:chExt cx="534900" cy="426600"/>
                  </a:xfrm>
                </p:grpSpPr>
                <p:sp>
                  <p:nvSpPr>
                    <p:cNvPr id="529" name="Google Shape;529;p9"/>
                    <p:cNvSpPr/>
                    <p:nvPr/>
                  </p:nvSpPr>
                  <p:spPr>
                    <a:xfrm>
                      <a:off x="3948153" y="4189951"/>
                      <a:ext cx="534900" cy="4266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buClr>
                          <a:srgbClr val="000000"/>
                        </a:buClr>
                        <a:buSzPts val="1200"/>
                      </a:pPr>
                      <a:endParaRPr sz="900">
                        <a:solidFill>
                          <a:srgbClr val="000000"/>
                        </a:solidFill>
                        <a:latin typeface="Arial"/>
                        <a:ea typeface="Arial"/>
                        <a:cs typeface="Arial"/>
                        <a:sym typeface="Arial"/>
                      </a:endParaRPr>
                    </a:p>
                  </p:txBody>
                </p:sp>
                <p:pic>
                  <p:nvPicPr>
                    <p:cNvPr id="530" name="Google Shape;530;p9" descr="500px-R_logo.svg.png"/>
                    <p:cNvPicPr preferRelativeResize="0"/>
                    <p:nvPr/>
                  </p:nvPicPr>
                  <p:blipFill rotWithShape="1">
                    <a:blip r:embed="rId3">
                      <a:alphaModFix/>
                    </a:blip>
                    <a:srcRect/>
                    <a:stretch/>
                  </p:blipFill>
                  <p:spPr>
                    <a:xfrm>
                      <a:off x="3981559" y="4229309"/>
                      <a:ext cx="452100" cy="350100"/>
                    </a:xfrm>
                    <a:prstGeom prst="rect">
                      <a:avLst/>
                    </a:prstGeom>
                    <a:noFill/>
                    <a:ln>
                      <a:noFill/>
                    </a:ln>
                  </p:spPr>
                </p:pic>
              </p:grpSp>
              <p:sp>
                <p:nvSpPr>
                  <p:cNvPr id="531" name="Google Shape;531;p9"/>
                  <p:cNvSpPr/>
                  <p:nvPr/>
                </p:nvSpPr>
                <p:spPr>
                  <a:xfrm>
                    <a:off x="4689450" y="4733400"/>
                    <a:ext cx="887400" cy="426600"/>
                  </a:xfrm>
                  <a:prstGeom prst="rect">
                    <a:avLst/>
                  </a:prstGeom>
                  <a:solidFill>
                    <a:srgbClr val="F3F3F3"/>
                  </a:solidFill>
                  <a:ln w="9525" cap="flat" cmpd="sng">
                    <a:solidFill>
                      <a:srgbClr val="595959"/>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rgbClr val="000000"/>
                        </a:solidFill>
                        <a:latin typeface="Arial"/>
                        <a:ea typeface="Arial"/>
                        <a:cs typeface="Arial"/>
                        <a:sym typeface="Arial"/>
                      </a:rPr>
                      <a:t>OHDSI R packages</a:t>
                    </a:r>
                    <a:endParaRPr sz="1050">
                      <a:solidFill>
                        <a:srgbClr val="000000"/>
                      </a:solidFill>
                      <a:latin typeface="Arial"/>
                      <a:ea typeface="Arial"/>
                      <a:cs typeface="Arial"/>
                      <a:sym typeface="Arial"/>
                    </a:endParaRPr>
                  </a:p>
                </p:txBody>
              </p:sp>
              <p:grpSp>
                <p:nvGrpSpPr>
                  <p:cNvPr id="532" name="Google Shape;532;p9"/>
                  <p:cNvGrpSpPr/>
                  <p:nvPr/>
                </p:nvGrpSpPr>
                <p:grpSpPr>
                  <a:xfrm>
                    <a:off x="5638050" y="4733350"/>
                    <a:ext cx="981000" cy="426600"/>
                    <a:chOff x="5638050" y="4733350"/>
                    <a:chExt cx="981000" cy="426600"/>
                  </a:xfrm>
                </p:grpSpPr>
                <p:sp>
                  <p:nvSpPr>
                    <p:cNvPr id="533" name="Google Shape;533;p9"/>
                    <p:cNvSpPr/>
                    <p:nvPr/>
                  </p:nvSpPr>
                  <p:spPr>
                    <a:xfrm>
                      <a:off x="5638050" y="4733350"/>
                      <a:ext cx="981000" cy="426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buClr>
                          <a:srgbClr val="000000"/>
                        </a:buClr>
                        <a:buSzPts val="1200"/>
                      </a:pPr>
                      <a:endParaRPr sz="900">
                        <a:solidFill>
                          <a:srgbClr val="000000"/>
                        </a:solidFill>
                        <a:latin typeface="Arial"/>
                        <a:ea typeface="Arial"/>
                        <a:cs typeface="Arial"/>
                        <a:sym typeface="Arial"/>
                      </a:endParaRPr>
                    </a:p>
                  </p:txBody>
                </p:sp>
                <p:pic>
                  <p:nvPicPr>
                    <p:cNvPr id="534" name="Google Shape;534;p9" descr="RStudio-Ball.png"/>
                    <p:cNvPicPr preferRelativeResize="0"/>
                    <p:nvPr/>
                  </p:nvPicPr>
                  <p:blipFill rotWithShape="1">
                    <a:blip r:embed="rId4">
                      <a:alphaModFix/>
                    </a:blip>
                    <a:srcRect/>
                    <a:stretch/>
                  </p:blipFill>
                  <p:spPr>
                    <a:xfrm>
                      <a:off x="5755487" y="4840376"/>
                      <a:ext cx="218100" cy="218100"/>
                    </a:xfrm>
                    <a:prstGeom prst="rect">
                      <a:avLst/>
                    </a:prstGeom>
                    <a:noFill/>
                    <a:ln>
                      <a:noFill/>
                    </a:ln>
                  </p:spPr>
                </p:pic>
                <p:sp>
                  <p:nvSpPr>
                    <p:cNvPr id="535" name="Google Shape;535;p9"/>
                    <p:cNvSpPr txBox="1"/>
                    <p:nvPr/>
                  </p:nvSpPr>
                  <p:spPr>
                    <a:xfrm>
                      <a:off x="5926811" y="4821535"/>
                      <a:ext cx="692238" cy="236940"/>
                    </a:xfrm>
                    <a:prstGeom prst="rect">
                      <a:avLst/>
                    </a:prstGeom>
                    <a:noFill/>
                    <a:ln>
                      <a:noFill/>
                    </a:ln>
                  </p:spPr>
                  <p:txBody>
                    <a:bodyPr spcFirstLastPara="1" wrap="square" lIns="68569" tIns="68569" rIns="68569" bIns="68569" anchor="ctr" anchorCtr="0">
                      <a:noAutofit/>
                    </a:bodyPr>
                    <a:lstStyle/>
                    <a:p>
                      <a:pPr>
                        <a:spcBef>
                          <a:spcPts val="0"/>
                        </a:spcBef>
                        <a:spcAft>
                          <a:spcPts val="0"/>
                        </a:spcAft>
                        <a:buClr>
                          <a:srgbClr val="000000"/>
                        </a:buClr>
                        <a:buSzPts val="1200"/>
                      </a:pPr>
                      <a:r>
                        <a:rPr lang="en-US" sz="900">
                          <a:solidFill>
                            <a:srgbClr val="000000"/>
                          </a:solidFill>
                          <a:latin typeface="Arial"/>
                          <a:ea typeface="Arial"/>
                          <a:cs typeface="Arial"/>
                          <a:sym typeface="Arial"/>
                        </a:rPr>
                        <a:t>Studio</a:t>
                      </a:r>
                      <a:endParaRPr sz="1050">
                        <a:solidFill>
                          <a:srgbClr val="000000"/>
                        </a:solidFill>
                        <a:latin typeface="Arial"/>
                        <a:ea typeface="Arial"/>
                        <a:cs typeface="Arial"/>
                        <a:sym typeface="Arial"/>
                      </a:endParaRPr>
                    </a:p>
                  </p:txBody>
                </p:sp>
              </p:grpSp>
              <p:sp>
                <p:nvSpPr>
                  <p:cNvPr id="536" name="Google Shape;536;p9"/>
                  <p:cNvSpPr txBox="1"/>
                  <p:nvPr/>
                </p:nvSpPr>
                <p:spPr>
                  <a:xfrm>
                    <a:off x="3919830" y="4414875"/>
                    <a:ext cx="2865512" cy="259800"/>
                  </a:xfrm>
                  <a:prstGeom prst="rect">
                    <a:avLst/>
                  </a:prstGeom>
                  <a:no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b="1">
                        <a:solidFill>
                          <a:srgbClr val="783F04"/>
                        </a:solidFill>
                        <a:latin typeface="Arial"/>
                        <a:ea typeface="Arial"/>
                        <a:cs typeface="Arial"/>
                        <a:sym typeface="Arial"/>
                      </a:rPr>
                      <a:t>Methods Library</a:t>
                    </a:r>
                    <a:endParaRPr sz="1050">
                      <a:solidFill>
                        <a:srgbClr val="000000"/>
                      </a:solidFill>
                      <a:latin typeface="Arial"/>
                      <a:ea typeface="Arial"/>
                      <a:cs typeface="Arial"/>
                      <a:sym typeface="Arial"/>
                    </a:endParaRPr>
                  </a:p>
                </p:txBody>
              </p:sp>
            </p:grpSp>
            <p:sp>
              <p:nvSpPr>
                <p:cNvPr id="537" name="Google Shape;537;p9"/>
                <p:cNvSpPr/>
                <p:nvPr/>
              </p:nvSpPr>
              <p:spPr>
                <a:xfrm>
                  <a:off x="3814327" y="4060152"/>
                  <a:ext cx="2472300" cy="418200"/>
                </a:xfrm>
                <a:prstGeom prst="rect">
                  <a:avLst/>
                </a:prstGeom>
                <a:solidFill>
                  <a:srgbClr val="FFFFFF"/>
                </a:solid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2000"/>
                  </a:pPr>
                  <a:endParaRPr sz="1500">
                    <a:solidFill>
                      <a:schemeClr val="dk1"/>
                    </a:solidFill>
                    <a:latin typeface="Arial"/>
                    <a:ea typeface="Arial"/>
                    <a:cs typeface="Arial"/>
                    <a:sym typeface="Arial"/>
                  </a:endParaRPr>
                </a:p>
              </p:txBody>
            </p:sp>
          </p:grpSp>
          <p:grpSp>
            <p:nvGrpSpPr>
              <p:cNvPr id="538" name="Google Shape;538;p9"/>
              <p:cNvGrpSpPr/>
              <p:nvPr/>
            </p:nvGrpSpPr>
            <p:grpSpPr>
              <a:xfrm>
                <a:off x="4594439" y="4112590"/>
                <a:ext cx="1425362" cy="314414"/>
                <a:chOff x="7603056" y="4172788"/>
                <a:chExt cx="1702738" cy="375600"/>
              </a:xfrm>
            </p:grpSpPr>
            <p:pic>
              <p:nvPicPr>
                <p:cNvPr id="539" name="Google Shape;539;p9" descr="tomcat.png"/>
                <p:cNvPicPr preferRelativeResize="0"/>
                <p:nvPr/>
              </p:nvPicPr>
              <p:blipFill rotWithShape="1">
                <a:blip r:embed="rId5">
                  <a:alphaModFix/>
                </a:blip>
                <a:srcRect/>
                <a:stretch/>
              </p:blipFill>
              <p:spPr>
                <a:xfrm>
                  <a:off x="7603056" y="4196800"/>
                  <a:ext cx="459291" cy="327562"/>
                </a:xfrm>
                <a:prstGeom prst="rect">
                  <a:avLst/>
                </a:prstGeom>
                <a:noFill/>
                <a:ln>
                  <a:noFill/>
                </a:ln>
              </p:spPr>
            </p:pic>
            <p:sp>
              <p:nvSpPr>
                <p:cNvPr id="540" name="Google Shape;540;p9"/>
                <p:cNvSpPr txBox="1"/>
                <p:nvPr/>
              </p:nvSpPr>
              <p:spPr>
                <a:xfrm>
                  <a:off x="8062326" y="4172788"/>
                  <a:ext cx="1243468" cy="375600"/>
                </a:xfrm>
                <a:prstGeom prst="rect">
                  <a:avLst/>
                </a:prstGeom>
                <a:noFill/>
                <a:ln>
                  <a:noFill/>
                </a:ln>
              </p:spPr>
              <p:txBody>
                <a:bodyPr spcFirstLastPara="1" wrap="square" lIns="68569" tIns="68569" rIns="68569" bIns="68569" anchor="t" anchorCtr="0">
                  <a:noAutofit/>
                </a:bodyPr>
                <a:lstStyle/>
                <a:p>
                  <a:pPr>
                    <a:spcBef>
                      <a:spcPts val="0"/>
                    </a:spcBef>
                    <a:spcAft>
                      <a:spcPts val="0"/>
                    </a:spcAft>
                    <a:buClr>
                      <a:srgbClr val="000000"/>
                    </a:buClr>
                    <a:buSzPts val="1200"/>
                  </a:pPr>
                  <a:r>
                    <a:rPr lang="en-US" sz="900">
                      <a:solidFill>
                        <a:schemeClr val="dk1"/>
                      </a:solidFill>
                      <a:latin typeface="Arial"/>
                      <a:ea typeface="Arial"/>
                      <a:cs typeface="Arial"/>
                      <a:sym typeface="Arial"/>
                    </a:rPr>
                    <a:t>Tomcat</a:t>
                  </a:r>
                  <a:endParaRPr sz="1050">
                    <a:solidFill>
                      <a:srgbClr val="000000"/>
                    </a:solidFill>
                    <a:latin typeface="Arial"/>
                    <a:ea typeface="Arial"/>
                    <a:cs typeface="Arial"/>
                    <a:sym typeface="Arial"/>
                  </a:endParaRPr>
                </a:p>
              </p:txBody>
            </p:sp>
          </p:grpSp>
        </p:grpSp>
        <p:pic>
          <p:nvPicPr>
            <p:cNvPr id="541" name="Google Shape;541;p9" descr="Image result for aws ec2 instance"/>
            <p:cNvPicPr preferRelativeResize="0"/>
            <p:nvPr/>
          </p:nvPicPr>
          <p:blipFill rotWithShape="1">
            <a:blip r:embed="rId6">
              <a:alphaModFix/>
            </a:blip>
            <a:srcRect/>
            <a:stretch/>
          </p:blipFill>
          <p:spPr>
            <a:xfrm>
              <a:off x="3453611" y="1191286"/>
              <a:ext cx="2222906" cy="883859"/>
            </a:xfrm>
            <a:prstGeom prst="rect">
              <a:avLst/>
            </a:prstGeom>
            <a:noFill/>
            <a:ln>
              <a:noFill/>
            </a:ln>
          </p:spPr>
        </p:pic>
        <p:sp>
          <p:nvSpPr>
            <p:cNvPr id="542" name="Google Shape;542;p9"/>
            <p:cNvSpPr/>
            <p:nvPr/>
          </p:nvSpPr>
          <p:spPr>
            <a:xfrm>
              <a:off x="7216996" y="4111575"/>
              <a:ext cx="1301700" cy="418200"/>
            </a:xfrm>
            <a:prstGeom prst="rect">
              <a:avLst/>
            </a:prstGeom>
            <a:solidFill>
              <a:srgbClr val="073763"/>
            </a:solid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rgbClr val="FFFFFF"/>
                  </a:solidFill>
                  <a:latin typeface="Arial"/>
                  <a:ea typeface="Arial"/>
                  <a:cs typeface="Arial"/>
                  <a:sym typeface="Arial"/>
                </a:rPr>
                <a:t>WhiteRabbit</a:t>
              </a:r>
              <a:endParaRPr sz="1050">
                <a:solidFill>
                  <a:srgbClr val="000000"/>
                </a:solidFill>
                <a:latin typeface="Arial"/>
                <a:ea typeface="Arial"/>
                <a:cs typeface="Arial"/>
                <a:sym typeface="Arial"/>
              </a:endParaRPr>
            </a:p>
          </p:txBody>
        </p:sp>
        <p:sp>
          <p:nvSpPr>
            <p:cNvPr id="543" name="Google Shape;543;p9"/>
            <p:cNvSpPr/>
            <p:nvPr/>
          </p:nvSpPr>
          <p:spPr>
            <a:xfrm>
              <a:off x="7216996" y="2475285"/>
              <a:ext cx="1301700" cy="418200"/>
            </a:xfrm>
            <a:prstGeom prst="rect">
              <a:avLst/>
            </a:prstGeom>
            <a:solidFill>
              <a:srgbClr val="000000"/>
            </a:solid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rgbClr val="FFFFFF"/>
                  </a:solidFill>
                  <a:latin typeface="Arial"/>
                  <a:ea typeface="Arial"/>
                  <a:cs typeface="Arial"/>
                  <a:sym typeface="Arial"/>
                </a:rPr>
                <a:t>Raw Synthea</a:t>
              </a:r>
              <a:endParaRPr sz="900">
                <a:solidFill>
                  <a:srgbClr val="FFFFFF"/>
                </a:solidFill>
                <a:latin typeface="Arial"/>
                <a:ea typeface="Arial"/>
                <a:cs typeface="Arial"/>
                <a:sym typeface="Arial"/>
              </a:endParaRPr>
            </a:p>
          </p:txBody>
        </p:sp>
        <p:sp>
          <p:nvSpPr>
            <p:cNvPr id="544" name="Google Shape;544;p9"/>
            <p:cNvSpPr/>
            <p:nvPr/>
          </p:nvSpPr>
          <p:spPr>
            <a:xfrm>
              <a:off x="7216996" y="4657003"/>
              <a:ext cx="1301700" cy="418200"/>
            </a:xfrm>
            <a:prstGeom prst="rect">
              <a:avLst/>
            </a:prstGeom>
            <a:solidFill>
              <a:srgbClr val="92D050"/>
            </a:solid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rgbClr val="000000"/>
                  </a:solidFill>
                  <a:latin typeface="Arial"/>
                  <a:ea typeface="Arial"/>
                  <a:cs typeface="Arial"/>
                  <a:sym typeface="Arial"/>
                </a:rPr>
                <a:t>Usagi</a:t>
              </a:r>
              <a:endParaRPr sz="1050">
                <a:solidFill>
                  <a:srgbClr val="000000"/>
                </a:solidFill>
                <a:latin typeface="Arial"/>
                <a:ea typeface="Arial"/>
                <a:cs typeface="Arial"/>
                <a:sym typeface="Arial"/>
              </a:endParaRPr>
            </a:p>
          </p:txBody>
        </p:sp>
        <p:sp>
          <p:nvSpPr>
            <p:cNvPr id="545" name="Google Shape;545;p9"/>
            <p:cNvSpPr/>
            <p:nvPr/>
          </p:nvSpPr>
          <p:spPr>
            <a:xfrm>
              <a:off x="7216996" y="1929855"/>
              <a:ext cx="1301700" cy="418200"/>
            </a:xfrm>
            <a:prstGeom prst="rect">
              <a:avLst/>
            </a:prstGeom>
            <a:solidFill>
              <a:srgbClr val="000000"/>
            </a:solid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rgbClr val="FFFFFF"/>
                  </a:solidFill>
                  <a:latin typeface="Arial"/>
                  <a:ea typeface="Arial"/>
                  <a:cs typeface="Arial"/>
                  <a:sym typeface="Arial"/>
                </a:rPr>
                <a:t>CDM Lauren (EMPTY)</a:t>
              </a:r>
              <a:endParaRPr sz="1050">
                <a:solidFill>
                  <a:srgbClr val="000000"/>
                </a:solidFill>
                <a:latin typeface="Arial"/>
                <a:ea typeface="Arial"/>
                <a:cs typeface="Arial"/>
                <a:sym typeface="Arial"/>
              </a:endParaRPr>
            </a:p>
          </p:txBody>
        </p:sp>
        <p:sp>
          <p:nvSpPr>
            <p:cNvPr id="546" name="Google Shape;546;p9"/>
            <p:cNvSpPr/>
            <p:nvPr/>
          </p:nvSpPr>
          <p:spPr>
            <a:xfrm>
              <a:off x="7216996" y="3020715"/>
              <a:ext cx="1301700" cy="418200"/>
            </a:xfrm>
            <a:prstGeom prst="rect">
              <a:avLst/>
            </a:prstGeom>
            <a:solidFill>
              <a:srgbClr val="000000"/>
            </a:solid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rgbClr val="FFFFFF"/>
                  </a:solidFill>
                  <a:latin typeface="Arial"/>
                  <a:ea typeface="Arial"/>
                  <a:cs typeface="Arial"/>
                  <a:sym typeface="Arial"/>
                </a:rPr>
                <a:t>CDM Synthea</a:t>
              </a:r>
              <a:endParaRPr sz="900">
                <a:solidFill>
                  <a:srgbClr val="FFFFFF"/>
                </a:solidFill>
                <a:latin typeface="Arial"/>
                <a:ea typeface="Arial"/>
                <a:cs typeface="Arial"/>
                <a:sym typeface="Arial"/>
              </a:endParaRPr>
            </a:p>
          </p:txBody>
        </p:sp>
        <p:sp>
          <p:nvSpPr>
            <p:cNvPr id="547" name="Google Shape;547;p9"/>
            <p:cNvSpPr/>
            <p:nvPr/>
          </p:nvSpPr>
          <p:spPr>
            <a:xfrm>
              <a:off x="7216996" y="3566145"/>
              <a:ext cx="1301700" cy="418200"/>
            </a:xfrm>
            <a:prstGeom prst="rect">
              <a:avLst/>
            </a:prstGeom>
            <a:solidFill>
              <a:srgbClr val="000000"/>
            </a:solidFill>
            <a:ln>
              <a:noFill/>
            </a:ln>
          </p:spPr>
          <p:txBody>
            <a:bodyPr spcFirstLastPara="1" wrap="square" lIns="68569" tIns="68569" rIns="68569" bIns="68569" anchor="ctr" anchorCtr="0">
              <a:noAutofit/>
            </a:bodyPr>
            <a:lstStyle/>
            <a:p>
              <a:pPr algn="ctr">
                <a:spcBef>
                  <a:spcPts val="0"/>
                </a:spcBef>
                <a:spcAft>
                  <a:spcPts val="0"/>
                </a:spcAft>
                <a:buClr>
                  <a:srgbClr val="000000"/>
                </a:buClr>
                <a:buSzPts val="1200"/>
              </a:pPr>
              <a:r>
                <a:rPr lang="en-US" sz="900">
                  <a:solidFill>
                    <a:srgbClr val="FFFFFF"/>
                  </a:solidFill>
                  <a:latin typeface="Arial"/>
                  <a:ea typeface="Arial"/>
                  <a:cs typeface="Arial"/>
                  <a:sym typeface="Arial"/>
                </a:rPr>
                <a:t>CDM Synpuf (100K)</a:t>
              </a:r>
              <a:endParaRPr sz="1050">
                <a:solidFill>
                  <a:srgbClr val="000000"/>
                </a:solidFill>
                <a:latin typeface="Arial"/>
                <a:ea typeface="Arial"/>
                <a:cs typeface="Arial"/>
                <a:sym typeface="Arial"/>
              </a:endParaRPr>
            </a:p>
          </p:txBody>
        </p:sp>
        <p:pic>
          <p:nvPicPr>
            <p:cNvPr id="548" name="Google Shape;548;p9" descr="PostgreSQL Elephant Logo"/>
            <p:cNvPicPr preferRelativeResize="0"/>
            <p:nvPr/>
          </p:nvPicPr>
          <p:blipFill rotWithShape="1">
            <a:blip r:embed="rId7">
              <a:alphaModFix/>
            </a:blip>
            <a:srcRect/>
            <a:stretch/>
          </p:blipFill>
          <p:spPr>
            <a:xfrm>
              <a:off x="1081366" y="2085430"/>
              <a:ext cx="443181" cy="456931"/>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3"/>
          <p:cNvSpPr txBox="1">
            <a:spLocks noGrp="1"/>
          </p:cNvSpPr>
          <p:nvPr>
            <p:ph type="ctrTitle"/>
          </p:nvPr>
        </p:nvSpPr>
        <p:spPr>
          <a:xfrm>
            <a:off x="2362200" y="2428101"/>
            <a:ext cx="6096000" cy="858799"/>
          </a:xfrm>
          <a:prstGeom prst="rect">
            <a:avLst/>
          </a:prstGeom>
          <a:noFill/>
          <a:ln>
            <a:noFill/>
          </a:ln>
        </p:spPr>
        <p:txBody>
          <a:bodyPr spcFirstLastPara="1" vert="horz" wrap="square" lIns="68569" tIns="34275" rIns="68569" bIns="34275" rtlCol="0" anchor="t" anchorCtr="0">
            <a:normAutofit fontScale="90000"/>
          </a:bodyPr>
          <a:lstStyle/>
          <a:p>
            <a:pPr lvl="0">
              <a:buClr>
                <a:srgbClr val="20425A"/>
              </a:buClr>
              <a:buSzPts val="3600"/>
            </a:pPr>
            <a:r>
              <a:rPr lang="en-US" sz="2700" b="1" dirty="0">
                <a:latin typeface="Calibri"/>
                <a:ea typeface="Calibri"/>
                <a:cs typeface="Calibri"/>
                <a:sym typeface="Calibri"/>
              </a:rPr>
              <a:t>Mapping Source Codes to Standard </a:t>
            </a:r>
            <a:r>
              <a:rPr lang="en-US" sz="2700" b="1" dirty="0" err="1">
                <a:latin typeface="Calibri"/>
                <a:ea typeface="Calibri"/>
                <a:cs typeface="Calibri"/>
                <a:sym typeface="Calibri"/>
              </a:rPr>
              <a:t>Concept_IDs</a:t>
            </a:r>
            <a:endParaRPr dirty="0"/>
          </a:p>
        </p:txBody>
      </p:sp>
    </p:spTree>
    <p:extLst>
      <p:ext uri="{BB962C8B-B14F-4D97-AF65-F5344CB8AC3E}">
        <p14:creationId xmlns:p14="http://schemas.microsoft.com/office/powerpoint/2010/main" val="949077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13"/>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Source Codes Mapping – Scenario 1</a:t>
            </a:r>
            <a:endParaRPr/>
          </a:p>
        </p:txBody>
      </p:sp>
      <p:sp>
        <p:nvSpPr>
          <p:cNvPr id="942" name="Google Shape;942;p113"/>
          <p:cNvSpPr txBox="1"/>
          <p:nvPr/>
        </p:nvSpPr>
        <p:spPr>
          <a:xfrm>
            <a:off x="288521" y="1543062"/>
            <a:ext cx="3992316" cy="1174006"/>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Source code is available in an OHDSI supported Vocabulary</a:t>
            </a:r>
            <a:endParaRPr sz="2100">
              <a:solidFill>
                <a:srgbClr val="20425A"/>
              </a:solidFill>
              <a:latin typeface="Calibri"/>
              <a:ea typeface="Calibri"/>
              <a:cs typeface="Calibri"/>
              <a:sym typeface="Calibri"/>
            </a:endParaRPr>
          </a:p>
        </p:txBody>
      </p:sp>
      <p:sp>
        <p:nvSpPr>
          <p:cNvPr id="943" name="Google Shape;943;p113"/>
          <p:cNvSpPr txBox="1"/>
          <p:nvPr/>
        </p:nvSpPr>
        <p:spPr>
          <a:xfrm>
            <a:off x="288521" y="1199745"/>
            <a:ext cx="3849725" cy="306864"/>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Scenario</a:t>
            </a:r>
            <a:endParaRPr sz="1050">
              <a:solidFill>
                <a:srgbClr val="000000"/>
              </a:solidFill>
              <a:latin typeface="Arial"/>
              <a:ea typeface="Arial"/>
              <a:cs typeface="Arial"/>
              <a:sym typeface="Arial"/>
            </a:endParaRPr>
          </a:p>
        </p:txBody>
      </p:sp>
      <p:sp>
        <p:nvSpPr>
          <p:cNvPr id="944" name="Google Shape;944;p113"/>
          <p:cNvSpPr txBox="1"/>
          <p:nvPr/>
        </p:nvSpPr>
        <p:spPr>
          <a:xfrm>
            <a:off x="4498543" y="1170322"/>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Solution </a:t>
            </a:r>
            <a:endParaRPr sz="2100" b="1">
              <a:solidFill>
                <a:schemeClr val="accent6"/>
              </a:solidFill>
              <a:latin typeface="Calibri"/>
              <a:ea typeface="Calibri"/>
              <a:cs typeface="Calibri"/>
              <a:sym typeface="Calibri"/>
            </a:endParaRPr>
          </a:p>
        </p:txBody>
      </p:sp>
      <p:cxnSp>
        <p:nvCxnSpPr>
          <p:cNvPr id="945" name="Google Shape;945;p113"/>
          <p:cNvCxnSpPr/>
          <p:nvPr/>
        </p:nvCxnSpPr>
        <p:spPr>
          <a:xfrm>
            <a:off x="288521" y="1557043"/>
            <a:ext cx="3962183" cy="0"/>
          </a:xfrm>
          <a:prstGeom prst="straightConnector1">
            <a:avLst/>
          </a:prstGeom>
          <a:noFill/>
          <a:ln w="76200" cap="rnd" cmpd="sng">
            <a:solidFill>
              <a:srgbClr val="20425A"/>
            </a:solidFill>
            <a:prstDash val="solid"/>
            <a:round/>
            <a:headEnd type="none" w="sm" len="sm"/>
            <a:tailEnd type="none" w="sm" len="sm"/>
          </a:ln>
        </p:spPr>
      </p:cxnSp>
      <p:cxnSp>
        <p:nvCxnSpPr>
          <p:cNvPr id="946" name="Google Shape;946;p113"/>
          <p:cNvCxnSpPr/>
          <p:nvPr/>
        </p:nvCxnSpPr>
        <p:spPr>
          <a:xfrm>
            <a:off x="4498542" y="1557043"/>
            <a:ext cx="3963924" cy="0"/>
          </a:xfrm>
          <a:prstGeom prst="straightConnector1">
            <a:avLst/>
          </a:prstGeom>
          <a:noFill/>
          <a:ln w="76200" cap="rnd" cmpd="sng">
            <a:solidFill>
              <a:schemeClr val="accent6"/>
            </a:solidFill>
            <a:prstDash val="solid"/>
            <a:round/>
            <a:headEnd type="none" w="sm" len="sm"/>
            <a:tailEnd type="none" w="sm" len="sm"/>
          </a:ln>
        </p:spPr>
      </p:cxnSp>
      <p:sp>
        <p:nvSpPr>
          <p:cNvPr id="947" name="Google Shape;947;p113"/>
          <p:cNvSpPr txBox="1"/>
          <p:nvPr/>
        </p:nvSpPr>
        <p:spPr>
          <a:xfrm>
            <a:off x="4470015" y="1565116"/>
            <a:ext cx="4020979" cy="1782509"/>
          </a:xfrm>
          <a:prstGeom prst="rect">
            <a:avLst/>
          </a:prstGeom>
          <a:noFill/>
          <a:ln>
            <a:noFill/>
          </a:ln>
        </p:spPr>
        <p:txBody>
          <a:bodyPr spcFirstLastPara="1" wrap="square" lIns="68569" tIns="34275" rIns="68569" bIns="34275" anchor="t" anchorCtr="0">
            <a:spAutoFit/>
          </a:bodyPr>
          <a:lstStyle/>
          <a:p>
            <a:pPr marL="214313" indent="-214313">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Use using the following condition to perform the mapping:</a:t>
            </a:r>
            <a:endParaRPr sz="1050">
              <a:solidFill>
                <a:srgbClr val="000000"/>
              </a:solidFill>
              <a:latin typeface="Arial"/>
              <a:ea typeface="Arial"/>
              <a:cs typeface="Arial"/>
              <a:sym typeface="Arial"/>
            </a:endParaRPr>
          </a:p>
          <a:p>
            <a:pPr marL="342900" lvl="1">
              <a:spcBef>
                <a:spcPts val="0"/>
              </a:spcBef>
              <a:spcAft>
                <a:spcPts val="0"/>
              </a:spcAft>
              <a:buClr>
                <a:srgbClr val="000000"/>
              </a:buClr>
              <a:buSzPts val="2000"/>
            </a:pPr>
            <a:r>
              <a:rPr lang="en-US" sz="1500">
                <a:solidFill>
                  <a:srgbClr val="20425A"/>
                </a:solidFill>
                <a:latin typeface="Calibri"/>
                <a:ea typeface="Calibri"/>
                <a:cs typeface="Calibri"/>
                <a:sym typeface="Calibri"/>
              </a:rPr>
              <a:t>Where &lt;source code&gt; = CONCEPT.concept_code and &lt;source vocabulary&gt; = CONCEPT.vocabulary_id</a:t>
            </a:r>
            <a:endParaRPr sz="1500">
              <a:solidFill>
                <a:srgbClr val="20425A"/>
              </a:solidFill>
              <a:latin typeface="Calibri"/>
              <a:ea typeface="Calibri"/>
              <a:cs typeface="Calibri"/>
              <a:sym typeface="Calibri"/>
            </a:endParaRPr>
          </a:p>
          <a:p>
            <a:pPr marL="172641" indent="-39291">
              <a:spcBef>
                <a:spcPts val="420"/>
              </a:spcBef>
              <a:spcAft>
                <a:spcPts val="0"/>
              </a:spcAft>
              <a:buClr>
                <a:schemeClr val="dk1"/>
              </a:buClr>
              <a:buSzPts val="2800"/>
            </a:pPr>
            <a:endParaRPr sz="2100">
              <a:solidFill>
                <a:srgbClr val="000000"/>
              </a:solidFill>
              <a:latin typeface="Calibri"/>
              <a:ea typeface="Calibri"/>
              <a:cs typeface="Calibri"/>
              <a:sym typeface="Calibri"/>
            </a:endParaRPr>
          </a:p>
        </p:txBody>
      </p:sp>
      <p:graphicFrame>
        <p:nvGraphicFramePr>
          <p:cNvPr id="948" name="Google Shape;948;p113"/>
          <p:cNvGraphicFramePr/>
          <p:nvPr/>
        </p:nvGraphicFramePr>
        <p:xfrm>
          <a:off x="556579" y="3112770"/>
          <a:ext cx="8030850" cy="1708422"/>
        </p:xfrm>
        <a:graphic>
          <a:graphicData uri="http://schemas.openxmlformats.org/drawingml/2006/table">
            <a:tbl>
              <a:tblPr>
                <a:noFill/>
              </a:tblPr>
              <a:tblGrid>
                <a:gridCol w="2007713">
                  <a:extLst>
                    <a:ext uri="{9D8B030D-6E8A-4147-A177-3AD203B41FA5}">
                      <a16:colId xmlns:a16="http://schemas.microsoft.com/office/drawing/2014/main" val="20000"/>
                    </a:ext>
                  </a:extLst>
                </a:gridCol>
                <a:gridCol w="2007713">
                  <a:extLst>
                    <a:ext uri="{9D8B030D-6E8A-4147-A177-3AD203B41FA5}">
                      <a16:colId xmlns:a16="http://schemas.microsoft.com/office/drawing/2014/main" val="20001"/>
                    </a:ext>
                  </a:extLst>
                </a:gridCol>
                <a:gridCol w="2157375">
                  <a:extLst>
                    <a:ext uri="{9D8B030D-6E8A-4147-A177-3AD203B41FA5}">
                      <a16:colId xmlns:a16="http://schemas.microsoft.com/office/drawing/2014/main" val="20002"/>
                    </a:ext>
                  </a:extLst>
                </a:gridCol>
                <a:gridCol w="1858050">
                  <a:extLst>
                    <a:ext uri="{9D8B030D-6E8A-4147-A177-3AD203B41FA5}">
                      <a16:colId xmlns:a16="http://schemas.microsoft.com/office/drawing/2014/main" val="20003"/>
                    </a:ext>
                  </a:extLst>
                </a:gridCol>
              </a:tblGrid>
              <a:tr h="426038">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code</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vocabulary</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Code description</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100"/>
                        <a:buFont typeface="Arial"/>
                        <a:buNone/>
                      </a:pPr>
                      <a:r>
                        <a:rPr lang="en-US" sz="1500" b="1" u="none" strike="noStrike" cap="none">
                          <a:solidFill>
                            <a:srgbClr val="20425A"/>
                          </a:solidFill>
                          <a:latin typeface="Calibri"/>
                          <a:ea typeface="Calibri"/>
                          <a:cs typeface="Calibri"/>
                          <a:sym typeface="Calibri"/>
                        </a:rPr>
                        <a:t>CONCEPT.concept_id</a:t>
                      </a:r>
                      <a:endParaRPr sz="1500" b="1" u="none" strike="noStrike" cap="none">
                        <a:solidFill>
                          <a:srgbClr val="20425A"/>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430310">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61462000</a:t>
                      </a:r>
                      <a:endParaRPr sz="1100" u="none" strike="noStrike" cap="none">
                        <a:solidFill>
                          <a:srgbClr val="F39B19"/>
                        </a:solidFill>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SNOMED</a:t>
                      </a:r>
                      <a:endParaRPr sz="1100" u="none" strike="noStrike" cap="none">
                        <a:solidFill>
                          <a:srgbClr val="F39B19"/>
                        </a:solidFill>
                      </a:endParaRPr>
                    </a:p>
                  </a:txBody>
                  <a:tcPr marL="91425" marR="91425" marT="91425" marB="91425" anchor="ctr"/>
                </a:tc>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Malaria</a:t>
                      </a:r>
                      <a:endParaRPr sz="1100" u="none" strike="noStrike" cap="none">
                        <a:solidFill>
                          <a:srgbClr val="F39B19"/>
                        </a:solidFill>
                      </a:endParaRPr>
                    </a:p>
                  </a:txBody>
                  <a:tcPr marL="91425" marR="91425" marT="91425" marB="91425" anchor="ctr"/>
                </a:tc>
                <a:tc>
                  <a:txBody>
                    <a:bodyPr/>
                    <a:lstStyle/>
                    <a:p>
                      <a:pPr marL="0" marR="0" lvl="0" indent="0" algn="l" rtl="0">
                        <a:lnSpc>
                          <a:spcPct val="115000"/>
                        </a:lnSpc>
                        <a:spcBef>
                          <a:spcPts val="0"/>
                        </a:spcBef>
                        <a:spcAft>
                          <a:spcPts val="0"/>
                        </a:spcAft>
                        <a:buClr>
                          <a:schemeClr val="dk1"/>
                        </a:buClr>
                        <a:buSzPts val="1100"/>
                        <a:buFont typeface="Arial"/>
                        <a:buNone/>
                      </a:pPr>
                      <a:r>
                        <a:rPr lang="en-US" sz="1500" u="none" strike="noStrike" cap="none">
                          <a:solidFill>
                            <a:srgbClr val="F39B19"/>
                          </a:solidFill>
                          <a:latin typeface="Calibri"/>
                          <a:ea typeface="Calibri"/>
                          <a:cs typeface="Calibri"/>
                          <a:sym typeface="Calibri"/>
                        </a:rPr>
                        <a:t>438067</a:t>
                      </a:r>
                      <a:endParaRPr sz="1500" u="none" strike="noStrike" cap="none">
                        <a:solidFill>
                          <a:srgbClr val="F39B19"/>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426038">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A663D00</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Read</a:t>
                      </a:r>
                      <a:endParaRPr sz="1500" u="none" strike="noStrike" cap="none">
                        <a:solidFill>
                          <a:srgbClr val="151D2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Zika Fever</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45489770</a:t>
                      </a:r>
                      <a:endParaRPr sz="1100" u="none" strike="noStrike" cap="none"/>
                    </a:p>
                  </a:txBody>
                  <a:tcPr marL="91425" marR="91425" marT="91425" marB="91425" anchor="ctr"/>
                </a:tc>
                <a:extLst>
                  <a:ext uri="{0D108BD9-81ED-4DB2-BD59-A6C34878D82A}">
                    <a16:rowId xmlns:a16="http://schemas.microsoft.com/office/drawing/2014/main" val="10002"/>
                  </a:ext>
                </a:extLst>
              </a:tr>
              <a:tr h="426038">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A92.3</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ICD10CN</a:t>
                      </a:r>
                      <a:endParaRPr sz="1500" u="none" strike="noStrike" cap="none">
                        <a:solidFill>
                          <a:srgbClr val="151D2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West Nile Virus Infection</a:t>
                      </a:r>
                      <a:endParaRPr sz="1500" u="none" strike="noStrike" cap="none">
                        <a:solidFill>
                          <a:srgbClr val="151D2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1404276</a:t>
                      </a:r>
                      <a:endParaRPr sz="1100" u="none" strike="noStrike" cap="none"/>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953" name="Google Shape;953;p114"/>
          <p:cNvPicPr preferRelativeResize="0"/>
          <p:nvPr/>
        </p:nvPicPr>
        <p:blipFill rotWithShape="1">
          <a:blip r:embed="rId3">
            <a:alphaModFix/>
          </a:blip>
          <a:srcRect/>
          <a:stretch/>
        </p:blipFill>
        <p:spPr>
          <a:xfrm>
            <a:off x="0" y="28575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15"/>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Source Codes Mapping – Scenario 1</a:t>
            </a:r>
            <a:endParaRPr/>
          </a:p>
        </p:txBody>
      </p:sp>
      <p:sp>
        <p:nvSpPr>
          <p:cNvPr id="959" name="Google Shape;959;p115"/>
          <p:cNvSpPr txBox="1"/>
          <p:nvPr/>
        </p:nvSpPr>
        <p:spPr>
          <a:xfrm>
            <a:off x="288521" y="1543062"/>
            <a:ext cx="3992316" cy="1174006"/>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Source code is available in an OHDSI supported Vocabulary</a:t>
            </a:r>
            <a:endParaRPr sz="2100">
              <a:solidFill>
                <a:srgbClr val="20425A"/>
              </a:solidFill>
              <a:latin typeface="Calibri"/>
              <a:ea typeface="Calibri"/>
              <a:cs typeface="Calibri"/>
              <a:sym typeface="Calibri"/>
            </a:endParaRPr>
          </a:p>
        </p:txBody>
      </p:sp>
      <p:sp>
        <p:nvSpPr>
          <p:cNvPr id="960" name="Google Shape;960;p115"/>
          <p:cNvSpPr txBox="1"/>
          <p:nvPr/>
        </p:nvSpPr>
        <p:spPr>
          <a:xfrm>
            <a:off x="288521" y="1199745"/>
            <a:ext cx="3849725" cy="306864"/>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Scenario</a:t>
            </a:r>
            <a:endParaRPr sz="1050">
              <a:solidFill>
                <a:srgbClr val="000000"/>
              </a:solidFill>
              <a:latin typeface="Arial"/>
              <a:ea typeface="Arial"/>
              <a:cs typeface="Arial"/>
              <a:sym typeface="Arial"/>
            </a:endParaRPr>
          </a:p>
        </p:txBody>
      </p:sp>
      <p:sp>
        <p:nvSpPr>
          <p:cNvPr id="961" name="Google Shape;961;p115"/>
          <p:cNvSpPr txBox="1"/>
          <p:nvPr/>
        </p:nvSpPr>
        <p:spPr>
          <a:xfrm>
            <a:off x="4498543" y="1170322"/>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Solution </a:t>
            </a:r>
            <a:endParaRPr sz="2100" b="1">
              <a:solidFill>
                <a:schemeClr val="accent6"/>
              </a:solidFill>
              <a:latin typeface="Calibri"/>
              <a:ea typeface="Calibri"/>
              <a:cs typeface="Calibri"/>
              <a:sym typeface="Calibri"/>
            </a:endParaRPr>
          </a:p>
        </p:txBody>
      </p:sp>
      <p:cxnSp>
        <p:nvCxnSpPr>
          <p:cNvPr id="962" name="Google Shape;962;p115"/>
          <p:cNvCxnSpPr/>
          <p:nvPr/>
        </p:nvCxnSpPr>
        <p:spPr>
          <a:xfrm>
            <a:off x="288521" y="1557043"/>
            <a:ext cx="3962183" cy="0"/>
          </a:xfrm>
          <a:prstGeom prst="straightConnector1">
            <a:avLst/>
          </a:prstGeom>
          <a:noFill/>
          <a:ln w="76200" cap="rnd" cmpd="sng">
            <a:solidFill>
              <a:srgbClr val="20425A"/>
            </a:solidFill>
            <a:prstDash val="solid"/>
            <a:round/>
            <a:headEnd type="none" w="sm" len="sm"/>
            <a:tailEnd type="none" w="sm" len="sm"/>
          </a:ln>
        </p:spPr>
      </p:cxnSp>
      <p:cxnSp>
        <p:nvCxnSpPr>
          <p:cNvPr id="963" name="Google Shape;963;p115"/>
          <p:cNvCxnSpPr/>
          <p:nvPr/>
        </p:nvCxnSpPr>
        <p:spPr>
          <a:xfrm>
            <a:off x="4498542" y="1557043"/>
            <a:ext cx="3963924" cy="0"/>
          </a:xfrm>
          <a:prstGeom prst="straightConnector1">
            <a:avLst/>
          </a:prstGeom>
          <a:noFill/>
          <a:ln w="76200" cap="rnd" cmpd="sng">
            <a:solidFill>
              <a:schemeClr val="accent6"/>
            </a:solidFill>
            <a:prstDash val="solid"/>
            <a:round/>
            <a:headEnd type="none" w="sm" len="sm"/>
            <a:tailEnd type="none" w="sm" len="sm"/>
          </a:ln>
        </p:spPr>
      </p:cxnSp>
      <p:sp>
        <p:nvSpPr>
          <p:cNvPr id="964" name="Google Shape;964;p115"/>
          <p:cNvSpPr txBox="1"/>
          <p:nvPr/>
        </p:nvSpPr>
        <p:spPr>
          <a:xfrm>
            <a:off x="4470015" y="1565116"/>
            <a:ext cx="4020979" cy="1782509"/>
          </a:xfrm>
          <a:prstGeom prst="rect">
            <a:avLst/>
          </a:prstGeom>
          <a:noFill/>
          <a:ln>
            <a:noFill/>
          </a:ln>
        </p:spPr>
        <p:txBody>
          <a:bodyPr spcFirstLastPara="1" wrap="square" lIns="68569" tIns="34275" rIns="68569" bIns="34275" anchor="t" anchorCtr="0">
            <a:spAutoFit/>
          </a:bodyPr>
          <a:lstStyle/>
          <a:p>
            <a:pPr marL="214313" indent="-214313">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Use using the following condition to perform the mapping:</a:t>
            </a:r>
            <a:endParaRPr sz="1050">
              <a:solidFill>
                <a:srgbClr val="000000"/>
              </a:solidFill>
              <a:latin typeface="Arial"/>
              <a:ea typeface="Arial"/>
              <a:cs typeface="Arial"/>
              <a:sym typeface="Arial"/>
            </a:endParaRPr>
          </a:p>
          <a:p>
            <a:pPr marL="342900" lvl="1">
              <a:spcBef>
                <a:spcPts val="0"/>
              </a:spcBef>
              <a:spcAft>
                <a:spcPts val="0"/>
              </a:spcAft>
              <a:buClr>
                <a:srgbClr val="000000"/>
              </a:buClr>
              <a:buSzPts val="2000"/>
            </a:pPr>
            <a:r>
              <a:rPr lang="en-US" sz="1500">
                <a:solidFill>
                  <a:srgbClr val="20425A"/>
                </a:solidFill>
                <a:latin typeface="Calibri"/>
                <a:ea typeface="Calibri"/>
                <a:cs typeface="Calibri"/>
                <a:sym typeface="Calibri"/>
              </a:rPr>
              <a:t>Where &lt;source code&gt; = CONCEPT.concept_code and &lt;source vocabulary&gt; = CONCEPT.vocabulary_id</a:t>
            </a:r>
            <a:endParaRPr sz="1500">
              <a:solidFill>
                <a:srgbClr val="20425A"/>
              </a:solidFill>
              <a:latin typeface="Calibri"/>
              <a:ea typeface="Calibri"/>
              <a:cs typeface="Calibri"/>
              <a:sym typeface="Calibri"/>
            </a:endParaRPr>
          </a:p>
          <a:p>
            <a:pPr marL="172641" indent="-39291">
              <a:spcBef>
                <a:spcPts val="420"/>
              </a:spcBef>
              <a:spcAft>
                <a:spcPts val="0"/>
              </a:spcAft>
              <a:buClr>
                <a:schemeClr val="dk1"/>
              </a:buClr>
              <a:buSzPts val="2800"/>
            </a:pPr>
            <a:endParaRPr sz="2100">
              <a:solidFill>
                <a:srgbClr val="000000"/>
              </a:solidFill>
              <a:latin typeface="Calibri"/>
              <a:ea typeface="Calibri"/>
              <a:cs typeface="Calibri"/>
              <a:sym typeface="Calibri"/>
            </a:endParaRPr>
          </a:p>
        </p:txBody>
      </p:sp>
      <p:graphicFrame>
        <p:nvGraphicFramePr>
          <p:cNvPr id="965" name="Google Shape;965;p115"/>
          <p:cNvGraphicFramePr/>
          <p:nvPr/>
        </p:nvGraphicFramePr>
        <p:xfrm>
          <a:off x="556579" y="3112770"/>
          <a:ext cx="8030850" cy="1708422"/>
        </p:xfrm>
        <a:graphic>
          <a:graphicData uri="http://schemas.openxmlformats.org/drawingml/2006/table">
            <a:tbl>
              <a:tblPr>
                <a:noFill/>
              </a:tblPr>
              <a:tblGrid>
                <a:gridCol w="2007713">
                  <a:extLst>
                    <a:ext uri="{9D8B030D-6E8A-4147-A177-3AD203B41FA5}">
                      <a16:colId xmlns:a16="http://schemas.microsoft.com/office/drawing/2014/main" val="20000"/>
                    </a:ext>
                  </a:extLst>
                </a:gridCol>
                <a:gridCol w="2007713">
                  <a:extLst>
                    <a:ext uri="{9D8B030D-6E8A-4147-A177-3AD203B41FA5}">
                      <a16:colId xmlns:a16="http://schemas.microsoft.com/office/drawing/2014/main" val="20001"/>
                    </a:ext>
                  </a:extLst>
                </a:gridCol>
                <a:gridCol w="2157375">
                  <a:extLst>
                    <a:ext uri="{9D8B030D-6E8A-4147-A177-3AD203B41FA5}">
                      <a16:colId xmlns:a16="http://schemas.microsoft.com/office/drawing/2014/main" val="20002"/>
                    </a:ext>
                  </a:extLst>
                </a:gridCol>
                <a:gridCol w="1858050">
                  <a:extLst>
                    <a:ext uri="{9D8B030D-6E8A-4147-A177-3AD203B41FA5}">
                      <a16:colId xmlns:a16="http://schemas.microsoft.com/office/drawing/2014/main" val="20003"/>
                    </a:ext>
                  </a:extLst>
                </a:gridCol>
              </a:tblGrid>
              <a:tr h="426038">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code</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vocabulary</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Code description</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100"/>
                        <a:buFont typeface="Arial"/>
                        <a:buNone/>
                      </a:pPr>
                      <a:r>
                        <a:rPr lang="en-US" sz="1500" b="1" u="none" strike="noStrike" cap="none">
                          <a:solidFill>
                            <a:srgbClr val="20425A"/>
                          </a:solidFill>
                          <a:latin typeface="Calibri"/>
                          <a:ea typeface="Calibri"/>
                          <a:cs typeface="Calibri"/>
                          <a:sym typeface="Calibri"/>
                        </a:rPr>
                        <a:t>CONCEPT.concept_id</a:t>
                      </a:r>
                      <a:endParaRPr sz="1500" b="1" u="none" strike="noStrike" cap="none">
                        <a:solidFill>
                          <a:srgbClr val="20425A"/>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430310">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61462000</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SNOMED</a:t>
                      </a:r>
                      <a:endParaRPr sz="1100" u="none" strike="noStrike" cap="none"/>
                    </a:p>
                  </a:txBody>
                  <a:tcPr marL="91425" marR="91425" marT="91425" marB="91425" anchor="ctr"/>
                </a:tc>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Malaria</a:t>
                      </a:r>
                      <a:endParaRPr sz="1100" u="none" strike="noStrike" cap="none"/>
                    </a:p>
                  </a:txBody>
                  <a:tcPr marL="91425" marR="91425" marT="91425" marB="91425" anchor="ctr"/>
                </a:tc>
                <a:tc>
                  <a:txBody>
                    <a:bodyPr/>
                    <a:lstStyle/>
                    <a:p>
                      <a:pPr marL="0" marR="0" lvl="0" indent="0" algn="l" rtl="0">
                        <a:lnSpc>
                          <a:spcPct val="115000"/>
                        </a:lnSpc>
                        <a:spcBef>
                          <a:spcPts val="0"/>
                        </a:spcBef>
                        <a:spcAft>
                          <a:spcPts val="0"/>
                        </a:spcAft>
                        <a:buClr>
                          <a:schemeClr val="dk1"/>
                        </a:buClr>
                        <a:buSzPts val="1100"/>
                        <a:buFont typeface="Arial"/>
                        <a:buNone/>
                      </a:pPr>
                      <a:r>
                        <a:rPr lang="en-US" sz="1500" u="none" strike="noStrike" cap="none">
                          <a:solidFill>
                            <a:srgbClr val="151D21"/>
                          </a:solidFill>
                          <a:latin typeface="Calibri"/>
                          <a:ea typeface="Calibri"/>
                          <a:cs typeface="Calibri"/>
                          <a:sym typeface="Calibri"/>
                        </a:rPr>
                        <a:t>438067</a:t>
                      </a:r>
                      <a:endParaRPr sz="1500" u="none" strike="noStrike" cap="none">
                        <a:solidFill>
                          <a:srgbClr val="151D2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426038">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A663D00</a:t>
                      </a:r>
                      <a:endParaRPr sz="1100" u="none" strike="noStrike" cap="none">
                        <a:solidFill>
                          <a:srgbClr val="F39B19"/>
                        </a:solidFill>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Read</a:t>
                      </a:r>
                      <a:endParaRPr sz="1500" u="none" strike="noStrike" cap="none">
                        <a:solidFill>
                          <a:srgbClr val="F39B19"/>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Zika Fever</a:t>
                      </a:r>
                      <a:endParaRPr sz="1100" u="none" strike="noStrike" cap="none">
                        <a:solidFill>
                          <a:srgbClr val="F39B19"/>
                        </a:solidFill>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45489770</a:t>
                      </a:r>
                      <a:endParaRPr sz="1100" u="none" strike="noStrike" cap="none">
                        <a:solidFill>
                          <a:srgbClr val="F39B19"/>
                        </a:solidFill>
                      </a:endParaRPr>
                    </a:p>
                  </a:txBody>
                  <a:tcPr marL="91425" marR="91425" marT="91425" marB="91425" anchor="ctr"/>
                </a:tc>
                <a:extLst>
                  <a:ext uri="{0D108BD9-81ED-4DB2-BD59-A6C34878D82A}">
                    <a16:rowId xmlns:a16="http://schemas.microsoft.com/office/drawing/2014/main" val="10002"/>
                  </a:ext>
                </a:extLst>
              </a:tr>
              <a:tr h="426038">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A92.3</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ICD10CN</a:t>
                      </a:r>
                      <a:endParaRPr sz="1500" u="none" strike="noStrike" cap="none">
                        <a:solidFill>
                          <a:srgbClr val="151D2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West Nile Virus Infection</a:t>
                      </a:r>
                      <a:endParaRPr sz="1500" u="none" strike="noStrike" cap="none">
                        <a:solidFill>
                          <a:srgbClr val="151D2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1404276</a:t>
                      </a:r>
                      <a:endParaRPr sz="1100" u="none" strike="noStrike" cap="none"/>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116"/>
          <p:cNvPicPr preferRelativeResize="0"/>
          <p:nvPr/>
        </p:nvPicPr>
        <p:blipFill rotWithShape="1">
          <a:blip r:embed="rId3">
            <a:alphaModFix/>
          </a:blip>
          <a:srcRect/>
          <a:stretch/>
        </p:blipFill>
        <p:spPr>
          <a:xfrm>
            <a:off x="1" y="285750"/>
            <a:ext cx="9143999"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17"/>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Source Codes Mapping – Scenario 1</a:t>
            </a:r>
            <a:endParaRPr/>
          </a:p>
        </p:txBody>
      </p:sp>
      <p:sp>
        <p:nvSpPr>
          <p:cNvPr id="976" name="Google Shape;976;p117"/>
          <p:cNvSpPr txBox="1"/>
          <p:nvPr/>
        </p:nvSpPr>
        <p:spPr>
          <a:xfrm>
            <a:off x="288521" y="1543062"/>
            <a:ext cx="3992316" cy="1174006"/>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Source code is available in an OHDSI supported Vocabulary</a:t>
            </a:r>
            <a:endParaRPr sz="2100">
              <a:solidFill>
                <a:srgbClr val="20425A"/>
              </a:solidFill>
              <a:latin typeface="Calibri"/>
              <a:ea typeface="Calibri"/>
              <a:cs typeface="Calibri"/>
              <a:sym typeface="Calibri"/>
            </a:endParaRPr>
          </a:p>
        </p:txBody>
      </p:sp>
      <p:sp>
        <p:nvSpPr>
          <p:cNvPr id="977" name="Google Shape;977;p117"/>
          <p:cNvSpPr txBox="1"/>
          <p:nvPr/>
        </p:nvSpPr>
        <p:spPr>
          <a:xfrm>
            <a:off x="288521" y="1199745"/>
            <a:ext cx="3849725" cy="306864"/>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Scenario</a:t>
            </a:r>
            <a:endParaRPr sz="1050">
              <a:solidFill>
                <a:srgbClr val="000000"/>
              </a:solidFill>
              <a:latin typeface="Arial"/>
              <a:ea typeface="Arial"/>
              <a:cs typeface="Arial"/>
              <a:sym typeface="Arial"/>
            </a:endParaRPr>
          </a:p>
        </p:txBody>
      </p:sp>
      <p:sp>
        <p:nvSpPr>
          <p:cNvPr id="978" name="Google Shape;978;p117"/>
          <p:cNvSpPr txBox="1"/>
          <p:nvPr/>
        </p:nvSpPr>
        <p:spPr>
          <a:xfrm>
            <a:off x="4498543" y="1170322"/>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Solution </a:t>
            </a:r>
            <a:endParaRPr sz="2100" b="1">
              <a:solidFill>
                <a:schemeClr val="accent6"/>
              </a:solidFill>
              <a:latin typeface="Calibri"/>
              <a:ea typeface="Calibri"/>
              <a:cs typeface="Calibri"/>
              <a:sym typeface="Calibri"/>
            </a:endParaRPr>
          </a:p>
        </p:txBody>
      </p:sp>
      <p:cxnSp>
        <p:nvCxnSpPr>
          <p:cNvPr id="979" name="Google Shape;979;p117"/>
          <p:cNvCxnSpPr/>
          <p:nvPr/>
        </p:nvCxnSpPr>
        <p:spPr>
          <a:xfrm>
            <a:off x="288521" y="1557043"/>
            <a:ext cx="3962183" cy="0"/>
          </a:xfrm>
          <a:prstGeom prst="straightConnector1">
            <a:avLst/>
          </a:prstGeom>
          <a:noFill/>
          <a:ln w="76200" cap="rnd" cmpd="sng">
            <a:solidFill>
              <a:srgbClr val="20425A"/>
            </a:solidFill>
            <a:prstDash val="solid"/>
            <a:round/>
            <a:headEnd type="none" w="sm" len="sm"/>
            <a:tailEnd type="none" w="sm" len="sm"/>
          </a:ln>
        </p:spPr>
      </p:cxnSp>
      <p:cxnSp>
        <p:nvCxnSpPr>
          <p:cNvPr id="980" name="Google Shape;980;p117"/>
          <p:cNvCxnSpPr/>
          <p:nvPr/>
        </p:nvCxnSpPr>
        <p:spPr>
          <a:xfrm>
            <a:off x="4498542" y="1557043"/>
            <a:ext cx="3963924" cy="0"/>
          </a:xfrm>
          <a:prstGeom prst="straightConnector1">
            <a:avLst/>
          </a:prstGeom>
          <a:noFill/>
          <a:ln w="76200" cap="rnd" cmpd="sng">
            <a:solidFill>
              <a:schemeClr val="accent6"/>
            </a:solidFill>
            <a:prstDash val="solid"/>
            <a:round/>
            <a:headEnd type="none" w="sm" len="sm"/>
            <a:tailEnd type="none" w="sm" len="sm"/>
          </a:ln>
        </p:spPr>
      </p:cxnSp>
      <p:sp>
        <p:nvSpPr>
          <p:cNvPr id="981" name="Google Shape;981;p117"/>
          <p:cNvSpPr txBox="1"/>
          <p:nvPr/>
        </p:nvSpPr>
        <p:spPr>
          <a:xfrm>
            <a:off x="4470015" y="1565116"/>
            <a:ext cx="4020979" cy="1782509"/>
          </a:xfrm>
          <a:prstGeom prst="rect">
            <a:avLst/>
          </a:prstGeom>
          <a:noFill/>
          <a:ln>
            <a:noFill/>
          </a:ln>
        </p:spPr>
        <p:txBody>
          <a:bodyPr spcFirstLastPara="1" wrap="square" lIns="68569" tIns="34275" rIns="68569" bIns="34275" anchor="t" anchorCtr="0">
            <a:spAutoFit/>
          </a:bodyPr>
          <a:lstStyle/>
          <a:p>
            <a:pPr marL="214313" indent="-214313">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Use using the following condition to perform the mapping:</a:t>
            </a:r>
            <a:endParaRPr sz="1050">
              <a:solidFill>
                <a:srgbClr val="000000"/>
              </a:solidFill>
              <a:latin typeface="Arial"/>
              <a:ea typeface="Arial"/>
              <a:cs typeface="Arial"/>
              <a:sym typeface="Arial"/>
            </a:endParaRPr>
          </a:p>
          <a:p>
            <a:pPr marL="342900" lvl="1">
              <a:spcBef>
                <a:spcPts val="0"/>
              </a:spcBef>
              <a:spcAft>
                <a:spcPts val="0"/>
              </a:spcAft>
              <a:buClr>
                <a:srgbClr val="000000"/>
              </a:buClr>
              <a:buSzPts val="2000"/>
            </a:pPr>
            <a:r>
              <a:rPr lang="en-US" sz="1500">
                <a:solidFill>
                  <a:srgbClr val="20425A"/>
                </a:solidFill>
                <a:latin typeface="Calibri"/>
                <a:ea typeface="Calibri"/>
                <a:cs typeface="Calibri"/>
                <a:sym typeface="Calibri"/>
              </a:rPr>
              <a:t>Where &lt;source code&gt; = CONCEPT.concept_code and &lt;source vocabulary&gt; = CONCEPT.vocabulary_id</a:t>
            </a:r>
            <a:endParaRPr sz="1500">
              <a:solidFill>
                <a:srgbClr val="20425A"/>
              </a:solidFill>
              <a:latin typeface="Calibri"/>
              <a:ea typeface="Calibri"/>
              <a:cs typeface="Calibri"/>
              <a:sym typeface="Calibri"/>
            </a:endParaRPr>
          </a:p>
          <a:p>
            <a:pPr marL="172641" indent="-39291">
              <a:spcBef>
                <a:spcPts val="420"/>
              </a:spcBef>
              <a:spcAft>
                <a:spcPts val="0"/>
              </a:spcAft>
              <a:buClr>
                <a:schemeClr val="dk1"/>
              </a:buClr>
              <a:buSzPts val="2800"/>
            </a:pPr>
            <a:endParaRPr sz="2100">
              <a:solidFill>
                <a:srgbClr val="000000"/>
              </a:solidFill>
              <a:latin typeface="Calibri"/>
              <a:ea typeface="Calibri"/>
              <a:cs typeface="Calibri"/>
              <a:sym typeface="Calibri"/>
            </a:endParaRPr>
          </a:p>
        </p:txBody>
      </p:sp>
      <p:graphicFrame>
        <p:nvGraphicFramePr>
          <p:cNvPr id="982" name="Google Shape;982;p117"/>
          <p:cNvGraphicFramePr/>
          <p:nvPr/>
        </p:nvGraphicFramePr>
        <p:xfrm>
          <a:off x="556579" y="3112770"/>
          <a:ext cx="8030850" cy="1708422"/>
        </p:xfrm>
        <a:graphic>
          <a:graphicData uri="http://schemas.openxmlformats.org/drawingml/2006/table">
            <a:tbl>
              <a:tblPr>
                <a:noFill/>
              </a:tblPr>
              <a:tblGrid>
                <a:gridCol w="2007713">
                  <a:extLst>
                    <a:ext uri="{9D8B030D-6E8A-4147-A177-3AD203B41FA5}">
                      <a16:colId xmlns:a16="http://schemas.microsoft.com/office/drawing/2014/main" val="20000"/>
                    </a:ext>
                  </a:extLst>
                </a:gridCol>
                <a:gridCol w="2007713">
                  <a:extLst>
                    <a:ext uri="{9D8B030D-6E8A-4147-A177-3AD203B41FA5}">
                      <a16:colId xmlns:a16="http://schemas.microsoft.com/office/drawing/2014/main" val="20001"/>
                    </a:ext>
                  </a:extLst>
                </a:gridCol>
                <a:gridCol w="2157375">
                  <a:extLst>
                    <a:ext uri="{9D8B030D-6E8A-4147-A177-3AD203B41FA5}">
                      <a16:colId xmlns:a16="http://schemas.microsoft.com/office/drawing/2014/main" val="20002"/>
                    </a:ext>
                  </a:extLst>
                </a:gridCol>
                <a:gridCol w="1858050">
                  <a:extLst>
                    <a:ext uri="{9D8B030D-6E8A-4147-A177-3AD203B41FA5}">
                      <a16:colId xmlns:a16="http://schemas.microsoft.com/office/drawing/2014/main" val="20003"/>
                    </a:ext>
                  </a:extLst>
                </a:gridCol>
              </a:tblGrid>
              <a:tr h="426038">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code</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vocabulary</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Code description</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100"/>
                        <a:buFont typeface="Arial"/>
                        <a:buNone/>
                      </a:pPr>
                      <a:r>
                        <a:rPr lang="en-US" sz="1500" b="1" u="none" strike="noStrike" cap="none">
                          <a:solidFill>
                            <a:srgbClr val="20425A"/>
                          </a:solidFill>
                          <a:latin typeface="Calibri"/>
                          <a:ea typeface="Calibri"/>
                          <a:cs typeface="Calibri"/>
                          <a:sym typeface="Calibri"/>
                        </a:rPr>
                        <a:t>CONCEPT.concept_id</a:t>
                      </a:r>
                      <a:endParaRPr sz="1500" b="1" u="none" strike="noStrike" cap="none">
                        <a:solidFill>
                          <a:srgbClr val="20425A"/>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430310">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61462000</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SNOMED</a:t>
                      </a:r>
                      <a:endParaRPr sz="1100" u="none" strike="noStrike" cap="none"/>
                    </a:p>
                  </a:txBody>
                  <a:tcPr marL="91425" marR="91425" marT="91425" marB="91425" anchor="ctr"/>
                </a:tc>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Malaria</a:t>
                      </a:r>
                      <a:endParaRPr sz="1100" u="none" strike="noStrike" cap="none"/>
                    </a:p>
                  </a:txBody>
                  <a:tcPr marL="91425" marR="91425" marT="91425" marB="91425" anchor="ctr"/>
                </a:tc>
                <a:tc>
                  <a:txBody>
                    <a:bodyPr/>
                    <a:lstStyle/>
                    <a:p>
                      <a:pPr marL="0" marR="0" lvl="0" indent="0" algn="l" rtl="0">
                        <a:lnSpc>
                          <a:spcPct val="115000"/>
                        </a:lnSpc>
                        <a:spcBef>
                          <a:spcPts val="0"/>
                        </a:spcBef>
                        <a:spcAft>
                          <a:spcPts val="0"/>
                        </a:spcAft>
                        <a:buClr>
                          <a:schemeClr val="dk1"/>
                        </a:buClr>
                        <a:buSzPts val="1100"/>
                        <a:buFont typeface="Arial"/>
                        <a:buNone/>
                      </a:pPr>
                      <a:r>
                        <a:rPr lang="en-US" sz="1500" u="none" strike="noStrike" cap="none">
                          <a:solidFill>
                            <a:srgbClr val="151D21"/>
                          </a:solidFill>
                          <a:latin typeface="Calibri"/>
                          <a:ea typeface="Calibri"/>
                          <a:cs typeface="Calibri"/>
                          <a:sym typeface="Calibri"/>
                        </a:rPr>
                        <a:t>438067</a:t>
                      </a:r>
                      <a:endParaRPr sz="1500" u="none" strike="noStrike" cap="none">
                        <a:solidFill>
                          <a:srgbClr val="151D2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426038">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A663D00</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Read</a:t>
                      </a:r>
                      <a:endParaRPr sz="1500" u="none" strike="noStrike" cap="none">
                        <a:solidFill>
                          <a:srgbClr val="151D2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Zika Fever</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45489770</a:t>
                      </a:r>
                      <a:endParaRPr sz="1100" u="none" strike="noStrike" cap="none"/>
                    </a:p>
                  </a:txBody>
                  <a:tcPr marL="91425" marR="91425" marT="91425" marB="91425" anchor="ctr"/>
                </a:tc>
                <a:extLst>
                  <a:ext uri="{0D108BD9-81ED-4DB2-BD59-A6C34878D82A}">
                    <a16:rowId xmlns:a16="http://schemas.microsoft.com/office/drawing/2014/main" val="10002"/>
                  </a:ext>
                </a:extLst>
              </a:tr>
              <a:tr h="426038">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A92.3</a:t>
                      </a:r>
                      <a:endParaRPr sz="1100" u="none" strike="noStrike" cap="none">
                        <a:solidFill>
                          <a:srgbClr val="F39B19"/>
                        </a:solidFill>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ICD10CN</a:t>
                      </a:r>
                      <a:endParaRPr sz="1500" u="none" strike="noStrike" cap="none">
                        <a:solidFill>
                          <a:srgbClr val="F39B19"/>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West Nile Virus Infection</a:t>
                      </a:r>
                      <a:endParaRPr sz="1500" u="none" strike="noStrike" cap="none">
                        <a:solidFill>
                          <a:srgbClr val="F39B19"/>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1404276</a:t>
                      </a:r>
                      <a:endParaRPr sz="1100" u="none" strike="noStrike" cap="none">
                        <a:solidFill>
                          <a:srgbClr val="F39B19"/>
                        </a:solidFill>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pic>
        <p:nvPicPr>
          <p:cNvPr id="987" name="Google Shape;987;p118"/>
          <p:cNvPicPr preferRelativeResize="0"/>
          <p:nvPr/>
        </p:nvPicPr>
        <p:blipFill rotWithShape="1">
          <a:blip r:embed="rId3">
            <a:alphaModFix/>
          </a:blip>
          <a:srcRect/>
          <a:stretch/>
        </p:blipFill>
        <p:spPr>
          <a:xfrm>
            <a:off x="1" y="285750"/>
            <a:ext cx="9143999"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9"/>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Source Codes Mapping – Scenario 2</a:t>
            </a:r>
            <a:endParaRPr/>
          </a:p>
        </p:txBody>
      </p:sp>
      <p:sp>
        <p:nvSpPr>
          <p:cNvPr id="993" name="Google Shape;993;p119"/>
          <p:cNvSpPr txBox="1"/>
          <p:nvPr/>
        </p:nvSpPr>
        <p:spPr>
          <a:xfrm>
            <a:off x="288521" y="1543062"/>
            <a:ext cx="3992316" cy="1174006"/>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Source code is a text string</a:t>
            </a:r>
            <a:endParaRPr sz="1800">
              <a:solidFill>
                <a:srgbClr val="20425A"/>
              </a:solidFill>
              <a:latin typeface="Calibri"/>
              <a:ea typeface="Calibri"/>
              <a:cs typeface="Calibri"/>
              <a:sym typeface="Calibri"/>
            </a:endParaRPr>
          </a:p>
        </p:txBody>
      </p:sp>
      <p:sp>
        <p:nvSpPr>
          <p:cNvPr id="994" name="Google Shape;994;p119"/>
          <p:cNvSpPr txBox="1"/>
          <p:nvPr/>
        </p:nvSpPr>
        <p:spPr>
          <a:xfrm>
            <a:off x="288521" y="1199745"/>
            <a:ext cx="3849725" cy="306864"/>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Scenario</a:t>
            </a:r>
            <a:endParaRPr sz="1050">
              <a:solidFill>
                <a:srgbClr val="000000"/>
              </a:solidFill>
              <a:latin typeface="Arial"/>
              <a:ea typeface="Arial"/>
              <a:cs typeface="Arial"/>
              <a:sym typeface="Arial"/>
            </a:endParaRPr>
          </a:p>
        </p:txBody>
      </p:sp>
      <p:sp>
        <p:nvSpPr>
          <p:cNvPr id="995" name="Google Shape;995;p119"/>
          <p:cNvSpPr txBox="1"/>
          <p:nvPr/>
        </p:nvSpPr>
        <p:spPr>
          <a:xfrm>
            <a:off x="4498543" y="1170322"/>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Solution </a:t>
            </a:r>
            <a:endParaRPr sz="2100" b="1">
              <a:solidFill>
                <a:schemeClr val="accent6"/>
              </a:solidFill>
              <a:latin typeface="Calibri"/>
              <a:ea typeface="Calibri"/>
              <a:cs typeface="Calibri"/>
              <a:sym typeface="Calibri"/>
            </a:endParaRPr>
          </a:p>
        </p:txBody>
      </p:sp>
      <p:cxnSp>
        <p:nvCxnSpPr>
          <p:cNvPr id="996" name="Google Shape;996;p119"/>
          <p:cNvCxnSpPr/>
          <p:nvPr/>
        </p:nvCxnSpPr>
        <p:spPr>
          <a:xfrm>
            <a:off x="288521" y="1557043"/>
            <a:ext cx="3962183" cy="0"/>
          </a:xfrm>
          <a:prstGeom prst="straightConnector1">
            <a:avLst/>
          </a:prstGeom>
          <a:noFill/>
          <a:ln w="76200" cap="rnd" cmpd="sng">
            <a:solidFill>
              <a:srgbClr val="20425A"/>
            </a:solidFill>
            <a:prstDash val="solid"/>
            <a:round/>
            <a:headEnd type="none" w="sm" len="sm"/>
            <a:tailEnd type="none" w="sm" len="sm"/>
          </a:ln>
        </p:spPr>
      </p:cxnSp>
      <p:cxnSp>
        <p:nvCxnSpPr>
          <p:cNvPr id="997" name="Google Shape;997;p119"/>
          <p:cNvCxnSpPr/>
          <p:nvPr/>
        </p:nvCxnSpPr>
        <p:spPr>
          <a:xfrm>
            <a:off x="4498542" y="1557043"/>
            <a:ext cx="3963924" cy="0"/>
          </a:xfrm>
          <a:prstGeom prst="straightConnector1">
            <a:avLst/>
          </a:prstGeom>
          <a:noFill/>
          <a:ln w="76200" cap="rnd" cmpd="sng">
            <a:solidFill>
              <a:schemeClr val="accent6"/>
            </a:solidFill>
            <a:prstDash val="solid"/>
            <a:round/>
            <a:headEnd type="none" w="sm" len="sm"/>
            <a:tailEnd type="none" w="sm" len="sm"/>
          </a:ln>
        </p:spPr>
      </p:cxnSp>
      <p:sp>
        <p:nvSpPr>
          <p:cNvPr id="998" name="Google Shape;998;p119"/>
          <p:cNvSpPr txBox="1"/>
          <p:nvPr/>
        </p:nvSpPr>
        <p:spPr>
          <a:xfrm>
            <a:off x="4470015" y="1565116"/>
            <a:ext cx="4020979" cy="1782509"/>
          </a:xfrm>
          <a:prstGeom prst="rect">
            <a:avLst/>
          </a:prstGeom>
          <a:noFill/>
          <a:ln>
            <a:noFill/>
          </a:ln>
        </p:spPr>
        <p:txBody>
          <a:bodyPr spcFirstLastPara="1" wrap="square" lIns="68569" tIns="34275" rIns="68569" bIns="34275" anchor="t" anchorCtr="0">
            <a:spAutoFit/>
          </a:bodyPr>
          <a:lstStyle/>
          <a:p>
            <a:pPr marL="214313" indent="-214313">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Use using the following condition to perform the mapping:</a:t>
            </a:r>
            <a:endParaRPr sz="1050">
              <a:solidFill>
                <a:srgbClr val="000000"/>
              </a:solidFill>
              <a:latin typeface="Arial"/>
              <a:ea typeface="Arial"/>
              <a:cs typeface="Arial"/>
              <a:sym typeface="Arial"/>
            </a:endParaRPr>
          </a:p>
          <a:p>
            <a:pPr marL="342900" lvl="1">
              <a:spcBef>
                <a:spcPts val="0"/>
              </a:spcBef>
              <a:spcAft>
                <a:spcPts val="0"/>
              </a:spcAft>
              <a:buClr>
                <a:srgbClr val="000000"/>
              </a:buClr>
              <a:buSzPts val="2000"/>
            </a:pPr>
            <a:r>
              <a:rPr lang="en-US" sz="1500">
                <a:solidFill>
                  <a:srgbClr val="20425A"/>
                </a:solidFill>
                <a:latin typeface="Calibri"/>
                <a:ea typeface="Calibri"/>
                <a:cs typeface="Calibri"/>
                <a:sym typeface="Calibri"/>
              </a:rPr>
              <a:t>Where &lt;source string&gt; = CONCEPT.concept_name and &lt;source domain&gt; = CONCEPT.domain_id</a:t>
            </a:r>
            <a:endParaRPr sz="1500">
              <a:solidFill>
                <a:srgbClr val="20425A"/>
              </a:solidFill>
              <a:latin typeface="Calibri"/>
              <a:ea typeface="Calibri"/>
              <a:cs typeface="Calibri"/>
              <a:sym typeface="Calibri"/>
            </a:endParaRPr>
          </a:p>
          <a:p>
            <a:pPr marL="172641" indent="-39291">
              <a:spcBef>
                <a:spcPts val="420"/>
              </a:spcBef>
              <a:spcAft>
                <a:spcPts val="0"/>
              </a:spcAft>
              <a:buClr>
                <a:schemeClr val="dk1"/>
              </a:buClr>
              <a:buSzPts val="2800"/>
            </a:pPr>
            <a:endParaRPr sz="2100">
              <a:solidFill>
                <a:srgbClr val="20425A"/>
              </a:solidFill>
              <a:latin typeface="Calibri"/>
              <a:ea typeface="Calibri"/>
              <a:cs typeface="Calibri"/>
              <a:sym typeface="Calibri"/>
            </a:endParaRPr>
          </a:p>
        </p:txBody>
      </p:sp>
      <p:graphicFrame>
        <p:nvGraphicFramePr>
          <p:cNvPr id="999" name="Google Shape;999;p119"/>
          <p:cNvGraphicFramePr/>
          <p:nvPr/>
        </p:nvGraphicFramePr>
        <p:xfrm>
          <a:off x="543674" y="3112233"/>
          <a:ext cx="8056650" cy="1795875"/>
        </p:xfrm>
        <a:graphic>
          <a:graphicData uri="http://schemas.openxmlformats.org/drawingml/2006/table">
            <a:tbl>
              <a:tblPr>
                <a:noFill/>
              </a:tblPr>
              <a:tblGrid>
                <a:gridCol w="1278375">
                  <a:extLst>
                    <a:ext uri="{9D8B030D-6E8A-4147-A177-3AD203B41FA5}">
                      <a16:colId xmlns:a16="http://schemas.microsoft.com/office/drawing/2014/main" val="20000"/>
                    </a:ext>
                  </a:extLst>
                </a:gridCol>
                <a:gridCol w="1396238">
                  <a:extLst>
                    <a:ext uri="{9D8B030D-6E8A-4147-A177-3AD203B41FA5}">
                      <a16:colId xmlns:a16="http://schemas.microsoft.com/office/drawing/2014/main" val="20001"/>
                    </a:ext>
                  </a:extLst>
                </a:gridCol>
                <a:gridCol w="3367875">
                  <a:extLst>
                    <a:ext uri="{9D8B030D-6E8A-4147-A177-3AD203B41FA5}">
                      <a16:colId xmlns:a16="http://schemas.microsoft.com/office/drawing/2014/main" val="20002"/>
                    </a:ext>
                  </a:extLst>
                </a:gridCol>
                <a:gridCol w="2014163">
                  <a:extLst>
                    <a:ext uri="{9D8B030D-6E8A-4147-A177-3AD203B41FA5}">
                      <a16:colId xmlns:a16="http://schemas.microsoft.com/office/drawing/2014/main" val="20003"/>
                    </a:ext>
                  </a:extLst>
                </a:gridCol>
              </a:tblGrid>
              <a:tr h="448969">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string</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domain</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table/field</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100"/>
                        <a:buFont typeface="Arial"/>
                        <a:buNone/>
                      </a:pPr>
                      <a:r>
                        <a:rPr lang="en-US" sz="1500" b="1" u="none" strike="noStrike" cap="none">
                          <a:solidFill>
                            <a:srgbClr val="20425A"/>
                          </a:solidFill>
                          <a:latin typeface="Calibri"/>
                          <a:ea typeface="Calibri"/>
                          <a:cs typeface="Calibri"/>
                          <a:sym typeface="Calibri"/>
                        </a:rPr>
                        <a:t>CONCEPT.concept_id</a:t>
                      </a:r>
                      <a:endParaRPr sz="1500" b="1" u="none" strike="noStrike" cap="none">
                        <a:solidFill>
                          <a:srgbClr val="20425A"/>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448969">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Centimeter</a:t>
                      </a:r>
                      <a:endParaRPr sz="1500" u="none" strike="noStrike" cap="none">
                        <a:solidFill>
                          <a:srgbClr val="F39B19"/>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Unit</a:t>
                      </a:r>
                      <a:endParaRPr sz="1100" u="none" strike="noStrike" cap="none">
                        <a:solidFill>
                          <a:srgbClr val="F39B19"/>
                        </a:solidFill>
                      </a:endParaRPr>
                    </a:p>
                  </a:txBody>
                  <a:tcPr marL="91425" marR="91425" marT="91425" marB="91425" anchor="ctr"/>
                </a:tc>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Unit for height measurement</a:t>
                      </a:r>
                      <a:endParaRPr sz="1100" u="none" strike="noStrike" cap="none">
                        <a:solidFill>
                          <a:srgbClr val="F39B19"/>
                        </a:solidFill>
                      </a:endParaRPr>
                    </a:p>
                  </a:txBody>
                  <a:tcPr marL="91425" marR="91425" marT="91425" marB="91425" anchor="ctr"/>
                </a:tc>
                <a:tc>
                  <a:txBody>
                    <a:bodyPr/>
                    <a:lstStyle/>
                    <a:p>
                      <a:pPr marL="0" marR="0" lvl="0" indent="0" algn="l" rtl="0">
                        <a:lnSpc>
                          <a:spcPct val="115000"/>
                        </a:lnSpc>
                        <a:spcBef>
                          <a:spcPts val="0"/>
                        </a:spcBef>
                        <a:spcAft>
                          <a:spcPts val="0"/>
                        </a:spcAft>
                        <a:buClr>
                          <a:schemeClr val="dk1"/>
                        </a:buClr>
                        <a:buSzPts val="1100"/>
                        <a:buFont typeface="Arial"/>
                        <a:buNone/>
                      </a:pPr>
                      <a:r>
                        <a:rPr lang="en-US" sz="1500" u="none" strike="noStrike" cap="none">
                          <a:solidFill>
                            <a:srgbClr val="F39B19"/>
                          </a:solidFill>
                          <a:latin typeface="Calibri"/>
                          <a:ea typeface="Calibri"/>
                          <a:cs typeface="Calibri"/>
                          <a:sym typeface="Calibri"/>
                        </a:rPr>
                        <a:t>8582</a:t>
                      </a:r>
                      <a:endParaRPr sz="1100" u="none" strike="noStrike" cap="none">
                        <a:solidFill>
                          <a:srgbClr val="F39B19"/>
                        </a:solidFill>
                      </a:endParaRPr>
                    </a:p>
                  </a:txBody>
                  <a:tcPr marL="91425" marR="91425" marT="91425" marB="91425" anchor="ctr"/>
                </a:tc>
                <a:extLst>
                  <a:ext uri="{0D108BD9-81ED-4DB2-BD59-A6C34878D82A}">
                    <a16:rowId xmlns:a16="http://schemas.microsoft.com/office/drawing/2014/main" val="10001"/>
                  </a:ext>
                </a:extLst>
              </a:tr>
              <a:tr h="448969">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Intravenous</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Route</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Route for drug administration </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4171047</a:t>
                      </a:r>
                      <a:endParaRPr sz="1100" u="none" strike="noStrike" cap="none"/>
                    </a:p>
                  </a:txBody>
                  <a:tcPr marL="91425" marR="91425" marT="91425" marB="91425" anchor="ctr"/>
                </a:tc>
                <a:extLst>
                  <a:ext uri="{0D108BD9-81ED-4DB2-BD59-A6C34878D82A}">
                    <a16:rowId xmlns:a16="http://schemas.microsoft.com/office/drawing/2014/main" val="10002"/>
                  </a:ext>
                </a:extLst>
              </a:tr>
              <a:tr h="448969">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Female</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Gender</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Demographics</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8532</a:t>
                      </a:r>
                      <a:endParaRPr sz="1100" u="none" strike="noStrike" cap="none"/>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pic>
        <p:nvPicPr>
          <p:cNvPr id="1004" name="Google Shape;1004;p120"/>
          <p:cNvPicPr preferRelativeResize="0"/>
          <p:nvPr/>
        </p:nvPicPr>
        <p:blipFill rotWithShape="1">
          <a:blip r:embed="rId3">
            <a:alphaModFix/>
          </a:blip>
          <a:srcRect/>
          <a:stretch/>
        </p:blipFill>
        <p:spPr>
          <a:xfrm>
            <a:off x="1" y="285750"/>
            <a:ext cx="9143999"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21"/>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Source Codes Mapping – Scenario 2</a:t>
            </a:r>
            <a:endParaRPr/>
          </a:p>
        </p:txBody>
      </p:sp>
      <p:sp>
        <p:nvSpPr>
          <p:cNvPr id="1010" name="Google Shape;1010;p121"/>
          <p:cNvSpPr txBox="1"/>
          <p:nvPr/>
        </p:nvSpPr>
        <p:spPr>
          <a:xfrm>
            <a:off x="288521" y="1543062"/>
            <a:ext cx="3992316" cy="1174006"/>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Source code is a text string</a:t>
            </a:r>
            <a:endParaRPr sz="1800">
              <a:solidFill>
                <a:srgbClr val="20425A"/>
              </a:solidFill>
              <a:latin typeface="Calibri"/>
              <a:ea typeface="Calibri"/>
              <a:cs typeface="Calibri"/>
              <a:sym typeface="Calibri"/>
            </a:endParaRPr>
          </a:p>
        </p:txBody>
      </p:sp>
      <p:sp>
        <p:nvSpPr>
          <p:cNvPr id="1011" name="Google Shape;1011;p121"/>
          <p:cNvSpPr txBox="1"/>
          <p:nvPr/>
        </p:nvSpPr>
        <p:spPr>
          <a:xfrm>
            <a:off x="288521" y="1199745"/>
            <a:ext cx="3849725" cy="306864"/>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Scenario</a:t>
            </a:r>
            <a:endParaRPr sz="1050">
              <a:solidFill>
                <a:srgbClr val="000000"/>
              </a:solidFill>
              <a:latin typeface="Arial"/>
              <a:ea typeface="Arial"/>
              <a:cs typeface="Arial"/>
              <a:sym typeface="Arial"/>
            </a:endParaRPr>
          </a:p>
        </p:txBody>
      </p:sp>
      <p:sp>
        <p:nvSpPr>
          <p:cNvPr id="1012" name="Google Shape;1012;p121"/>
          <p:cNvSpPr txBox="1"/>
          <p:nvPr/>
        </p:nvSpPr>
        <p:spPr>
          <a:xfrm>
            <a:off x="4498543" y="1170322"/>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Solution </a:t>
            </a:r>
            <a:endParaRPr sz="2100" b="1">
              <a:solidFill>
                <a:schemeClr val="accent6"/>
              </a:solidFill>
              <a:latin typeface="Calibri"/>
              <a:ea typeface="Calibri"/>
              <a:cs typeface="Calibri"/>
              <a:sym typeface="Calibri"/>
            </a:endParaRPr>
          </a:p>
        </p:txBody>
      </p:sp>
      <p:cxnSp>
        <p:nvCxnSpPr>
          <p:cNvPr id="1013" name="Google Shape;1013;p121"/>
          <p:cNvCxnSpPr/>
          <p:nvPr/>
        </p:nvCxnSpPr>
        <p:spPr>
          <a:xfrm>
            <a:off x="288521" y="1557043"/>
            <a:ext cx="3962183" cy="0"/>
          </a:xfrm>
          <a:prstGeom prst="straightConnector1">
            <a:avLst/>
          </a:prstGeom>
          <a:noFill/>
          <a:ln w="76200" cap="rnd" cmpd="sng">
            <a:solidFill>
              <a:srgbClr val="20425A"/>
            </a:solidFill>
            <a:prstDash val="solid"/>
            <a:round/>
            <a:headEnd type="none" w="sm" len="sm"/>
            <a:tailEnd type="none" w="sm" len="sm"/>
          </a:ln>
        </p:spPr>
      </p:cxnSp>
      <p:cxnSp>
        <p:nvCxnSpPr>
          <p:cNvPr id="1014" name="Google Shape;1014;p121"/>
          <p:cNvCxnSpPr/>
          <p:nvPr/>
        </p:nvCxnSpPr>
        <p:spPr>
          <a:xfrm>
            <a:off x="4498542" y="1557043"/>
            <a:ext cx="3963924" cy="0"/>
          </a:xfrm>
          <a:prstGeom prst="straightConnector1">
            <a:avLst/>
          </a:prstGeom>
          <a:noFill/>
          <a:ln w="76200" cap="rnd" cmpd="sng">
            <a:solidFill>
              <a:schemeClr val="accent6"/>
            </a:solidFill>
            <a:prstDash val="solid"/>
            <a:round/>
            <a:headEnd type="none" w="sm" len="sm"/>
            <a:tailEnd type="none" w="sm" len="sm"/>
          </a:ln>
        </p:spPr>
      </p:cxnSp>
      <p:sp>
        <p:nvSpPr>
          <p:cNvPr id="1015" name="Google Shape;1015;p121"/>
          <p:cNvSpPr txBox="1"/>
          <p:nvPr/>
        </p:nvSpPr>
        <p:spPr>
          <a:xfrm>
            <a:off x="4470015" y="1565116"/>
            <a:ext cx="4020979" cy="1782509"/>
          </a:xfrm>
          <a:prstGeom prst="rect">
            <a:avLst/>
          </a:prstGeom>
          <a:noFill/>
          <a:ln>
            <a:noFill/>
          </a:ln>
        </p:spPr>
        <p:txBody>
          <a:bodyPr spcFirstLastPara="1" wrap="square" lIns="68569" tIns="34275" rIns="68569" bIns="34275" anchor="t" anchorCtr="0">
            <a:spAutoFit/>
          </a:bodyPr>
          <a:lstStyle/>
          <a:p>
            <a:pPr marL="214313" indent="-214313">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Use using the following condition to perform the mapping:</a:t>
            </a:r>
            <a:endParaRPr sz="1050">
              <a:solidFill>
                <a:srgbClr val="000000"/>
              </a:solidFill>
              <a:latin typeface="Arial"/>
              <a:ea typeface="Arial"/>
              <a:cs typeface="Arial"/>
              <a:sym typeface="Arial"/>
            </a:endParaRPr>
          </a:p>
          <a:p>
            <a:pPr marL="342900" lvl="1">
              <a:spcBef>
                <a:spcPts val="0"/>
              </a:spcBef>
              <a:spcAft>
                <a:spcPts val="0"/>
              </a:spcAft>
              <a:buClr>
                <a:srgbClr val="000000"/>
              </a:buClr>
              <a:buSzPts val="2000"/>
            </a:pPr>
            <a:r>
              <a:rPr lang="en-US" sz="1500">
                <a:solidFill>
                  <a:srgbClr val="20425A"/>
                </a:solidFill>
                <a:latin typeface="Calibri"/>
                <a:ea typeface="Calibri"/>
                <a:cs typeface="Calibri"/>
                <a:sym typeface="Calibri"/>
              </a:rPr>
              <a:t>Where &lt;source string&gt; = CONCEPT.concept_name and &lt;source domain&gt; = CONCEPT.domain_id</a:t>
            </a:r>
            <a:endParaRPr sz="1500">
              <a:solidFill>
                <a:srgbClr val="20425A"/>
              </a:solidFill>
              <a:latin typeface="Calibri"/>
              <a:ea typeface="Calibri"/>
              <a:cs typeface="Calibri"/>
              <a:sym typeface="Calibri"/>
            </a:endParaRPr>
          </a:p>
          <a:p>
            <a:pPr marL="172641" indent="-39291">
              <a:spcBef>
                <a:spcPts val="420"/>
              </a:spcBef>
              <a:spcAft>
                <a:spcPts val="0"/>
              </a:spcAft>
              <a:buClr>
                <a:schemeClr val="dk1"/>
              </a:buClr>
              <a:buSzPts val="2800"/>
            </a:pPr>
            <a:endParaRPr sz="2100">
              <a:solidFill>
                <a:srgbClr val="20425A"/>
              </a:solidFill>
              <a:latin typeface="Calibri"/>
              <a:ea typeface="Calibri"/>
              <a:cs typeface="Calibri"/>
              <a:sym typeface="Calibri"/>
            </a:endParaRPr>
          </a:p>
        </p:txBody>
      </p:sp>
      <p:graphicFrame>
        <p:nvGraphicFramePr>
          <p:cNvPr id="1016" name="Google Shape;1016;p121"/>
          <p:cNvGraphicFramePr/>
          <p:nvPr/>
        </p:nvGraphicFramePr>
        <p:xfrm>
          <a:off x="543674" y="3112233"/>
          <a:ext cx="8056650" cy="1795875"/>
        </p:xfrm>
        <a:graphic>
          <a:graphicData uri="http://schemas.openxmlformats.org/drawingml/2006/table">
            <a:tbl>
              <a:tblPr>
                <a:noFill/>
              </a:tblPr>
              <a:tblGrid>
                <a:gridCol w="1278375">
                  <a:extLst>
                    <a:ext uri="{9D8B030D-6E8A-4147-A177-3AD203B41FA5}">
                      <a16:colId xmlns:a16="http://schemas.microsoft.com/office/drawing/2014/main" val="20000"/>
                    </a:ext>
                  </a:extLst>
                </a:gridCol>
                <a:gridCol w="1396238">
                  <a:extLst>
                    <a:ext uri="{9D8B030D-6E8A-4147-A177-3AD203B41FA5}">
                      <a16:colId xmlns:a16="http://schemas.microsoft.com/office/drawing/2014/main" val="20001"/>
                    </a:ext>
                  </a:extLst>
                </a:gridCol>
                <a:gridCol w="3367875">
                  <a:extLst>
                    <a:ext uri="{9D8B030D-6E8A-4147-A177-3AD203B41FA5}">
                      <a16:colId xmlns:a16="http://schemas.microsoft.com/office/drawing/2014/main" val="20002"/>
                    </a:ext>
                  </a:extLst>
                </a:gridCol>
                <a:gridCol w="2014163">
                  <a:extLst>
                    <a:ext uri="{9D8B030D-6E8A-4147-A177-3AD203B41FA5}">
                      <a16:colId xmlns:a16="http://schemas.microsoft.com/office/drawing/2014/main" val="20003"/>
                    </a:ext>
                  </a:extLst>
                </a:gridCol>
              </a:tblGrid>
              <a:tr h="448969">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string</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domain</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table/field</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100"/>
                        <a:buFont typeface="Arial"/>
                        <a:buNone/>
                      </a:pPr>
                      <a:r>
                        <a:rPr lang="en-US" sz="1500" b="1" u="none" strike="noStrike" cap="none">
                          <a:solidFill>
                            <a:srgbClr val="20425A"/>
                          </a:solidFill>
                          <a:latin typeface="Calibri"/>
                          <a:ea typeface="Calibri"/>
                          <a:cs typeface="Calibri"/>
                          <a:sym typeface="Calibri"/>
                        </a:rPr>
                        <a:t>CONCEPT.concept_id</a:t>
                      </a:r>
                      <a:endParaRPr sz="1500" b="1" u="none" strike="noStrike" cap="none">
                        <a:solidFill>
                          <a:srgbClr val="20425A"/>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448969">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Centimeter</a:t>
                      </a:r>
                      <a:endParaRPr sz="1500" u="none" strike="noStrike" cap="none">
                        <a:solidFill>
                          <a:srgbClr val="151D2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Unit</a:t>
                      </a:r>
                      <a:endParaRPr sz="1100" u="none" strike="noStrike" cap="none"/>
                    </a:p>
                  </a:txBody>
                  <a:tcPr marL="91425" marR="91425" marT="91425" marB="91425" anchor="ctr"/>
                </a:tc>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Unit for height measurement</a:t>
                      </a:r>
                      <a:endParaRPr sz="1100" u="none" strike="noStrike" cap="none"/>
                    </a:p>
                  </a:txBody>
                  <a:tcPr marL="91425" marR="91425" marT="91425" marB="91425" anchor="ctr"/>
                </a:tc>
                <a:tc>
                  <a:txBody>
                    <a:bodyPr/>
                    <a:lstStyle/>
                    <a:p>
                      <a:pPr marL="0" marR="0" lvl="0" indent="0" algn="l" rtl="0">
                        <a:lnSpc>
                          <a:spcPct val="115000"/>
                        </a:lnSpc>
                        <a:spcBef>
                          <a:spcPts val="0"/>
                        </a:spcBef>
                        <a:spcAft>
                          <a:spcPts val="0"/>
                        </a:spcAft>
                        <a:buClr>
                          <a:schemeClr val="dk1"/>
                        </a:buClr>
                        <a:buSzPts val="1100"/>
                        <a:buFont typeface="Arial"/>
                        <a:buNone/>
                      </a:pPr>
                      <a:r>
                        <a:rPr lang="en-US" sz="1500" u="none" strike="noStrike" cap="none">
                          <a:solidFill>
                            <a:srgbClr val="151D21"/>
                          </a:solidFill>
                          <a:latin typeface="Calibri"/>
                          <a:ea typeface="Calibri"/>
                          <a:cs typeface="Calibri"/>
                          <a:sym typeface="Calibri"/>
                        </a:rPr>
                        <a:t>8582</a:t>
                      </a:r>
                      <a:endParaRPr sz="1100" u="none" strike="noStrike" cap="none"/>
                    </a:p>
                  </a:txBody>
                  <a:tcPr marL="91425" marR="91425" marT="91425" marB="91425" anchor="ctr"/>
                </a:tc>
                <a:extLst>
                  <a:ext uri="{0D108BD9-81ED-4DB2-BD59-A6C34878D82A}">
                    <a16:rowId xmlns:a16="http://schemas.microsoft.com/office/drawing/2014/main" val="10001"/>
                  </a:ext>
                </a:extLst>
              </a:tr>
              <a:tr h="448969">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Intravenous</a:t>
                      </a:r>
                      <a:endParaRPr sz="1100" u="none" strike="noStrike" cap="none">
                        <a:solidFill>
                          <a:srgbClr val="F39B19"/>
                        </a:solidFill>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Route</a:t>
                      </a:r>
                      <a:endParaRPr sz="1100" u="none" strike="noStrike" cap="none">
                        <a:solidFill>
                          <a:srgbClr val="F39B19"/>
                        </a:solidFill>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Route for drug administration </a:t>
                      </a:r>
                      <a:endParaRPr sz="1100" u="none" strike="noStrike" cap="none">
                        <a:solidFill>
                          <a:srgbClr val="F39B19"/>
                        </a:solidFill>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4171047</a:t>
                      </a:r>
                      <a:endParaRPr sz="1100" u="none" strike="noStrike" cap="none">
                        <a:solidFill>
                          <a:srgbClr val="F39B19"/>
                        </a:solidFill>
                      </a:endParaRPr>
                    </a:p>
                  </a:txBody>
                  <a:tcPr marL="91425" marR="91425" marT="91425" marB="91425" anchor="ctr"/>
                </a:tc>
                <a:extLst>
                  <a:ext uri="{0D108BD9-81ED-4DB2-BD59-A6C34878D82A}">
                    <a16:rowId xmlns:a16="http://schemas.microsoft.com/office/drawing/2014/main" val="10002"/>
                  </a:ext>
                </a:extLst>
              </a:tr>
              <a:tr h="448969">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Female</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Gender</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Demographics</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8532</a:t>
                      </a:r>
                      <a:endParaRPr sz="1100" u="none" strike="noStrike" cap="none"/>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0"/>
          <p:cNvSpPr txBox="1">
            <a:spLocks noGrp="1"/>
          </p:cNvSpPr>
          <p:nvPr>
            <p:ph type="title"/>
          </p:nvPr>
        </p:nvSpPr>
        <p:spPr>
          <a:xfrm>
            <a:off x="1143000" y="256112"/>
            <a:ext cx="78232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1000"/>
            </a:pPr>
            <a:r>
              <a:rPr lang="en-US" dirty="0"/>
              <a:t>How to Sign into the Remote Desktop</a:t>
            </a:r>
            <a:endParaRPr dirty="0"/>
          </a:p>
        </p:txBody>
      </p:sp>
      <p:sp>
        <p:nvSpPr>
          <p:cNvPr id="554" name="Google Shape;554;p10"/>
          <p:cNvSpPr txBox="1">
            <a:spLocks noGrp="1"/>
          </p:cNvSpPr>
          <p:nvPr>
            <p:ph type="body" idx="1"/>
          </p:nvPr>
        </p:nvSpPr>
        <p:spPr>
          <a:xfrm>
            <a:off x="457200" y="1200150"/>
            <a:ext cx="8229600" cy="3680222"/>
          </a:xfrm>
          <a:prstGeom prst="rect">
            <a:avLst/>
          </a:prstGeom>
          <a:noFill/>
          <a:ln>
            <a:noFill/>
          </a:ln>
        </p:spPr>
        <p:txBody>
          <a:bodyPr spcFirstLastPara="1" vert="horz" wrap="square" lIns="68569" tIns="68569" rIns="68569" bIns="68569" rtlCol="0" anchor="t" anchorCtr="0">
            <a:noAutofit/>
          </a:bodyPr>
          <a:lstStyle/>
          <a:p>
            <a:pPr marL="259556" indent="-259556">
              <a:lnSpc>
                <a:spcPct val="90000"/>
              </a:lnSpc>
              <a:spcBef>
                <a:spcPts val="0"/>
              </a:spcBef>
              <a:buSzPts val="2800"/>
            </a:pPr>
            <a:r>
              <a:rPr lang="en-US" sz="2100">
                <a:latin typeface="Calibri"/>
                <a:ea typeface="Calibri"/>
                <a:cs typeface="Calibri"/>
                <a:sym typeface="Calibri"/>
              </a:rPr>
              <a:t>From your command prompt, type </a:t>
            </a:r>
            <a:r>
              <a:rPr lang="en-US" sz="2100" b="1">
                <a:latin typeface="Calibri"/>
                <a:ea typeface="Calibri"/>
                <a:cs typeface="Calibri"/>
                <a:sym typeface="Calibri"/>
              </a:rPr>
              <a:t>%systemroot%/system32/mstsc.exe </a:t>
            </a:r>
            <a:r>
              <a:rPr lang="en-US" sz="2100">
                <a:latin typeface="Calibri"/>
                <a:ea typeface="Calibri"/>
                <a:cs typeface="Calibri"/>
                <a:sym typeface="Calibri"/>
              </a:rPr>
              <a:t>to launch Remote Desktop </a:t>
            </a:r>
            <a:endParaRPr/>
          </a:p>
        </p:txBody>
      </p:sp>
      <p:pic>
        <p:nvPicPr>
          <p:cNvPr id="555" name="Google Shape;555;p10"/>
          <p:cNvPicPr preferRelativeResize="0"/>
          <p:nvPr/>
        </p:nvPicPr>
        <p:blipFill rotWithShape="1">
          <a:blip r:embed="rId3">
            <a:alphaModFix/>
          </a:blip>
          <a:srcRect/>
          <a:stretch/>
        </p:blipFill>
        <p:spPr>
          <a:xfrm>
            <a:off x="2628901" y="1911641"/>
            <a:ext cx="4118372" cy="269943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pic>
        <p:nvPicPr>
          <p:cNvPr id="1021" name="Google Shape;1021;p122"/>
          <p:cNvPicPr preferRelativeResize="0"/>
          <p:nvPr/>
        </p:nvPicPr>
        <p:blipFill rotWithShape="1">
          <a:blip r:embed="rId3">
            <a:alphaModFix/>
          </a:blip>
          <a:srcRect/>
          <a:stretch/>
        </p:blipFill>
        <p:spPr>
          <a:xfrm>
            <a:off x="0" y="285750"/>
            <a:ext cx="9144000"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23"/>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Source Codes Mapping – Scenario 2</a:t>
            </a:r>
            <a:endParaRPr/>
          </a:p>
        </p:txBody>
      </p:sp>
      <p:sp>
        <p:nvSpPr>
          <p:cNvPr id="1027" name="Google Shape;1027;p123"/>
          <p:cNvSpPr txBox="1"/>
          <p:nvPr/>
        </p:nvSpPr>
        <p:spPr>
          <a:xfrm>
            <a:off x="288521" y="1543062"/>
            <a:ext cx="3992316" cy="1174006"/>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Source code is a text string</a:t>
            </a:r>
            <a:endParaRPr sz="1800">
              <a:solidFill>
                <a:srgbClr val="20425A"/>
              </a:solidFill>
              <a:latin typeface="Calibri"/>
              <a:ea typeface="Calibri"/>
              <a:cs typeface="Calibri"/>
              <a:sym typeface="Calibri"/>
            </a:endParaRPr>
          </a:p>
        </p:txBody>
      </p:sp>
      <p:sp>
        <p:nvSpPr>
          <p:cNvPr id="1028" name="Google Shape;1028;p123"/>
          <p:cNvSpPr txBox="1"/>
          <p:nvPr/>
        </p:nvSpPr>
        <p:spPr>
          <a:xfrm>
            <a:off x="288521" y="1199745"/>
            <a:ext cx="3849725" cy="306864"/>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Scenario</a:t>
            </a:r>
            <a:endParaRPr sz="1050">
              <a:solidFill>
                <a:srgbClr val="000000"/>
              </a:solidFill>
              <a:latin typeface="Arial"/>
              <a:ea typeface="Arial"/>
              <a:cs typeface="Arial"/>
              <a:sym typeface="Arial"/>
            </a:endParaRPr>
          </a:p>
        </p:txBody>
      </p:sp>
      <p:sp>
        <p:nvSpPr>
          <p:cNvPr id="1029" name="Google Shape;1029;p123"/>
          <p:cNvSpPr txBox="1"/>
          <p:nvPr/>
        </p:nvSpPr>
        <p:spPr>
          <a:xfrm>
            <a:off x="4498543" y="1170322"/>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Solution </a:t>
            </a:r>
            <a:endParaRPr sz="2100" b="1">
              <a:solidFill>
                <a:schemeClr val="accent6"/>
              </a:solidFill>
              <a:latin typeface="Calibri"/>
              <a:ea typeface="Calibri"/>
              <a:cs typeface="Calibri"/>
              <a:sym typeface="Calibri"/>
            </a:endParaRPr>
          </a:p>
        </p:txBody>
      </p:sp>
      <p:cxnSp>
        <p:nvCxnSpPr>
          <p:cNvPr id="1030" name="Google Shape;1030;p123"/>
          <p:cNvCxnSpPr/>
          <p:nvPr/>
        </p:nvCxnSpPr>
        <p:spPr>
          <a:xfrm>
            <a:off x="288521" y="1557043"/>
            <a:ext cx="3962183" cy="0"/>
          </a:xfrm>
          <a:prstGeom prst="straightConnector1">
            <a:avLst/>
          </a:prstGeom>
          <a:noFill/>
          <a:ln w="76200" cap="rnd" cmpd="sng">
            <a:solidFill>
              <a:srgbClr val="20425A"/>
            </a:solidFill>
            <a:prstDash val="solid"/>
            <a:round/>
            <a:headEnd type="none" w="sm" len="sm"/>
            <a:tailEnd type="none" w="sm" len="sm"/>
          </a:ln>
        </p:spPr>
      </p:cxnSp>
      <p:cxnSp>
        <p:nvCxnSpPr>
          <p:cNvPr id="1031" name="Google Shape;1031;p123"/>
          <p:cNvCxnSpPr/>
          <p:nvPr/>
        </p:nvCxnSpPr>
        <p:spPr>
          <a:xfrm>
            <a:off x="4498542" y="1557043"/>
            <a:ext cx="3963924" cy="0"/>
          </a:xfrm>
          <a:prstGeom prst="straightConnector1">
            <a:avLst/>
          </a:prstGeom>
          <a:noFill/>
          <a:ln w="76200" cap="rnd" cmpd="sng">
            <a:solidFill>
              <a:schemeClr val="accent6"/>
            </a:solidFill>
            <a:prstDash val="solid"/>
            <a:round/>
            <a:headEnd type="none" w="sm" len="sm"/>
            <a:tailEnd type="none" w="sm" len="sm"/>
          </a:ln>
        </p:spPr>
      </p:cxnSp>
      <p:sp>
        <p:nvSpPr>
          <p:cNvPr id="1032" name="Google Shape;1032;p123"/>
          <p:cNvSpPr txBox="1"/>
          <p:nvPr/>
        </p:nvSpPr>
        <p:spPr>
          <a:xfrm>
            <a:off x="4470015" y="1565116"/>
            <a:ext cx="4020979" cy="1782509"/>
          </a:xfrm>
          <a:prstGeom prst="rect">
            <a:avLst/>
          </a:prstGeom>
          <a:noFill/>
          <a:ln>
            <a:noFill/>
          </a:ln>
        </p:spPr>
        <p:txBody>
          <a:bodyPr spcFirstLastPara="1" wrap="square" lIns="68569" tIns="34275" rIns="68569" bIns="34275" anchor="t" anchorCtr="0">
            <a:spAutoFit/>
          </a:bodyPr>
          <a:lstStyle/>
          <a:p>
            <a:pPr marL="214313" indent="-214313">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Use using the following condition to perform the mapping:</a:t>
            </a:r>
            <a:endParaRPr sz="1050">
              <a:solidFill>
                <a:srgbClr val="000000"/>
              </a:solidFill>
              <a:latin typeface="Arial"/>
              <a:ea typeface="Arial"/>
              <a:cs typeface="Arial"/>
              <a:sym typeface="Arial"/>
            </a:endParaRPr>
          </a:p>
          <a:p>
            <a:pPr marL="342900" lvl="1">
              <a:spcBef>
                <a:spcPts val="0"/>
              </a:spcBef>
              <a:spcAft>
                <a:spcPts val="0"/>
              </a:spcAft>
              <a:buClr>
                <a:srgbClr val="000000"/>
              </a:buClr>
              <a:buSzPts val="2000"/>
            </a:pPr>
            <a:r>
              <a:rPr lang="en-US" sz="1500">
                <a:solidFill>
                  <a:srgbClr val="20425A"/>
                </a:solidFill>
                <a:latin typeface="Calibri"/>
                <a:ea typeface="Calibri"/>
                <a:cs typeface="Calibri"/>
                <a:sym typeface="Calibri"/>
              </a:rPr>
              <a:t>Where &lt;source string&gt; = CONCEPT.concept_name and &lt;source domain&gt; = CONCEPT.domain_id</a:t>
            </a:r>
            <a:endParaRPr sz="1500">
              <a:solidFill>
                <a:srgbClr val="20425A"/>
              </a:solidFill>
              <a:latin typeface="Calibri"/>
              <a:ea typeface="Calibri"/>
              <a:cs typeface="Calibri"/>
              <a:sym typeface="Calibri"/>
            </a:endParaRPr>
          </a:p>
          <a:p>
            <a:pPr marL="172641" indent="-39291">
              <a:spcBef>
                <a:spcPts val="420"/>
              </a:spcBef>
              <a:spcAft>
                <a:spcPts val="0"/>
              </a:spcAft>
              <a:buClr>
                <a:schemeClr val="dk1"/>
              </a:buClr>
              <a:buSzPts val="2800"/>
            </a:pPr>
            <a:endParaRPr sz="2100">
              <a:solidFill>
                <a:srgbClr val="20425A"/>
              </a:solidFill>
              <a:latin typeface="Calibri"/>
              <a:ea typeface="Calibri"/>
              <a:cs typeface="Calibri"/>
              <a:sym typeface="Calibri"/>
            </a:endParaRPr>
          </a:p>
        </p:txBody>
      </p:sp>
      <p:graphicFrame>
        <p:nvGraphicFramePr>
          <p:cNvPr id="1033" name="Google Shape;1033;p123"/>
          <p:cNvGraphicFramePr/>
          <p:nvPr/>
        </p:nvGraphicFramePr>
        <p:xfrm>
          <a:off x="543674" y="3112233"/>
          <a:ext cx="8056650" cy="1795875"/>
        </p:xfrm>
        <a:graphic>
          <a:graphicData uri="http://schemas.openxmlformats.org/drawingml/2006/table">
            <a:tbl>
              <a:tblPr>
                <a:noFill/>
              </a:tblPr>
              <a:tblGrid>
                <a:gridCol w="1278375">
                  <a:extLst>
                    <a:ext uri="{9D8B030D-6E8A-4147-A177-3AD203B41FA5}">
                      <a16:colId xmlns:a16="http://schemas.microsoft.com/office/drawing/2014/main" val="20000"/>
                    </a:ext>
                  </a:extLst>
                </a:gridCol>
                <a:gridCol w="1396238">
                  <a:extLst>
                    <a:ext uri="{9D8B030D-6E8A-4147-A177-3AD203B41FA5}">
                      <a16:colId xmlns:a16="http://schemas.microsoft.com/office/drawing/2014/main" val="20001"/>
                    </a:ext>
                  </a:extLst>
                </a:gridCol>
                <a:gridCol w="3367875">
                  <a:extLst>
                    <a:ext uri="{9D8B030D-6E8A-4147-A177-3AD203B41FA5}">
                      <a16:colId xmlns:a16="http://schemas.microsoft.com/office/drawing/2014/main" val="20002"/>
                    </a:ext>
                  </a:extLst>
                </a:gridCol>
                <a:gridCol w="2014163">
                  <a:extLst>
                    <a:ext uri="{9D8B030D-6E8A-4147-A177-3AD203B41FA5}">
                      <a16:colId xmlns:a16="http://schemas.microsoft.com/office/drawing/2014/main" val="20003"/>
                    </a:ext>
                  </a:extLst>
                </a:gridCol>
              </a:tblGrid>
              <a:tr h="448969">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string</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domain</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20425A"/>
                        </a:buClr>
                        <a:buSzPts val="2000"/>
                        <a:buFont typeface="Calibri"/>
                        <a:buNone/>
                      </a:pPr>
                      <a:r>
                        <a:rPr lang="en-US" sz="1500" b="1" u="none" strike="noStrike" cap="none">
                          <a:solidFill>
                            <a:srgbClr val="20425A"/>
                          </a:solidFill>
                          <a:latin typeface="Calibri"/>
                          <a:ea typeface="Calibri"/>
                          <a:cs typeface="Calibri"/>
                          <a:sym typeface="Calibri"/>
                        </a:rPr>
                        <a:t>Source table/field</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chemeClr val="dk1"/>
                        </a:buClr>
                        <a:buSzPts val="1100"/>
                        <a:buFont typeface="Arial"/>
                        <a:buNone/>
                      </a:pPr>
                      <a:r>
                        <a:rPr lang="en-US" sz="1500" b="1" u="none" strike="noStrike" cap="none">
                          <a:solidFill>
                            <a:srgbClr val="20425A"/>
                          </a:solidFill>
                          <a:latin typeface="Calibri"/>
                          <a:ea typeface="Calibri"/>
                          <a:cs typeface="Calibri"/>
                          <a:sym typeface="Calibri"/>
                        </a:rPr>
                        <a:t>CONCEPT.concept_id</a:t>
                      </a:r>
                      <a:endParaRPr sz="1500" b="1" u="none" strike="noStrike" cap="none">
                        <a:solidFill>
                          <a:srgbClr val="20425A"/>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448969">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Centimeter</a:t>
                      </a:r>
                      <a:endParaRPr sz="1500" u="none" strike="noStrike" cap="none">
                        <a:solidFill>
                          <a:srgbClr val="151D2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Unit</a:t>
                      </a:r>
                      <a:endParaRPr sz="1100" u="none" strike="noStrike" cap="none"/>
                    </a:p>
                  </a:txBody>
                  <a:tcPr marL="91425" marR="91425" marT="91425" marB="91425" anchor="ctr"/>
                </a:tc>
                <a:tc>
                  <a:txBody>
                    <a:bodyPr/>
                    <a:lstStyle/>
                    <a:p>
                      <a:pPr marL="0" marR="0" lvl="0" indent="0" algn="l" rtl="0">
                        <a:lnSpc>
                          <a:spcPct val="115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Unit for height measurement</a:t>
                      </a:r>
                      <a:endParaRPr sz="1100" u="none" strike="noStrike" cap="none"/>
                    </a:p>
                  </a:txBody>
                  <a:tcPr marL="91425" marR="91425" marT="91425" marB="91425" anchor="ctr"/>
                </a:tc>
                <a:tc>
                  <a:txBody>
                    <a:bodyPr/>
                    <a:lstStyle/>
                    <a:p>
                      <a:pPr marL="0" marR="0" lvl="0" indent="0" algn="l" rtl="0">
                        <a:lnSpc>
                          <a:spcPct val="115000"/>
                        </a:lnSpc>
                        <a:spcBef>
                          <a:spcPts val="0"/>
                        </a:spcBef>
                        <a:spcAft>
                          <a:spcPts val="0"/>
                        </a:spcAft>
                        <a:buClr>
                          <a:schemeClr val="dk1"/>
                        </a:buClr>
                        <a:buSzPts val="1100"/>
                        <a:buFont typeface="Arial"/>
                        <a:buNone/>
                      </a:pPr>
                      <a:r>
                        <a:rPr lang="en-US" sz="1500" u="none" strike="noStrike" cap="none">
                          <a:solidFill>
                            <a:srgbClr val="151D21"/>
                          </a:solidFill>
                          <a:latin typeface="Calibri"/>
                          <a:ea typeface="Calibri"/>
                          <a:cs typeface="Calibri"/>
                          <a:sym typeface="Calibri"/>
                        </a:rPr>
                        <a:t>8582</a:t>
                      </a:r>
                      <a:endParaRPr sz="1100" u="none" strike="noStrike" cap="none"/>
                    </a:p>
                  </a:txBody>
                  <a:tcPr marL="91425" marR="91425" marT="91425" marB="91425" anchor="ctr"/>
                </a:tc>
                <a:extLst>
                  <a:ext uri="{0D108BD9-81ED-4DB2-BD59-A6C34878D82A}">
                    <a16:rowId xmlns:a16="http://schemas.microsoft.com/office/drawing/2014/main" val="10001"/>
                  </a:ext>
                </a:extLst>
              </a:tr>
              <a:tr h="448969">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Intravenous</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Route</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Route for drug administration </a:t>
                      </a:r>
                      <a:endParaRPr sz="1100" u="none" strike="noStrike" cap="none"/>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151D21"/>
                          </a:solidFill>
                          <a:latin typeface="Calibri"/>
                          <a:ea typeface="Calibri"/>
                          <a:cs typeface="Calibri"/>
                          <a:sym typeface="Calibri"/>
                        </a:rPr>
                        <a:t>4171047</a:t>
                      </a:r>
                      <a:endParaRPr sz="1100" u="none" strike="noStrike" cap="none"/>
                    </a:p>
                  </a:txBody>
                  <a:tcPr marL="91425" marR="91425" marT="91425" marB="91425" anchor="ctr"/>
                </a:tc>
                <a:extLst>
                  <a:ext uri="{0D108BD9-81ED-4DB2-BD59-A6C34878D82A}">
                    <a16:rowId xmlns:a16="http://schemas.microsoft.com/office/drawing/2014/main" val="10002"/>
                  </a:ext>
                </a:extLst>
              </a:tr>
              <a:tr h="448969">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Female</a:t>
                      </a:r>
                      <a:endParaRPr sz="1100" u="none" strike="noStrike" cap="none">
                        <a:solidFill>
                          <a:srgbClr val="F39B19"/>
                        </a:solidFill>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Gender</a:t>
                      </a:r>
                      <a:endParaRPr sz="1100" u="none" strike="noStrike" cap="none">
                        <a:solidFill>
                          <a:srgbClr val="F39B19"/>
                        </a:solidFill>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Demographics</a:t>
                      </a:r>
                      <a:endParaRPr sz="1100" u="none" strike="noStrike" cap="none">
                        <a:solidFill>
                          <a:srgbClr val="F39B19"/>
                        </a:solidFill>
                      </a:endParaRPr>
                    </a:p>
                  </a:txBody>
                  <a:tcPr marL="91425" marR="91425" marT="91425" marB="91425" anchor="ctr"/>
                </a:tc>
                <a:tc>
                  <a:txBody>
                    <a:bodyPr/>
                    <a:lstStyle/>
                    <a:p>
                      <a:pPr marL="0" marR="0" lvl="0" indent="0" algn="l" rtl="0">
                        <a:lnSpc>
                          <a:spcPct val="100000"/>
                        </a:lnSpc>
                        <a:spcBef>
                          <a:spcPts val="0"/>
                        </a:spcBef>
                        <a:spcAft>
                          <a:spcPts val="0"/>
                        </a:spcAft>
                        <a:buClr>
                          <a:srgbClr val="151D21"/>
                        </a:buClr>
                        <a:buSzPts val="2000"/>
                        <a:buFont typeface="Calibri"/>
                        <a:buNone/>
                      </a:pPr>
                      <a:r>
                        <a:rPr lang="en-US" sz="1500" u="none" strike="noStrike" cap="none">
                          <a:solidFill>
                            <a:srgbClr val="F39B19"/>
                          </a:solidFill>
                          <a:latin typeface="Calibri"/>
                          <a:ea typeface="Calibri"/>
                          <a:cs typeface="Calibri"/>
                          <a:sym typeface="Calibri"/>
                        </a:rPr>
                        <a:t>8532</a:t>
                      </a:r>
                      <a:endParaRPr sz="1100" u="none" strike="noStrike" cap="none">
                        <a:solidFill>
                          <a:srgbClr val="F39B19"/>
                        </a:solidFill>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124"/>
          <p:cNvPicPr preferRelativeResize="0"/>
          <p:nvPr/>
        </p:nvPicPr>
        <p:blipFill rotWithShape="1">
          <a:blip r:embed="rId3">
            <a:alphaModFix/>
          </a:blip>
          <a:srcRect/>
          <a:stretch/>
        </p:blipFill>
        <p:spPr>
          <a:xfrm>
            <a:off x="0" y="285750"/>
            <a:ext cx="9144000" cy="53650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25"/>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Source Codes Mapping – Scenario 3</a:t>
            </a:r>
            <a:endParaRPr/>
          </a:p>
        </p:txBody>
      </p:sp>
      <p:sp>
        <p:nvSpPr>
          <p:cNvPr id="1044" name="Google Shape;1044;p125"/>
          <p:cNvSpPr txBox="1"/>
          <p:nvPr/>
        </p:nvSpPr>
        <p:spPr>
          <a:xfrm>
            <a:off x="288521" y="1543062"/>
            <a:ext cx="3992316" cy="1174006"/>
          </a:xfrm>
          <a:prstGeom prst="rect">
            <a:avLst/>
          </a:prstGeom>
          <a:noFill/>
          <a:ln>
            <a:noFill/>
          </a:ln>
        </p:spPr>
        <p:txBody>
          <a:bodyPr spcFirstLastPara="1" wrap="square" lIns="68569" tIns="34275" rIns="68569" bIns="34275" anchor="t" anchorCtr="0">
            <a:noAutofit/>
          </a:bodyPr>
          <a:lstStyle/>
          <a:p>
            <a:pPr marL="172641" indent="-172641">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Source data does not map to standard vocabulary</a:t>
            </a:r>
            <a:endParaRPr sz="1050">
              <a:solidFill>
                <a:srgbClr val="000000"/>
              </a:solidFill>
              <a:latin typeface="Arial"/>
              <a:ea typeface="Arial"/>
              <a:cs typeface="Arial"/>
              <a:sym typeface="Arial"/>
            </a:endParaRPr>
          </a:p>
          <a:p>
            <a:pPr marL="172641" indent="-77391">
              <a:spcBef>
                <a:spcPts val="750"/>
              </a:spcBef>
              <a:spcAft>
                <a:spcPts val="0"/>
              </a:spcAft>
              <a:buClr>
                <a:srgbClr val="414343"/>
              </a:buClr>
              <a:buSzPts val="2000"/>
            </a:pPr>
            <a:endParaRPr sz="1500">
              <a:solidFill>
                <a:srgbClr val="20425A"/>
              </a:solidFill>
              <a:latin typeface="Calibri"/>
              <a:ea typeface="Calibri"/>
              <a:cs typeface="Calibri"/>
              <a:sym typeface="Calibri"/>
            </a:endParaRPr>
          </a:p>
        </p:txBody>
      </p:sp>
      <p:sp>
        <p:nvSpPr>
          <p:cNvPr id="1045" name="Google Shape;1045;p125"/>
          <p:cNvSpPr txBox="1"/>
          <p:nvPr/>
        </p:nvSpPr>
        <p:spPr>
          <a:xfrm>
            <a:off x="288521" y="1199745"/>
            <a:ext cx="3849725" cy="306864"/>
          </a:xfrm>
          <a:prstGeom prst="rect">
            <a:avLst/>
          </a:prstGeom>
          <a:noFill/>
          <a:ln>
            <a:noFill/>
          </a:ln>
        </p:spPr>
        <p:txBody>
          <a:bodyPr spcFirstLastPara="1" wrap="square" lIns="68569" tIns="34275" rIns="68569" bIns="34275" anchor="t" anchorCtr="0">
            <a:noAutofit/>
          </a:bodyPr>
          <a:lstStyle/>
          <a:p>
            <a:pPr>
              <a:lnSpc>
                <a:spcPct val="90000"/>
              </a:lnSpc>
              <a:spcBef>
                <a:spcPts val="0"/>
              </a:spcBef>
              <a:spcAft>
                <a:spcPts val="0"/>
              </a:spcAft>
              <a:buClr>
                <a:srgbClr val="20425A"/>
              </a:buClr>
              <a:buSzPts val="2800"/>
            </a:pPr>
            <a:r>
              <a:rPr lang="en-US" sz="2100" b="1">
                <a:solidFill>
                  <a:srgbClr val="20425A"/>
                </a:solidFill>
                <a:latin typeface="Calibri"/>
                <a:ea typeface="Calibri"/>
                <a:cs typeface="Calibri"/>
                <a:sym typeface="Calibri"/>
              </a:rPr>
              <a:t>Scenario</a:t>
            </a:r>
            <a:endParaRPr sz="1050">
              <a:solidFill>
                <a:srgbClr val="000000"/>
              </a:solidFill>
              <a:latin typeface="Arial"/>
              <a:ea typeface="Arial"/>
              <a:cs typeface="Arial"/>
              <a:sym typeface="Arial"/>
            </a:endParaRPr>
          </a:p>
        </p:txBody>
      </p:sp>
      <p:sp>
        <p:nvSpPr>
          <p:cNvPr id="1046" name="Google Shape;1046;p125"/>
          <p:cNvSpPr txBox="1"/>
          <p:nvPr/>
        </p:nvSpPr>
        <p:spPr>
          <a:xfrm>
            <a:off x="4498543" y="1170322"/>
            <a:ext cx="3724721" cy="364705"/>
          </a:xfrm>
          <a:prstGeom prst="rect">
            <a:avLst/>
          </a:prstGeom>
          <a:noFill/>
          <a:ln>
            <a:noFill/>
          </a:ln>
        </p:spPr>
        <p:txBody>
          <a:bodyPr spcFirstLastPara="1" wrap="square" lIns="68569" tIns="20569" rIns="68569" bIns="20569" anchor="t" anchorCtr="0">
            <a:spAutoFit/>
          </a:bodyPr>
          <a:lstStyle/>
          <a:p>
            <a:pPr>
              <a:spcBef>
                <a:spcPts val="0"/>
              </a:spcBef>
              <a:spcAft>
                <a:spcPts val="0"/>
              </a:spcAft>
              <a:buClr>
                <a:schemeClr val="accent6"/>
              </a:buClr>
              <a:buSzPts val="2800"/>
            </a:pPr>
            <a:r>
              <a:rPr lang="en-US" sz="2100" b="1">
                <a:solidFill>
                  <a:schemeClr val="accent6"/>
                </a:solidFill>
                <a:latin typeface="Calibri"/>
                <a:ea typeface="Calibri"/>
                <a:cs typeface="Calibri"/>
                <a:sym typeface="Calibri"/>
              </a:rPr>
              <a:t>Solution </a:t>
            </a:r>
            <a:endParaRPr sz="2100" b="1">
              <a:solidFill>
                <a:schemeClr val="accent6"/>
              </a:solidFill>
              <a:latin typeface="Calibri"/>
              <a:ea typeface="Calibri"/>
              <a:cs typeface="Calibri"/>
              <a:sym typeface="Calibri"/>
            </a:endParaRPr>
          </a:p>
        </p:txBody>
      </p:sp>
      <p:cxnSp>
        <p:nvCxnSpPr>
          <p:cNvPr id="1047" name="Google Shape;1047;p125"/>
          <p:cNvCxnSpPr/>
          <p:nvPr/>
        </p:nvCxnSpPr>
        <p:spPr>
          <a:xfrm>
            <a:off x="288521" y="1557043"/>
            <a:ext cx="3962183" cy="0"/>
          </a:xfrm>
          <a:prstGeom prst="straightConnector1">
            <a:avLst/>
          </a:prstGeom>
          <a:noFill/>
          <a:ln w="76200" cap="rnd" cmpd="sng">
            <a:solidFill>
              <a:srgbClr val="20425A"/>
            </a:solidFill>
            <a:prstDash val="solid"/>
            <a:round/>
            <a:headEnd type="none" w="sm" len="sm"/>
            <a:tailEnd type="none" w="sm" len="sm"/>
          </a:ln>
        </p:spPr>
      </p:cxnSp>
      <p:cxnSp>
        <p:nvCxnSpPr>
          <p:cNvPr id="1048" name="Google Shape;1048;p125"/>
          <p:cNvCxnSpPr/>
          <p:nvPr/>
        </p:nvCxnSpPr>
        <p:spPr>
          <a:xfrm>
            <a:off x="4498542" y="1557043"/>
            <a:ext cx="3963924" cy="0"/>
          </a:xfrm>
          <a:prstGeom prst="straightConnector1">
            <a:avLst/>
          </a:prstGeom>
          <a:noFill/>
          <a:ln w="76200" cap="rnd" cmpd="sng">
            <a:solidFill>
              <a:schemeClr val="accent6"/>
            </a:solidFill>
            <a:prstDash val="solid"/>
            <a:round/>
            <a:headEnd type="none" w="sm" len="sm"/>
            <a:tailEnd type="none" w="sm" len="sm"/>
          </a:ln>
        </p:spPr>
      </p:cxnSp>
      <p:sp>
        <p:nvSpPr>
          <p:cNvPr id="1049" name="Google Shape;1049;p125"/>
          <p:cNvSpPr txBox="1"/>
          <p:nvPr/>
        </p:nvSpPr>
        <p:spPr>
          <a:xfrm>
            <a:off x="4470015" y="1565116"/>
            <a:ext cx="4020979" cy="3906167"/>
          </a:xfrm>
          <a:prstGeom prst="rect">
            <a:avLst/>
          </a:prstGeom>
          <a:noFill/>
          <a:ln>
            <a:noFill/>
          </a:ln>
        </p:spPr>
        <p:txBody>
          <a:bodyPr spcFirstLastPara="1" wrap="square" lIns="68569" tIns="34275" rIns="68569" bIns="34275" anchor="t" anchorCtr="0">
            <a:spAutoFit/>
          </a:bodyPr>
          <a:lstStyle/>
          <a:p>
            <a:pPr marL="214313" indent="-214313">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Ask OHDSI to incorporate the Vocabulary</a:t>
            </a:r>
            <a:endParaRPr sz="1800"/>
          </a:p>
          <a:p>
            <a:pPr marL="214313" indent="-214313">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Create custom mapping</a:t>
            </a:r>
            <a:endParaRPr sz="1050">
              <a:solidFill>
                <a:srgbClr val="000000"/>
              </a:solidFill>
              <a:latin typeface="Arial"/>
              <a:ea typeface="Arial"/>
              <a:cs typeface="Arial"/>
              <a:sym typeface="Arial"/>
            </a:endParaRPr>
          </a:p>
          <a:p>
            <a:pPr marL="557213" lvl="1" indent="-214313">
              <a:spcBef>
                <a:spcPts val="0"/>
              </a:spcBef>
              <a:spcAft>
                <a:spcPts val="0"/>
              </a:spcAft>
              <a:buClr>
                <a:srgbClr val="20425A"/>
              </a:buClr>
              <a:buSzPts val="2000"/>
              <a:buFont typeface="Arial"/>
              <a:buChar char="•"/>
            </a:pPr>
            <a:r>
              <a:rPr lang="en-US" sz="1800">
                <a:solidFill>
                  <a:srgbClr val="20425A"/>
                </a:solidFill>
                <a:latin typeface="Calibri"/>
                <a:ea typeface="Calibri"/>
                <a:cs typeface="Calibri"/>
                <a:sym typeface="Calibri"/>
              </a:rPr>
              <a:t>Use concept_id &gt; 2 billion</a:t>
            </a:r>
            <a:endParaRPr sz="1800">
              <a:solidFill>
                <a:srgbClr val="000000"/>
              </a:solidFill>
              <a:latin typeface="Calibri"/>
              <a:ea typeface="Calibri"/>
              <a:cs typeface="Calibri"/>
              <a:sym typeface="Calibri"/>
            </a:endParaRPr>
          </a:p>
          <a:p>
            <a:pPr marL="900113" lvl="2" indent="-214313">
              <a:spcBef>
                <a:spcPts val="0"/>
              </a:spcBef>
              <a:spcAft>
                <a:spcPts val="0"/>
              </a:spcAft>
              <a:buClr>
                <a:srgbClr val="20425A"/>
              </a:buClr>
              <a:buSzPts val="2000"/>
              <a:buFont typeface="Arial"/>
              <a:buChar char="•"/>
            </a:pPr>
            <a:r>
              <a:rPr lang="en-US" sz="1800">
                <a:solidFill>
                  <a:srgbClr val="20425A"/>
                </a:solidFill>
                <a:latin typeface="Calibri"/>
                <a:ea typeface="Calibri"/>
                <a:cs typeface="Calibri"/>
                <a:sym typeface="Calibri"/>
              </a:rPr>
              <a:t>Create a concept record for the source code</a:t>
            </a:r>
            <a:endParaRPr sz="1800">
              <a:solidFill>
                <a:srgbClr val="000000"/>
              </a:solidFill>
              <a:latin typeface="Calibri"/>
              <a:ea typeface="Calibri"/>
              <a:cs typeface="Calibri"/>
              <a:sym typeface="Calibri"/>
            </a:endParaRPr>
          </a:p>
          <a:p>
            <a:pPr marL="900113" lvl="2" indent="-214313">
              <a:spcBef>
                <a:spcPts val="0"/>
              </a:spcBef>
              <a:spcAft>
                <a:spcPts val="0"/>
              </a:spcAft>
              <a:buClr>
                <a:srgbClr val="20425A"/>
              </a:buClr>
              <a:buSzPts val="2000"/>
              <a:buFont typeface="Arial"/>
              <a:buChar char="•"/>
            </a:pPr>
            <a:r>
              <a:rPr lang="en-US" sz="1800">
                <a:solidFill>
                  <a:srgbClr val="20425A"/>
                </a:solidFill>
                <a:latin typeface="Calibri"/>
                <a:ea typeface="Calibri"/>
                <a:cs typeface="Calibri"/>
                <a:sym typeface="Calibri"/>
              </a:rPr>
              <a:t>Create Concept_Relationship records to link the source concept_id to the standard concept_id</a:t>
            </a:r>
            <a:endParaRPr sz="1800">
              <a:solidFill>
                <a:srgbClr val="20425A"/>
              </a:solidFill>
              <a:latin typeface="Calibri"/>
              <a:ea typeface="Calibri"/>
              <a:cs typeface="Calibri"/>
              <a:sym typeface="Calibri"/>
            </a:endParaRPr>
          </a:p>
          <a:p>
            <a:pPr marL="900113" lvl="2" indent="-214313">
              <a:spcBef>
                <a:spcPts val="0"/>
              </a:spcBef>
              <a:spcAft>
                <a:spcPts val="0"/>
              </a:spcAft>
              <a:buClr>
                <a:srgbClr val="20425A"/>
              </a:buClr>
              <a:buSzPts val="2000"/>
              <a:buFont typeface="Arial"/>
              <a:buChar char="•"/>
            </a:pPr>
            <a:r>
              <a:rPr lang="en-US" sz="1800">
                <a:solidFill>
                  <a:srgbClr val="20425A"/>
                </a:solidFill>
                <a:latin typeface="Calibri"/>
                <a:ea typeface="Calibri"/>
                <a:cs typeface="Calibri"/>
                <a:sym typeface="Calibri"/>
              </a:rPr>
              <a:t>See Melanie’s poster for a full description </a:t>
            </a:r>
            <a:endParaRPr sz="1800">
              <a:solidFill>
                <a:srgbClr val="000000"/>
              </a:solidFill>
              <a:latin typeface="Calibri"/>
              <a:ea typeface="Calibri"/>
              <a:cs typeface="Calibri"/>
              <a:sym typeface="Calibri"/>
            </a:endParaRPr>
          </a:p>
          <a:p>
            <a:pPr marL="172641" indent="-39291">
              <a:spcBef>
                <a:spcPts val="420"/>
              </a:spcBef>
              <a:spcAft>
                <a:spcPts val="0"/>
              </a:spcAft>
              <a:buClr>
                <a:schemeClr val="dk1"/>
              </a:buClr>
              <a:buSzPts val="2800"/>
            </a:pPr>
            <a:endParaRPr sz="2100">
              <a:solidFill>
                <a:srgbClr val="20425A"/>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053"/>
        <p:cNvGrpSpPr/>
        <p:nvPr/>
      </p:nvGrpSpPr>
      <p:grpSpPr>
        <a:xfrm>
          <a:off x="0" y="0"/>
          <a:ext cx="0" cy="0"/>
          <a:chOff x="0" y="0"/>
          <a:chExt cx="0" cy="0"/>
        </a:xfrm>
      </p:grpSpPr>
      <p:sp>
        <p:nvSpPr>
          <p:cNvPr id="1054" name="Google Shape;1054;p30"/>
          <p:cNvSpPr txBox="1">
            <a:spLocks noGrp="1"/>
          </p:cNvSpPr>
          <p:nvPr>
            <p:ph type="title"/>
          </p:nvPr>
        </p:nvSpPr>
        <p:spPr>
          <a:xfrm>
            <a:off x="1143000" y="400050"/>
            <a:ext cx="7951200" cy="628500"/>
          </a:xfrm>
          <a:prstGeom prst="rect">
            <a:avLst/>
          </a:prstGeom>
          <a:noFill/>
          <a:ln>
            <a:noFill/>
          </a:ln>
        </p:spPr>
        <p:txBody>
          <a:bodyPr spcFirstLastPara="1" vert="horz" wrap="square" lIns="91425" tIns="91425" rIns="91425" bIns="91425" rtlCol="0" anchor="ctr" anchorCtr="0">
            <a:noAutofit/>
          </a:bodyPr>
          <a:lstStyle/>
          <a:p>
            <a:pPr algn="l">
              <a:spcBef>
                <a:spcPts val="0"/>
              </a:spcBef>
              <a:buSzPts val="4000"/>
            </a:pPr>
            <a:r>
              <a:rPr lang="en-US"/>
              <a:t>Maps to Standard Vocabulary</a:t>
            </a:r>
            <a:endParaRPr/>
          </a:p>
        </p:txBody>
      </p:sp>
      <p:graphicFrame>
        <p:nvGraphicFramePr>
          <p:cNvPr id="1055" name="Google Shape;1055;p30"/>
          <p:cNvGraphicFramePr/>
          <p:nvPr/>
        </p:nvGraphicFramePr>
        <p:xfrm>
          <a:off x="362475" y="3347547"/>
          <a:ext cx="6934200" cy="417225"/>
        </p:xfrm>
        <a:graphic>
          <a:graphicData uri="http://schemas.openxmlformats.org/drawingml/2006/table">
            <a:tbl>
              <a:tblPr>
                <a:noFill/>
              </a:tblPr>
              <a:tblGrid>
                <a:gridCol w="1052344">
                  <a:extLst>
                    <a:ext uri="{9D8B030D-6E8A-4147-A177-3AD203B41FA5}">
                      <a16:colId xmlns:a16="http://schemas.microsoft.com/office/drawing/2014/main" val="20000"/>
                    </a:ext>
                  </a:extLst>
                </a:gridCol>
                <a:gridCol w="1033556">
                  <a:extLst>
                    <a:ext uri="{9D8B030D-6E8A-4147-A177-3AD203B41FA5}">
                      <a16:colId xmlns:a16="http://schemas.microsoft.com/office/drawing/2014/main" val="20001"/>
                    </a:ext>
                  </a:extLst>
                </a:gridCol>
                <a:gridCol w="1409400">
                  <a:extLst>
                    <a:ext uri="{9D8B030D-6E8A-4147-A177-3AD203B41FA5}">
                      <a16:colId xmlns:a16="http://schemas.microsoft.com/office/drawing/2014/main" val="20002"/>
                    </a:ext>
                  </a:extLst>
                </a:gridCol>
                <a:gridCol w="1334231">
                  <a:extLst>
                    <a:ext uri="{9D8B030D-6E8A-4147-A177-3AD203B41FA5}">
                      <a16:colId xmlns:a16="http://schemas.microsoft.com/office/drawing/2014/main" val="20003"/>
                    </a:ext>
                  </a:extLst>
                </a:gridCol>
                <a:gridCol w="1127494">
                  <a:extLst>
                    <a:ext uri="{9D8B030D-6E8A-4147-A177-3AD203B41FA5}">
                      <a16:colId xmlns:a16="http://schemas.microsoft.com/office/drawing/2014/main" val="20004"/>
                    </a:ext>
                  </a:extLst>
                </a:gridCol>
                <a:gridCol w="977175">
                  <a:extLst>
                    <a:ext uri="{9D8B030D-6E8A-4147-A177-3AD203B41FA5}">
                      <a16:colId xmlns:a16="http://schemas.microsoft.com/office/drawing/2014/main" val="20005"/>
                    </a:ext>
                  </a:extLst>
                </a:gridCol>
              </a:tblGrid>
              <a:tr h="274331">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CONCEPT _ID_1</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CONCEPT _ID_2</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RELATIONSHIP _ID</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VALID_START _DATE</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VALID_END _DATE</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INVALID _REASON</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142894">
                <a:tc>
                  <a:txBody>
                    <a:bodyPr/>
                    <a:lstStyle/>
                    <a:p>
                      <a:pPr marL="0" marR="0" lvl="0" indent="0" algn="r" rtl="0">
                        <a:lnSpc>
                          <a:spcPct val="100000"/>
                        </a:lnSpc>
                        <a:spcBef>
                          <a:spcPts val="0"/>
                        </a:spcBef>
                        <a:spcAft>
                          <a:spcPts val="0"/>
                        </a:spcAft>
                        <a:buClr>
                          <a:srgbClr val="000000"/>
                        </a:buClr>
                        <a:buSzPts val="1100"/>
                        <a:buFont typeface="Calibri"/>
                        <a:buNone/>
                      </a:pPr>
                      <a:r>
                        <a:rPr lang="en-US" sz="900" i="0" u="none" strike="noStrike" cap="none">
                          <a:solidFill>
                            <a:srgbClr val="000000"/>
                          </a:solidFill>
                          <a:latin typeface="Calibri"/>
                          <a:ea typeface="Calibri"/>
                          <a:cs typeface="Calibri"/>
                          <a:sym typeface="Calibri"/>
                        </a:rPr>
                        <a:t>44821957</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100"/>
                        <a:buFont typeface="Calibri"/>
                        <a:buNone/>
                      </a:pPr>
                      <a:r>
                        <a:rPr lang="en-US" sz="900" i="0" u="none" strike="noStrike" cap="none">
                          <a:solidFill>
                            <a:srgbClr val="000000"/>
                          </a:solidFill>
                          <a:latin typeface="Calibri"/>
                          <a:ea typeface="Calibri"/>
                          <a:cs typeface="Calibri"/>
                          <a:sym typeface="Calibri"/>
                        </a:rPr>
                        <a:t>313217</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i="0" u="none" strike="noStrike" cap="none">
                          <a:solidFill>
                            <a:srgbClr val="000000"/>
                          </a:solidFill>
                          <a:latin typeface="Calibri"/>
                          <a:ea typeface="Calibri"/>
                          <a:cs typeface="Calibri"/>
                          <a:sym typeface="Calibri"/>
                        </a:rPr>
                        <a:t>  Maps to</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100"/>
                        <a:buFont typeface="Calibri"/>
                        <a:buNone/>
                      </a:pPr>
                      <a:r>
                        <a:rPr lang="en-US" sz="900" i="0" u="none" strike="noStrike" cap="none">
                          <a:solidFill>
                            <a:srgbClr val="000000"/>
                          </a:solidFill>
                          <a:latin typeface="Calibri"/>
                          <a:ea typeface="Calibri"/>
                          <a:cs typeface="Calibri"/>
                          <a:sym typeface="Calibri"/>
                        </a:rPr>
                        <a:t>01-Jan-1970</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100"/>
                        <a:buFont typeface="Calibri"/>
                        <a:buNone/>
                      </a:pPr>
                      <a:r>
                        <a:rPr lang="en-US" sz="900" i="0" u="none" strike="noStrike" cap="none">
                          <a:solidFill>
                            <a:srgbClr val="000000"/>
                          </a:solidFill>
                          <a:latin typeface="Calibri"/>
                          <a:ea typeface="Calibri"/>
                          <a:cs typeface="Calibri"/>
                          <a:sym typeface="Calibri"/>
                        </a:rPr>
                        <a:t>31-Dec-2099</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i="0" u="none" strike="noStrike" cap="none">
                          <a:solidFill>
                            <a:srgbClr val="000000"/>
                          </a:solidFill>
                          <a:latin typeface="Calibri"/>
                          <a:ea typeface="Calibri"/>
                          <a:cs typeface="Calibri"/>
                          <a:sym typeface="Calibri"/>
                        </a:rPr>
                        <a:t> </a:t>
                      </a:r>
                      <a:endParaRPr sz="900" u="none" strike="noStrike" cap="none">
                        <a:latin typeface="Calibri"/>
                        <a:ea typeface="Calibri"/>
                        <a:cs typeface="Calibri"/>
                        <a:sym typeface="Calibri"/>
                      </a:endParaRPr>
                    </a:p>
                  </a:txBody>
                  <a:tcPr marL="7631" marR="7631" marT="5719"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056" name="Google Shape;1056;p30"/>
          <p:cNvGraphicFramePr/>
          <p:nvPr/>
        </p:nvGraphicFramePr>
        <p:xfrm>
          <a:off x="222550" y="1882218"/>
          <a:ext cx="8534381" cy="715500"/>
        </p:xfrm>
        <a:graphic>
          <a:graphicData uri="http://schemas.openxmlformats.org/drawingml/2006/table">
            <a:tbl>
              <a:tblPr>
                <a:noFill/>
              </a:tblPr>
              <a:tblGrid>
                <a:gridCol w="909750">
                  <a:extLst>
                    <a:ext uri="{9D8B030D-6E8A-4147-A177-3AD203B41FA5}">
                      <a16:colId xmlns:a16="http://schemas.microsoft.com/office/drawing/2014/main" val="20000"/>
                    </a:ext>
                  </a:extLst>
                </a:gridCol>
                <a:gridCol w="1574025">
                  <a:extLst>
                    <a:ext uri="{9D8B030D-6E8A-4147-A177-3AD203B41FA5}">
                      <a16:colId xmlns:a16="http://schemas.microsoft.com/office/drawing/2014/main" val="20001"/>
                    </a:ext>
                  </a:extLst>
                </a:gridCol>
                <a:gridCol w="852000">
                  <a:extLst>
                    <a:ext uri="{9D8B030D-6E8A-4147-A177-3AD203B41FA5}">
                      <a16:colId xmlns:a16="http://schemas.microsoft.com/office/drawing/2014/main" val="20002"/>
                    </a:ext>
                  </a:extLst>
                </a:gridCol>
                <a:gridCol w="1184119">
                  <a:extLst>
                    <a:ext uri="{9D8B030D-6E8A-4147-A177-3AD203B41FA5}">
                      <a16:colId xmlns:a16="http://schemas.microsoft.com/office/drawing/2014/main" val="20003"/>
                    </a:ext>
                  </a:extLst>
                </a:gridCol>
                <a:gridCol w="1386300">
                  <a:extLst>
                    <a:ext uri="{9D8B030D-6E8A-4147-A177-3AD203B41FA5}">
                      <a16:colId xmlns:a16="http://schemas.microsoft.com/office/drawing/2014/main" val="20004"/>
                    </a:ext>
                  </a:extLst>
                </a:gridCol>
                <a:gridCol w="1487381">
                  <a:extLst>
                    <a:ext uri="{9D8B030D-6E8A-4147-A177-3AD203B41FA5}">
                      <a16:colId xmlns:a16="http://schemas.microsoft.com/office/drawing/2014/main" val="20005"/>
                    </a:ext>
                  </a:extLst>
                </a:gridCol>
                <a:gridCol w="1140806">
                  <a:extLst>
                    <a:ext uri="{9D8B030D-6E8A-4147-A177-3AD203B41FA5}">
                      <a16:colId xmlns:a16="http://schemas.microsoft.com/office/drawing/2014/main" val="20006"/>
                    </a:ext>
                  </a:extLst>
                </a:gridCol>
              </a:tblGrid>
              <a:tr h="410794">
                <a:tc>
                  <a:txBody>
                    <a:bodyPr/>
                    <a:lstStyle/>
                    <a:p>
                      <a:pPr marL="0" marR="0" lvl="0" indent="0" algn="l" rtl="0">
                        <a:lnSpc>
                          <a:spcPct val="100000"/>
                        </a:lnSpc>
                        <a:spcBef>
                          <a:spcPts val="0"/>
                        </a:spcBef>
                        <a:spcAft>
                          <a:spcPts val="0"/>
                        </a:spcAft>
                        <a:buClr>
                          <a:srgbClr val="000000"/>
                        </a:buClr>
                        <a:buSzPts val="1100"/>
                        <a:buFont typeface="Calibri"/>
                        <a:buNone/>
                      </a:pPr>
                      <a:r>
                        <a:rPr lang="en-US" sz="1000" b="1" i="0" u="none" strike="noStrike" cap="none">
                          <a:solidFill>
                            <a:srgbClr val="000000"/>
                          </a:solidFill>
                          <a:latin typeface="Calibri"/>
                          <a:ea typeface="Calibri"/>
                          <a:cs typeface="Calibri"/>
                          <a:sym typeface="Calibri"/>
                        </a:rPr>
                        <a:t>CONCEPT _ID</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b="1" i="0" u="none" strike="noStrike" cap="none">
                          <a:solidFill>
                            <a:srgbClr val="000000"/>
                          </a:solidFill>
                          <a:latin typeface="Calibri"/>
                          <a:ea typeface="Calibri"/>
                          <a:cs typeface="Calibri"/>
                          <a:sym typeface="Calibri"/>
                        </a:rPr>
                        <a:t>CONCEPT_ NAME </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b="1" i="0" u="none" strike="noStrike" cap="none">
                          <a:solidFill>
                            <a:srgbClr val="000000"/>
                          </a:solidFill>
                          <a:latin typeface="Calibri"/>
                          <a:ea typeface="Calibri"/>
                          <a:cs typeface="Calibri"/>
                          <a:sym typeface="Calibri"/>
                        </a:rPr>
                        <a:t>DOMAIN _ID</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b="1" i="0" u="none" strike="noStrike" cap="none">
                          <a:solidFill>
                            <a:srgbClr val="000000"/>
                          </a:solidFill>
                          <a:latin typeface="Calibri"/>
                          <a:ea typeface="Calibri"/>
                          <a:cs typeface="Calibri"/>
                          <a:sym typeface="Calibri"/>
                        </a:rPr>
                        <a:t>VOCABULARY _ID</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b="1" i="0" u="none" strike="noStrike" cap="none">
                          <a:solidFill>
                            <a:srgbClr val="000000"/>
                          </a:solidFill>
                          <a:latin typeface="Calibri"/>
                          <a:ea typeface="Calibri"/>
                          <a:cs typeface="Calibri"/>
                          <a:sym typeface="Calibri"/>
                        </a:rPr>
                        <a:t>CONCEPT_ CLASS_ID </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b="1" i="0" u="none" strike="noStrike" cap="none">
                          <a:solidFill>
                            <a:srgbClr val="000000"/>
                          </a:solidFill>
                          <a:latin typeface="Calibri"/>
                          <a:ea typeface="Calibri"/>
                          <a:cs typeface="Calibri"/>
                          <a:sym typeface="Calibri"/>
                        </a:rPr>
                        <a:t>STANDARD_ CONCEPT </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b="1" i="0" u="none" strike="noStrike" cap="none">
                          <a:solidFill>
                            <a:srgbClr val="000000"/>
                          </a:solidFill>
                          <a:latin typeface="Calibri"/>
                          <a:ea typeface="Calibri"/>
                          <a:cs typeface="Calibri"/>
                          <a:sym typeface="Calibri"/>
                        </a:rPr>
                        <a:t>CONCEPT_ CODE </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04706">
                <a:tc>
                  <a:txBody>
                    <a:bodyPr/>
                    <a:lstStyle/>
                    <a:p>
                      <a:pPr marL="0" marR="0" lvl="0" indent="0" algn="l" rtl="0">
                        <a:lnSpc>
                          <a:spcPct val="100000"/>
                        </a:lnSpc>
                        <a:spcBef>
                          <a:spcPts val="0"/>
                        </a:spcBef>
                        <a:spcAft>
                          <a:spcPts val="0"/>
                        </a:spcAft>
                        <a:buClr>
                          <a:srgbClr val="000000"/>
                        </a:buClr>
                        <a:buSzPts val="1100"/>
                        <a:buFont typeface="Calibri"/>
                        <a:buNone/>
                      </a:pPr>
                      <a:r>
                        <a:rPr lang="en-US" sz="1000" i="0" u="none" strike="noStrike" cap="none">
                          <a:solidFill>
                            <a:srgbClr val="000000"/>
                          </a:solidFill>
                          <a:highlight>
                            <a:srgbClr val="FFFF00"/>
                          </a:highlight>
                          <a:latin typeface="Calibri"/>
                          <a:ea typeface="Calibri"/>
                          <a:cs typeface="Calibri"/>
                          <a:sym typeface="Calibri"/>
                        </a:rPr>
                        <a:t>44821957</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i="0" u="none" strike="noStrike" cap="none">
                          <a:solidFill>
                            <a:srgbClr val="000000"/>
                          </a:solidFill>
                          <a:latin typeface="Calibri"/>
                          <a:ea typeface="Calibri"/>
                          <a:cs typeface="Calibri"/>
                          <a:sym typeface="Calibri"/>
                        </a:rPr>
                        <a:t>Atrial fibrillation</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i="0" u="none" strike="noStrike" cap="none">
                          <a:solidFill>
                            <a:srgbClr val="000000"/>
                          </a:solidFill>
                          <a:latin typeface="Calibri"/>
                          <a:ea typeface="Calibri"/>
                          <a:cs typeface="Calibri"/>
                          <a:sym typeface="Calibri"/>
                        </a:rPr>
                        <a:t>Condition</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i="0" u="none" strike="noStrike" cap="none">
                          <a:solidFill>
                            <a:srgbClr val="000000"/>
                          </a:solidFill>
                          <a:latin typeface="Calibri"/>
                          <a:ea typeface="Calibri"/>
                          <a:cs typeface="Calibri"/>
                          <a:sym typeface="Calibri"/>
                        </a:rPr>
                        <a:t>ICD9CM</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i="0" u="none" strike="noStrike" cap="none">
                          <a:solidFill>
                            <a:srgbClr val="000000"/>
                          </a:solidFill>
                          <a:latin typeface="Calibri"/>
                          <a:ea typeface="Calibri"/>
                          <a:cs typeface="Calibri"/>
                          <a:sym typeface="Calibri"/>
                        </a:rPr>
                        <a:t>5-dig billing code</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i="0" u="none" strike="noStrike" cap="none">
                          <a:solidFill>
                            <a:srgbClr val="000000"/>
                          </a:solidFill>
                          <a:latin typeface="Calibri"/>
                          <a:ea typeface="Calibri"/>
                          <a:cs typeface="Calibri"/>
                          <a:sym typeface="Calibri"/>
                        </a:rPr>
                        <a:t> </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1000" i="0" u="none" strike="noStrike" cap="none">
                          <a:solidFill>
                            <a:srgbClr val="000000"/>
                          </a:solidFill>
                          <a:latin typeface="Calibri"/>
                          <a:ea typeface="Calibri"/>
                          <a:cs typeface="Calibri"/>
                          <a:sym typeface="Calibri"/>
                        </a:rPr>
                        <a:t>427.31</a:t>
                      </a:r>
                      <a:endParaRPr sz="10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57" name="Google Shape;1057;p30"/>
          <p:cNvSpPr txBox="1">
            <a:spLocks noGrp="1"/>
          </p:cNvSpPr>
          <p:nvPr>
            <p:ph type="body" idx="1"/>
          </p:nvPr>
        </p:nvSpPr>
        <p:spPr>
          <a:xfrm>
            <a:off x="222550" y="1108666"/>
            <a:ext cx="8229600" cy="715500"/>
          </a:xfrm>
          <a:prstGeom prst="rect">
            <a:avLst/>
          </a:prstGeom>
          <a:noFill/>
          <a:ln>
            <a:noFill/>
          </a:ln>
        </p:spPr>
        <p:txBody>
          <a:bodyPr spcFirstLastPara="1" vert="horz" wrap="square" lIns="91425" tIns="91425" rIns="91425" bIns="91425" rtlCol="0" anchor="t" anchorCtr="0">
            <a:noAutofit/>
          </a:bodyPr>
          <a:lstStyle/>
          <a:p>
            <a:pPr marL="514337" indent="-514337">
              <a:spcBef>
                <a:spcPts val="0"/>
              </a:spcBef>
              <a:buSzPts val="2400"/>
              <a:buNone/>
            </a:pPr>
            <a:r>
              <a:rPr lang="en-US" sz="1500"/>
              <a:t>Step 1. Lookup the Source Concept</a:t>
            </a:r>
            <a:endParaRPr sz="1500" b="1"/>
          </a:p>
          <a:p>
            <a:pPr marL="342892" indent="-139697">
              <a:spcBef>
                <a:spcPts val="640"/>
              </a:spcBef>
              <a:buSzPts val="1400"/>
              <a:buNone/>
            </a:pPr>
            <a:r>
              <a:rPr lang="en-US" sz="1350" b="1">
                <a:solidFill>
                  <a:srgbClr val="0000FF"/>
                </a:solidFill>
              </a:rPr>
              <a:t>SELECT</a:t>
            </a:r>
            <a:r>
              <a:rPr lang="en-US" sz="1350">
                <a:solidFill>
                  <a:srgbClr val="000000"/>
                </a:solidFill>
              </a:rPr>
              <a:t> </a:t>
            </a:r>
            <a:r>
              <a:rPr lang="en-US" sz="1350" b="1">
                <a:solidFill>
                  <a:srgbClr val="000000"/>
                </a:solidFill>
              </a:rPr>
              <a:t>*</a:t>
            </a:r>
            <a:r>
              <a:rPr lang="en-US" sz="1350">
                <a:solidFill>
                  <a:srgbClr val="000000"/>
                </a:solidFill>
              </a:rPr>
              <a:t> </a:t>
            </a:r>
            <a:r>
              <a:rPr lang="en-US" sz="1350" b="1">
                <a:solidFill>
                  <a:srgbClr val="0000FF"/>
                </a:solidFill>
              </a:rPr>
              <a:t>FROM</a:t>
            </a:r>
            <a:r>
              <a:rPr lang="en-US" sz="1350">
                <a:solidFill>
                  <a:srgbClr val="000000"/>
                </a:solidFill>
              </a:rPr>
              <a:t> concept </a:t>
            </a:r>
            <a:r>
              <a:rPr lang="en-US" sz="1350" b="1">
                <a:solidFill>
                  <a:srgbClr val="0000FF"/>
                </a:solidFill>
              </a:rPr>
              <a:t>WHERE</a:t>
            </a:r>
            <a:r>
              <a:rPr lang="en-US" sz="1350">
                <a:solidFill>
                  <a:srgbClr val="000000"/>
                </a:solidFill>
              </a:rPr>
              <a:t> concept_code </a:t>
            </a:r>
            <a:r>
              <a:rPr lang="en-US" sz="1350" b="1">
                <a:solidFill>
                  <a:srgbClr val="000000"/>
                </a:solidFill>
              </a:rPr>
              <a:t>=</a:t>
            </a:r>
            <a:r>
              <a:rPr lang="en-US" sz="1350">
                <a:solidFill>
                  <a:srgbClr val="000000"/>
                </a:solidFill>
              </a:rPr>
              <a:t> </a:t>
            </a:r>
            <a:r>
              <a:rPr lang="en-US" sz="1350">
                <a:solidFill>
                  <a:srgbClr val="808080"/>
                </a:solidFill>
              </a:rPr>
              <a:t>'427.31'</a:t>
            </a:r>
            <a:r>
              <a:rPr lang="en-US" sz="1350" b="1">
                <a:solidFill>
                  <a:srgbClr val="000000"/>
                </a:solidFill>
              </a:rPr>
              <a:t>;</a:t>
            </a:r>
            <a:endParaRPr sz="2100"/>
          </a:p>
        </p:txBody>
      </p:sp>
      <p:sp>
        <p:nvSpPr>
          <p:cNvPr id="1058" name="Google Shape;1058;p30"/>
          <p:cNvSpPr txBox="1"/>
          <p:nvPr/>
        </p:nvSpPr>
        <p:spPr>
          <a:xfrm>
            <a:off x="304800" y="2658624"/>
            <a:ext cx="8607350" cy="984600"/>
          </a:xfrm>
          <a:prstGeom prst="rect">
            <a:avLst/>
          </a:prstGeom>
          <a:noFill/>
          <a:ln>
            <a:noFill/>
          </a:ln>
        </p:spPr>
        <p:txBody>
          <a:bodyPr spcFirstLastPara="1" wrap="square" lIns="91425" tIns="45694" rIns="91425" bIns="45694" anchor="t" anchorCtr="0">
            <a:noAutofit/>
          </a:bodyPr>
          <a:lstStyle/>
          <a:p>
            <a:pPr marL="514337" indent="-514337">
              <a:spcBef>
                <a:spcPts val="0"/>
              </a:spcBef>
              <a:spcAft>
                <a:spcPts val="0"/>
              </a:spcAft>
              <a:buClr>
                <a:srgbClr val="000000"/>
              </a:buClr>
              <a:buSzPts val="2400"/>
            </a:pPr>
            <a:r>
              <a:rPr lang="en-US" sz="1800">
                <a:solidFill>
                  <a:srgbClr val="20425A"/>
                </a:solidFill>
                <a:latin typeface="Calibri"/>
                <a:ea typeface="Calibri"/>
                <a:cs typeface="Calibri"/>
                <a:sym typeface="Calibri"/>
              </a:rPr>
              <a:t>Step 2. </a:t>
            </a:r>
            <a:r>
              <a:rPr lang="en-US" sz="1500">
                <a:solidFill>
                  <a:srgbClr val="20425A"/>
                </a:solidFill>
                <a:latin typeface="Calibri"/>
                <a:ea typeface="Calibri"/>
                <a:cs typeface="Calibri"/>
                <a:sym typeface="Calibri"/>
              </a:rPr>
              <a:t>Translate</a:t>
            </a:r>
            <a:r>
              <a:rPr lang="en-US" sz="1800">
                <a:solidFill>
                  <a:srgbClr val="20425A"/>
                </a:solidFill>
                <a:latin typeface="Calibri"/>
                <a:ea typeface="Calibri"/>
                <a:cs typeface="Calibri"/>
                <a:sym typeface="Calibri"/>
              </a:rPr>
              <a:t> to Standard</a:t>
            </a:r>
            <a:endParaRPr sz="1800" b="1">
              <a:solidFill>
                <a:srgbClr val="20425A"/>
              </a:solidFill>
              <a:latin typeface="Calibri"/>
              <a:ea typeface="Calibri"/>
              <a:cs typeface="Calibri"/>
              <a:sym typeface="Calibri"/>
            </a:endParaRPr>
          </a:p>
          <a:p>
            <a:pPr marL="341303" indent="-341303">
              <a:spcBef>
                <a:spcPts val="280"/>
              </a:spcBef>
              <a:spcAft>
                <a:spcPts val="0"/>
              </a:spcAft>
              <a:buClr>
                <a:srgbClr val="000000"/>
              </a:buClr>
              <a:buSzPts val="1800"/>
            </a:pPr>
            <a:r>
              <a:rPr lang="en-US" sz="1350" b="1">
                <a:solidFill>
                  <a:srgbClr val="0000FF"/>
                </a:solidFill>
                <a:latin typeface="Calibri"/>
                <a:ea typeface="Calibri"/>
                <a:cs typeface="Calibri"/>
                <a:sym typeface="Calibri"/>
              </a:rPr>
              <a:t>SELECT</a:t>
            </a:r>
            <a:r>
              <a:rPr lang="en-US" sz="1350">
                <a:solidFill>
                  <a:srgbClr val="000000"/>
                </a:solidFill>
                <a:latin typeface="Calibri"/>
                <a:ea typeface="Calibri"/>
                <a:cs typeface="Calibri"/>
                <a:sym typeface="Calibri"/>
              </a:rPr>
              <a:t> </a:t>
            </a:r>
            <a:r>
              <a:rPr lang="en-US" sz="1350" b="1">
                <a:solidFill>
                  <a:srgbClr val="000000"/>
                </a:solidFill>
                <a:latin typeface="Calibri"/>
                <a:ea typeface="Calibri"/>
                <a:cs typeface="Calibri"/>
                <a:sym typeface="Calibri"/>
              </a:rPr>
              <a:t>*</a:t>
            </a:r>
            <a:r>
              <a:rPr lang="en-US" sz="1350">
                <a:solidFill>
                  <a:srgbClr val="000000"/>
                </a:solidFill>
                <a:latin typeface="Calibri"/>
                <a:ea typeface="Calibri"/>
                <a:cs typeface="Calibri"/>
                <a:sym typeface="Calibri"/>
              </a:rPr>
              <a:t> </a:t>
            </a:r>
            <a:r>
              <a:rPr lang="en-US" sz="1350" b="1">
                <a:solidFill>
                  <a:srgbClr val="0000FF"/>
                </a:solidFill>
                <a:latin typeface="Calibri"/>
                <a:ea typeface="Calibri"/>
                <a:cs typeface="Calibri"/>
                <a:sym typeface="Calibri"/>
              </a:rPr>
              <a:t>FROM</a:t>
            </a:r>
            <a:r>
              <a:rPr lang="en-US" sz="1350">
                <a:solidFill>
                  <a:srgbClr val="000000"/>
                </a:solidFill>
                <a:latin typeface="Calibri"/>
                <a:ea typeface="Calibri"/>
                <a:cs typeface="Calibri"/>
                <a:sym typeface="Calibri"/>
              </a:rPr>
              <a:t> concept_relationship </a:t>
            </a:r>
            <a:r>
              <a:rPr lang="en-US" sz="1350" b="1">
                <a:solidFill>
                  <a:srgbClr val="0000FF"/>
                </a:solidFill>
                <a:latin typeface="Calibri"/>
                <a:ea typeface="Calibri"/>
                <a:cs typeface="Calibri"/>
                <a:sym typeface="Calibri"/>
              </a:rPr>
              <a:t>WHERE</a:t>
            </a:r>
            <a:r>
              <a:rPr lang="en-US" sz="1350">
                <a:solidFill>
                  <a:srgbClr val="000000"/>
                </a:solidFill>
                <a:latin typeface="Calibri"/>
                <a:ea typeface="Calibri"/>
                <a:cs typeface="Calibri"/>
                <a:sym typeface="Calibri"/>
              </a:rPr>
              <a:t> concept_id_1 </a:t>
            </a:r>
            <a:r>
              <a:rPr lang="en-US" sz="1350" b="1">
                <a:solidFill>
                  <a:srgbClr val="000000"/>
                </a:solidFill>
                <a:latin typeface="Calibri"/>
                <a:ea typeface="Calibri"/>
                <a:cs typeface="Calibri"/>
                <a:sym typeface="Calibri"/>
              </a:rPr>
              <a:t>=</a:t>
            </a:r>
            <a:r>
              <a:rPr lang="en-US" sz="1350">
                <a:solidFill>
                  <a:srgbClr val="000000"/>
                </a:solidFill>
                <a:latin typeface="Calibri"/>
                <a:ea typeface="Calibri"/>
                <a:cs typeface="Calibri"/>
                <a:sym typeface="Calibri"/>
              </a:rPr>
              <a:t> </a:t>
            </a:r>
            <a:r>
              <a:rPr lang="en-US" sz="1350">
                <a:solidFill>
                  <a:srgbClr val="808080"/>
                </a:solidFill>
                <a:highlight>
                  <a:srgbClr val="FFFF00"/>
                </a:highlight>
                <a:latin typeface="Calibri"/>
                <a:ea typeface="Calibri"/>
                <a:cs typeface="Calibri"/>
                <a:sym typeface="Calibri"/>
              </a:rPr>
              <a:t>44821957</a:t>
            </a:r>
            <a:r>
              <a:rPr lang="en-US" sz="1350">
                <a:solidFill>
                  <a:srgbClr val="808080"/>
                </a:solidFill>
                <a:latin typeface="Calibri"/>
                <a:ea typeface="Calibri"/>
                <a:cs typeface="Calibri"/>
                <a:sym typeface="Calibri"/>
              </a:rPr>
              <a:t> </a:t>
            </a:r>
            <a:r>
              <a:rPr lang="en-US" sz="1350" b="1">
                <a:solidFill>
                  <a:srgbClr val="0000FF"/>
                </a:solidFill>
                <a:latin typeface="Calibri"/>
                <a:ea typeface="Calibri"/>
                <a:cs typeface="Calibri"/>
                <a:sym typeface="Calibri"/>
              </a:rPr>
              <a:t>AND </a:t>
            </a:r>
            <a:r>
              <a:rPr lang="en-US" sz="1350">
                <a:solidFill>
                  <a:srgbClr val="000000"/>
                </a:solidFill>
                <a:latin typeface="Calibri"/>
                <a:ea typeface="Calibri"/>
                <a:cs typeface="Calibri"/>
                <a:sym typeface="Calibri"/>
              </a:rPr>
              <a:t>relationship_id </a:t>
            </a:r>
            <a:r>
              <a:rPr lang="en-US" sz="1350" b="1">
                <a:solidFill>
                  <a:srgbClr val="000000"/>
                </a:solidFill>
                <a:latin typeface="Calibri"/>
                <a:ea typeface="Calibri"/>
                <a:cs typeface="Calibri"/>
                <a:sym typeface="Calibri"/>
              </a:rPr>
              <a:t>= 'Maps to';</a:t>
            </a:r>
            <a:endParaRPr sz="2100">
              <a:solidFill>
                <a:schemeClr val="dk1"/>
              </a:solidFill>
              <a:latin typeface="Calibri"/>
              <a:ea typeface="Calibri"/>
              <a:cs typeface="Calibri"/>
              <a:sym typeface="Calibri"/>
            </a:endParaRPr>
          </a:p>
        </p:txBody>
      </p:sp>
      <p:sp>
        <p:nvSpPr>
          <p:cNvPr id="1059" name="Google Shape;1059;p30"/>
          <p:cNvSpPr txBox="1"/>
          <p:nvPr/>
        </p:nvSpPr>
        <p:spPr>
          <a:xfrm>
            <a:off x="456778" y="3903546"/>
            <a:ext cx="8213178" cy="641700"/>
          </a:xfrm>
          <a:prstGeom prst="rect">
            <a:avLst/>
          </a:prstGeom>
          <a:noFill/>
          <a:ln>
            <a:noFill/>
          </a:ln>
        </p:spPr>
        <p:txBody>
          <a:bodyPr spcFirstLastPara="1" wrap="square" lIns="91425" tIns="45694" rIns="91425" bIns="45694" anchor="t" anchorCtr="0">
            <a:noAutofit/>
          </a:bodyPr>
          <a:lstStyle/>
          <a:p>
            <a:pPr marL="514337" indent="-514337">
              <a:spcBef>
                <a:spcPts val="0"/>
              </a:spcBef>
              <a:spcAft>
                <a:spcPts val="0"/>
              </a:spcAft>
              <a:buClr>
                <a:srgbClr val="000000"/>
              </a:buClr>
              <a:buSzPts val="2000"/>
            </a:pPr>
            <a:r>
              <a:rPr lang="en-US" sz="1500">
                <a:solidFill>
                  <a:srgbClr val="20425A"/>
                </a:solidFill>
                <a:latin typeface="Calibri"/>
                <a:ea typeface="Calibri"/>
                <a:cs typeface="Calibri"/>
                <a:sym typeface="Calibri"/>
              </a:rPr>
              <a:t>Step 3. Check out the standard Concept</a:t>
            </a:r>
            <a:endParaRPr sz="1500" b="1">
              <a:solidFill>
                <a:srgbClr val="20425A"/>
              </a:solidFill>
              <a:latin typeface="Calibri"/>
              <a:ea typeface="Calibri"/>
              <a:cs typeface="Calibri"/>
              <a:sym typeface="Calibri"/>
            </a:endParaRPr>
          </a:p>
          <a:p>
            <a:pPr marL="341303" indent="-341303">
              <a:spcBef>
                <a:spcPts val="280"/>
              </a:spcBef>
              <a:spcAft>
                <a:spcPts val="0"/>
              </a:spcAft>
              <a:buClr>
                <a:srgbClr val="000000"/>
              </a:buClr>
              <a:buSzPts val="1800"/>
            </a:pPr>
            <a:r>
              <a:rPr lang="en-US" sz="1350" b="1">
                <a:solidFill>
                  <a:srgbClr val="0000FF"/>
                </a:solidFill>
                <a:latin typeface="Calibri"/>
                <a:ea typeface="Calibri"/>
                <a:cs typeface="Calibri"/>
                <a:sym typeface="Calibri"/>
              </a:rPr>
              <a:t>SELECT</a:t>
            </a:r>
            <a:r>
              <a:rPr lang="en-US" sz="1350">
                <a:solidFill>
                  <a:srgbClr val="000000"/>
                </a:solidFill>
                <a:latin typeface="Calibri"/>
                <a:ea typeface="Calibri"/>
                <a:cs typeface="Calibri"/>
                <a:sym typeface="Calibri"/>
              </a:rPr>
              <a:t> </a:t>
            </a:r>
            <a:r>
              <a:rPr lang="en-US" sz="1350" b="1">
                <a:solidFill>
                  <a:srgbClr val="000000"/>
                </a:solidFill>
                <a:latin typeface="Calibri"/>
                <a:ea typeface="Calibri"/>
                <a:cs typeface="Calibri"/>
                <a:sym typeface="Calibri"/>
              </a:rPr>
              <a:t>*</a:t>
            </a:r>
            <a:r>
              <a:rPr lang="en-US" sz="1350">
                <a:solidFill>
                  <a:srgbClr val="000000"/>
                </a:solidFill>
                <a:latin typeface="Calibri"/>
                <a:ea typeface="Calibri"/>
                <a:cs typeface="Calibri"/>
                <a:sym typeface="Calibri"/>
              </a:rPr>
              <a:t> </a:t>
            </a:r>
            <a:r>
              <a:rPr lang="en-US" sz="1350" b="1">
                <a:solidFill>
                  <a:srgbClr val="0000FF"/>
                </a:solidFill>
                <a:latin typeface="Calibri"/>
                <a:ea typeface="Calibri"/>
                <a:cs typeface="Calibri"/>
                <a:sym typeface="Calibri"/>
              </a:rPr>
              <a:t>FROM</a:t>
            </a:r>
            <a:r>
              <a:rPr lang="en-US" sz="1350">
                <a:solidFill>
                  <a:srgbClr val="000000"/>
                </a:solidFill>
                <a:latin typeface="Calibri"/>
                <a:ea typeface="Calibri"/>
                <a:cs typeface="Calibri"/>
                <a:sym typeface="Calibri"/>
              </a:rPr>
              <a:t> concept </a:t>
            </a:r>
            <a:r>
              <a:rPr lang="en-US" sz="1350" b="1">
                <a:solidFill>
                  <a:srgbClr val="0000FF"/>
                </a:solidFill>
                <a:latin typeface="Calibri"/>
                <a:ea typeface="Calibri"/>
                <a:cs typeface="Calibri"/>
                <a:sym typeface="Calibri"/>
              </a:rPr>
              <a:t>WHERE</a:t>
            </a:r>
            <a:r>
              <a:rPr lang="en-US" sz="1350">
                <a:solidFill>
                  <a:srgbClr val="000000"/>
                </a:solidFill>
                <a:latin typeface="Calibri"/>
                <a:ea typeface="Calibri"/>
                <a:cs typeface="Calibri"/>
                <a:sym typeface="Calibri"/>
              </a:rPr>
              <a:t> concept_id </a:t>
            </a:r>
            <a:r>
              <a:rPr lang="en-US" sz="1350" b="1">
                <a:solidFill>
                  <a:srgbClr val="000000"/>
                </a:solidFill>
                <a:latin typeface="Calibri"/>
                <a:ea typeface="Calibri"/>
                <a:cs typeface="Calibri"/>
                <a:sym typeface="Calibri"/>
              </a:rPr>
              <a:t>=</a:t>
            </a:r>
            <a:r>
              <a:rPr lang="en-US" sz="1350">
                <a:solidFill>
                  <a:srgbClr val="000000"/>
                </a:solidFill>
                <a:latin typeface="Calibri"/>
                <a:ea typeface="Calibri"/>
                <a:cs typeface="Calibri"/>
                <a:sym typeface="Calibri"/>
              </a:rPr>
              <a:t> </a:t>
            </a:r>
            <a:r>
              <a:rPr lang="en-US" sz="1350">
                <a:solidFill>
                  <a:srgbClr val="FF8000"/>
                </a:solidFill>
                <a:latin typeface="Calibri"/>
                <a:ea typeface="Calibri"/>
                <a:cs typeface="Calibri"/>
                <a:sym typeface="Calibri"/>
              </a:rPr>
              <a:t>313217</a:t>
            </a:r>
            <a:r>
              <a:rPr lang="en-US" sz="1350" b="1">
                <a:solidFill>
                  <a:srgbClr val="000000"/>
                </a:solidFill>
                <a:latin typeface="Calibri"/>
                <a:ea typeface="Calibri"/>
                <a:cs typeface="Calibri"/>
                <a:sym typeface="Calibri"/>
              </a:rPr>
              <a:t>;</a:t>
            </a:r>
            <a:endParaRPr sz="2100">
              <a:solidFill>
                <a:schemeClr val="dk1"/>
              </a:solidFill>
              <a:latin typeface="Calibri"/>
              <a:ea typeface="Calibri"/>
              <a:cs typeface="Calibri"/>
              <a:sym typeface="Calibri"/>
            </a:endParaRPr>
          </a:p>
        </p:txBody>
      </p:sp>
      <p:graphicFrame>
        <p:nvGraphicFramePr>
          <p:cNvPr id="1060" name="Google Shape;1060;p30"/>
          <p:cNvGraphicFramePr/>
          <p:nvPr/>
        </p:nvGraphicFramePr>
        <p:xfrm>
          <a:off x="296179" y="4545247"/>
          <a:ext cx="8534381" cy="446516"/>
        </p:xfrm>
        <a:graphic>
          <a:graphicData uri="http://schemas.openxmlformats.org/drawingml/2006/table">
            <a:tbl>
              <a:tblPr>
                <a:noFill/>
              </a:tblPr>
              <a:tblGrid>
                <a:gridCol w="909750">
                  <a:extLst>
                    <a:ext uri="{9D8B030D-6E8A-4147-A177-3AD203B41FA5}">
                      <a16:colId xmlns:a16="http://schemas.microsoft.com/office/drawing/2014/main" val="20000"/>
                    </a:ext>
                  </a:extLst>
                </a:gridCol>
                <a:gridCol w="1574025">
                  <a:extLst>
                    <a:ext uri="{9D8B030D-6E8A-4147-A177-3AD203B41FA5}">
                      <a16:colId xmlns:a16="http://schemas.microsoft.com/office/drawing/2014/main" val="20001"/>
                    </a:ext>
                  </a:extLst>
                </a:gridCol>
                <a:gridCol w="852000">
                  <a:extLst>
                    <a:ext uri="{9D8B030D-6E8A-4147-A177-3AD203B41FA5}">
                      <a16:colId xmlns:a16="http://schemas.microsoft.com/office/drawing/2014/main" val="20002"/>
                    </a:ext>
                  </a:extLst>
                </a:gridCol>
                <a:gridCol w="1184119">
                  <a:extLst>
                    <a:ext uri="{9D8B030D-6E8A-4147-A177-3AD203B41FA5}">
                      <a16:colId xmlns:a16="http://schemas.microsoft.com/office/drawing/2014/main" val="20003"/>
                    </a:ext>
                  </a:extLst>
                </a:gridCol>
                <a:gridCol w="1386300">
                  <a:extLst>
                    <a:ext uri="{9D8B030D-6E8A-4147-A177-3AD203B41FA5}">
                      <a16:colId xmlns:a16="http://schemas.microsoft.com/office/drawing/2014/main" val="20004"/>
                    </a:ext>
                  </a:extLst>
                </a:gridCol>
                <a:gridCol w="1487381">
                  <a:extLst>
                    <a:ext uri="{9D8B030D-6E8A-4147-A177-3AD203B41FA5}">
                      <a16:colId xmlns:a16="http://schemas.microsoft.com/office/drawing/2014/main" val="20005"/>
                    </a:ext>
                  </a:extLst>
                </a:gridCol>
                <a:gridCol w="1140806">
                  <a:extLst>
                    <a:ext uri="{9D8B030D-6E8A-4147-A177-3AD203B41FA5}">
                      <a16:colId xmlns:a16="http://schemas.microsoft.com/office/drawing/2014/main" val="20006"/>
                    </a:ext>
                  </a:extLst>
                </a:gridCol>
              </a:tblGrid>
              <a:tr h="141810">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CONCEPT _ID</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CONCEPT_ NAME </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DOMAIN _ID</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VOCABULARY _ID</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CONCEPT_ CLASS_ID </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STANDARD_ CONCEPT </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b="1" i="0" u="none" strike="noStrike" cap="none">
                          <a:solidFill>
                            <a:srgbClr val="000000"/>
                          </a:solidFill>
                          <a:latin typeface="Calibri"/>
                          <a:ea typeface="Calibri"/>
                          <a:cs typeface="Calibri"/>
                          <a:sym typeface="Calibri"/>
                        </a:rPr>
                        <a:t>CONCEPT_ CODE </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04706">
                <a:tc>
                  <a:txBody>
                    <a:bodyPr/>
                    <a:lstStyle/>
                    <a:p>
                      <a:pPr marL="254000" marR="0" lvl="0" indent="-254000" algn="l" rtl="0">
                        <a:lnSpc>
                          <a:spcPct val="100000"/>
                        </a:lnSpc>
                        <a:spcBef>
                          <a:spcPts val="0"/>
                        </a:spcBef>
                        <a:spcAft>
                          <a:spcPts val="0"/>
                        </a:spcAft>
                        <a:buClr>
                          <a:schemeClr val="hlink"/>
                        </a:buClr>
                        <a:buSzPts val="1100"/>
                        <a:buFont typeface="Consolas"/>
                        <a:buNone/>
                      </a:pPr>
                      <a:r>
                        <a:rPr lang="en-US" sz="900" u="none" strike="noStrike" cap="none">
                          <a:latin typeface="Calibri"/>
                          <a:ea typeface="Calibri"/>
                          <a:cs typeface="Calibri"/>
                          <a:sym typeface="Calibri"/>
                        </a:rPr>
                        <a:t>313217</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i="0" u="none" strike="noStrike" cap="none">
                          <a:solidFill>
                            <a:srgbClr val="000000"/>
                          </a:solidFill>
                          <a:latin typeface="Calibri"/>
                          <a:ea typeface="Calibri"/>
                          <a:cs typeface="Calibri"/>
                          <a:sym typeface="Calibri"/>
                        </a:rPr>
                        <a:t>Atrial fibrillation</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i="0" u="none" strike="noStrike" cap="none">
                          <a:solidFill>
                            <a:srgbClr val="FF9900"/>
                          </a:solidFill>
                          <a:latin typeface="Calibri"/>
                          <a:ea typeface="Calibri"/>
                          <a:cs typeface="Calibri"/>
                          <a:sym typeface="Calibri"/>
                        </a:rPr>
                        <a:t>Condition</a:t>
                      </a:r>
                      <a:endParaRPr sz="900" u="none" strike="noStrike" cap="none">
                        <a:solidFill>
                          <a:srgbClr val="FF9900"/>
                        </a:solidFill>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u="none" strike="noStrike" cap="none">
                          <a:latin typeface="Calibri"/>
                          <a:ea typeface="Calibri"/>
                          <a:cs typeface="Calibri"/>
                          <a:sym typeface="Calibri"/>
                        </a:rPr>
                        <a:t>SNOMED</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u="none" strike="noStrike" cap="none">
                          <a:latin typeface="Calibri"/>
                          <a:ea typeface="Calibri"/>
                          <a:cs typeface="Calibri"/>
                          <a:sym typeface="Calibri"/>
                        </a:rPr>
                        <a:t>Clinical Finding</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i="0" u="none" strike="noStrike" cap="none">
                          <a:solidFill>
                            <a:srgbClr val="000000"/>
                          </a:solidFill>
                          <a:latin typeface="Calibri"/>
                          <a:ea typeface="Calibri"/>
                          <a:cs typeface="Calibri"/>
                          <a:sym typeface="Calibri"/>
                        </a:rPr>
                        <a:t> S</a:t>
                      </a:r>
                      <a:endParaRPr sz="9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Calibri"/>
                        <a:buNone/>
                      </a:pPr>
                      <a:r>
                        <a:rPr lang="en-US" sz="900" u="none" strike="noStrike" cap="none">
                          <a:solidFill>
                            <a:srgbClr val="464646"/>
                          </a:solidFill>
                          <a:highlight>
                            <a:srgbClr val="F6F6F6"/>
                          </a:highlight>
                          <a:latin typeface="Calibri"/>
                          <a:ea typeface="Calibri"/>
                          <a:cs typeface="Calibri"/>
                          <a:sym typeface="Calibri"/>
                        </a:rPr>
                        <a:t>49436004</a:t>
                      </a:r>
                      <a:endParaRPr sz="1200" u="none" strike="noStrike" cap="none">
                        <a:latin typeface="Calibri"/>
                        <a:ea typeface="Calibri"/>
                        <a:cs typeface="Calibri"/>
                        <a:sym typeface="Calibri"/>
                      </a:endParaRPr>
                    </a:p>
                  </a:txBody>
                  <a:tcPr marL="74269" marR="6206" marT="4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1061" name="Google Shape;1061;p30"/>
          <p:cNvCxnSpPr>
            <a:endCxn id="1062" idx="1"/>
          </p:cNvCxnSpPr>
          <p:nvPr/>
        </p:nvCxnSpPr>
        <p:spPr>
          <a:xfrm rot="10800000" flipH="1">
            <a:off x="3426682" y="4174574"/>
            <a:ext cx="2290725" cy="630900"/>
          </a:xfrm>
          <a:prstGeom prst="straightConnector1">
            <a:avLst/>
          </a:prstGeom>
          <a:noFill/>
          <a:ln w="19050" cap="flat" cmpd="sng">
            <a:solidFill>
              <a:srgbClr val="FF9900"/>
            </a:solidFill>
            <a:prstDash val="solid"/>
            <a:round/>
            <a:headEnd type="stealth" w="med" len="med"/>
            <a:tailEnd type="none" w="sm" len="sm"/>
          </a:ln>
        </p:spPr>
      </p:cxnSp>
      <p:sp>
        <p:nvSpPr>
          <p:cNvPr id="1062" name="Google Shape;1062;p30"/>
          <p:cNvSpPr txBox="1"/>
          <p:nvPr/>
        </p:nvSpPr>
        <p:spPr>
          <a:xfrm>
            <a:off x="5717407" y="4017000"/>
            <a:ext cx="2021306" cy="315147"/>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algn="ctr">
              <a:spcBef>
                <a:spcPts val="0"/>
              </a:spcBef>
              <a:spcAft>
                <a:spcPts val="0"/>
              </a:spcAft>
              <a:buClr>
                <a:srgbClr val="000000"/>
              </a:buClr>
              <a:buSzPts val="1800"/>
            </a:pPr>
            <a:r>
              <a:rPr lang="en-US" sz="1350">
                <a:solidFill>
                  <a:schemeClr val="dk1"/>
                </a:solidFill>
                <a:latin typeface="Calibri"/>
                <a:ea typeface="Calibri"/>
                <a:cs typeface="Calibri"/>
                <a:sym typeface="Calibri"/>
              </a:rPr>
              <a:t>Determines place in CDM</a:t>
            </a:r>
            <a:endParaRPr sz="105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066"/>
        <p:cNvGrpSpPr/>
        <p:nvPr/>
      </p:nvGrpSpPr>
      <p:grpSpPr>
        <a:xfrm>
          <a:off x="0" y="0"/>
          <a:ext cx="0" cy="0"/>
          <a:chOff x="0" y="0"/>
          <a:chExt cx="0" cy="0"/>
        </a:xfrm>
      </p:grpSpPr>
      <p:sp>
        <p:nvSpPr>
          <p:cNvPr id="1067" name="Google Shape;1067;p31"/>
          <p:cNvSpPr txBox="1">
            <a:spLocks noGrp="1"/>
          </p:cNvSpPr>
          <p:nvPr>
            <p:ph type="title"/>
          </p:nvPr>
        </p:nvSpPr>
        <p:spPr>
          <a:xfrm>
            <a:off x="1143000" y="400051"/>
            <a:ext cx="7543800" cy="628649"/>
          </a:xfrm>
          <a:prstGeom prst="rect">
            <a:avLst/>
          </a:prstGeom>
          <a:noFill/>
          <a:ln>
            <a:noFill/>
          </a:ln>
        </p:spPr>
        <p:txBody>
          <a:bodyPr spcFirstLastPara="1" vert="horz" wrap="square" lIns="91425" tIns="91425" rIns="91425" bIns="91425" rtlCol="0" anchor="ctr" anchorCtr="0">
            <a:noAutofit/>
          </a:bodyPr>
          <a:lstStyle/>
          <a:p>
            <a:pPr algn="l">
              <a:spcBef>
                <a:spcPts val="0"/>
              </a:spcBef>
              <a:buSzPts val="4000"/>
            </a:pPr>
            <a:r>
              <a:rPr lang="en-US"/>
              <a:t>Maps to + Maps to value</a:t>
            </a:r>
            <a:endParaRPr/>
          </a:p>
        </p:txBody>
      </p:sp>
      <p:sp>
        <p:nvSpPr>
          <p:cNvPr id="1068" name="Google Shape;1068;p31"/>
          <p:cNvSpPr txBox="1"/>
          <p:nvPr/>
        </p:nvSpPr>
        <p:spPr>
          <a:xfrm>
            <a:off x="968876" y="2335963"/>
            <a:ext cx="1901700" cy="691439"/>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694" rIns="91425" bIns="45694" anchor="t" anchorCtr="0">
            <a:noAutofit/>
          </a:bodyPr>
          <a:lstStyle/>
          <a:p>
            <a:pPr algn="ctr">
              <a:spcBef>
                <a:spcPts val="0"/>
              </a:spcBef>
              <a:spcAft>
                <a:spcPts val="0"/>
              </a:spcAft>
              <a:buClr>
                <a:srgbClr val="000000"/>
              </a:buClr>
              <a:buSzPts val="1800"/>
            </a:pPr>
            <a:r>
              <a:rPr lang="en-US" sz="1350">
                <a:solidFill>
                  <a:schemeClr val="accent2"/>
                </a:solidFill>
                <a:latin typeface="Calibri"/>
                <a:ea typeface="Calibri"/>
                <a:cs typeface="Calibri"/>
                <a:sym typeface="Calibri"/>
              </a:rPr>
              <a:t>Y90.0 </a:t>
            </a:r>
            <a:r>
              <a:rPr lang="en-US" sz="1350">
                <a:solidFill>
                  <a:schemeClr val="dk1"/>
                </a:solidFill>
                <a:latin typeface="Calibri"/>
                <a:ea typeface="Calibri"/>
                <a:cs typeface="Calibri"/>
                <a:sym typeface="Calibri"/>
              </a:rPr>
              <a:t>Blood alcohol level of less than 20 mg/100 ml</a:t>
            </a:r>
            <a:endParaRPr sz="1050">
              <a:solidFill>
                <a:srgbClr val="000000"/>
              </a:solidFill>
              <a:latin typeface="Arial"/>
              <a:ea typeface="Arial"/>
              <a:cs typeface="Arial"/>
              <a:sym typeface="Arial"/>
            </a:endParaRPr>
          </a:p>
        </p:txBody>
      </p:sp>
      <p:sp>
        <p:nvSpPr>
          <p:cNvPr id="1069" name="Google Shape;1069;p31"/>
          <p:cNvSpPr txBox="1"/>
          <p:nvPr/>
        </p:nvSpPr>
        <p:spPr>
          <a:xfrm>
            <a:off x="968876" y="4078699"/>
            <a:ext cx="1928632" cy="633317"/>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694" rIns="91425" bIns="45694" anchor="t" anchorCtr="0">
            <a:noAutofit/>
          </a:bodyPr>
          <a:lstStyle/>
          <a:p>
            <a:pPr algn="ctr">
              <a:spcBef>
                <a:spcPts val="0"/>
              </a:spcBef>
              <a:spcAft>
                <a:spcPts val="0"/>
              </a:spcAft>
              <a:buClr>
                <a:srgbClr val="000000"/>
              </a:buClr>
              <a:buSzPts val="1800"/>
            </a:pPr>
            <a:r>
              <a:rPr lang="en-US" sz="1350">
                <a:solidFill>
                  <a:schemeClr val="accent2"/>
                </a:solidFill>
                <a:latin typeface="Calibri"/>
                <a:ea typeface="Calibri"/>
                <a:cs typeface="Calibri"/>
                <a:sym typeface="Calibri"/>
              </a:rPr>
              <a:t>Z88.6 </a:t>
            </a:r>
            <a:r>
              <a:rPr lang="en-US" sz="1350">
                <a:solidFill>
                  <a:schemeClr val="dk1"/>
                </a:solidFill>
                <a:latin typeface="Calibri"/>
                <a:ea typeface="Calibri"/>
                <a:cs typeface="Calibri"/>
                <a:sym typeface="Calibri"/>
              </a:rPr>
              <a:t>Personal history of allergy to analgesic agent</a:t>
            </a:r>
            <a:endParaRPr sz="1050">
              <a:solidFill>
                <a:srgbClr val="000000"/>
              </a:solidFill>
              <a:latin typeface="Arial"/>
              <a:ea typeface="Arial"/>
              <a:cs typeface="Arial"/>
              <a:sym typeface="Arial"/>
            </a:endParaRPr>
          </a:p>
        </p:txBody>
      </p:sp>
      <p:sp>
        <p:nvSpPr>
          <p:cNvPr id="1070" name="Google Shape;1070;p31"/>
          <p:cNvSpPr txBox="1"/>
          <p:nvPr/>
        </p:nvSpPr>
        <p:spPr>
          <a:xfrm>
            <a:off x="4044451" y="1999608"/>
            <a:ext cx="1762506" cy="440078"/>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694" rIns="91425" bIns="45694" anchor="t" anchorCtr="0">
            <a:noAutofit/>
          </a:bodyPr>
          <a:lstStyle/>
          <a:p>
            <a:pPr algn="ctr">
              <a:spcBef>
                <a:spcPts val="0"/>
              </a:spcBef>
              <a:spcAft>
                <a:spcPts val="0"/>
              </a:spcAft>
              <a:buClr>
                <a:srgbClr val="000000"/>
              </a:buClr>
              <a:buSzPts val="1800"/>
            </a:pPr>
            <a:r>
              <a:rPr lang="en-US" sz="1350">
                <a:solidFill>
                  <a:schemeClr val="dk1"/>
                </a:solidFill>
                <a:latin typeface="Calibri"/>
                <a:ea typeface="Calibri"/>
                <a:cs typeface="Calibri"/>
                <a:sym typeface="Calibri"/>
              </a:rPr>
              <a:t>Blood ethanol measurement</a:t>
            </a:r>
            <a:endParaRPr sz="1050">
              <a:solidFill>
                <a:srgbClr val="000000"/>
              </a:solidFill>
              <a:latin typeface="Arial"/>
              <a:ea typeface="Arial"/>
              <a:cs typeface="Arial"/>
              <a:sym typeface="Arial"/>
            </a:endParaRPr>
          </a:p>
        </p:txBody>
      </p:sp>
      <p:sp>
        <p:nvSpPr>
          <p:cNvPr id="1071" name="Google Shape;1071;p31"/>
          <p:cNvSpPr txBox="1"/>
          <p:nvPr/>
        </p:nvSpPr>
        <p:spPr>
          <a:xfrm>
            <a:off x="4044451" y="2546377"/>
            <a:ext cx="1762506" cy="704021"/>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694" rIns="91425" bIns="45694" anchor="t" anchorCtr="0">
            <a:noAutofit/>
          </a:bodyPr>
          <a:lstStyle/>
          <a:p>
            <a:pPr algn="ctr">
              <a:spcBef>
                <a:spcPts val="0"/>
              </a:spcBef>
              <a:spcAft>
                <a:spcPts val="0"/>
              </a:spcAft>
              <a:buClr>
                <a:srgbClr val="000000"/>
              </a:buClr>
              <a:buSzPts val="1800"/>
            </a:pPr>
            <a:r>
              <a:rPr lang="en-US" sz="1350">
                <a:solidFill>
                  <a:schemeClr val="dk1"/>
                </a:solidFill>
                <a:latin typeface="Calibri"/>
                <a:ea typeface="Calibri"/>
                <a:cs typeface="Calibri"/>
                <a:sym typeface="Calibri"/>
              </a:rPr>
              <a:t>Measurement finding within reference range</a:t>
            </a:r>
            <a:endParaRPr sz="1350">
              <a:solidFill>
                <a:schemeClr val="dk1"/>
              </a:solidFill>
              <a:latin typeface="Calibri"/>
              <a:ea typeface="Calibri"/>
              <a:cs typeface="Calibri"/>
              <a:sym typeface="Calibri"/>
            </a:endParaRPr>
          </a:p>
        </p:txBody>
      </p:sp>
      <p:sp>
        <p:nvSpPr>
          <p:cNvPr id="1072" name="Google Shape;1072;p31"/>
          <p:cNvSpPr txBox="1"/>
          <p:nvPr/>
        </p:nvSpPr>
        <p:spPr>
          <a:xfrm>
            <a:off x="4087486" y="3772483"/>
            <a:ext cx="1762506" cy="474431"/>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694" rIns="91425" bIns="45694" anchor="t" anchorCtr="0">
            <a:noAutofit/>
          </a:bodyPr>
          <a:lstStyle/>
          <a:p>
            <a:pPr algn="ctr">
              <a:spcBef>
                <a:spcPts val="0"/>
              </a:spcBef>
              <a:spcAft>
                <a:spcPts val="0"/>
              </a:spcAft>
              <a:buClr>
                <a:srgbClr val="000000"/>
              </a:buClr>
              <a:buSzPts val="1800"/>
            </a:pPr>
            <a:r>
              <a:rPr lang="en-US" sz="1350">
                <a:solidFill>
                  <a:schemeClr val="dk1"/>
                </a:solidFill>
                <a:latin typeface="Calibri"/>
                <a:ea typeface="Calibri"/>
                <a:cs typeface="Calibri"/>
                <a:sym typeface="Calibri"/>
              </a:rPr>
              <a:t>History of clinical finding in subject</a:t>
            </a:r>
            <a:endParaRPr sz="1350">
              <a:solidFill>
                <a:schemeClr val="dk1"/>
              </a:solidFill>
              <a:latin typeface="Calibri"/>
              <a:ea typeface="Calibri"/>
              <a:cs typeface="Calibri"/>
              <a:sym typeface="Calibri"/>
            </a:endParaRPr>
          </a:p>
        </p:txBody>
      </p:sp>
      <p:sp>
        <p:nvSpPr>
          <p:cNvPr id="1073" name="Google Shape;1073;p31"/>
          <p:cNvSpPr txBox="1"/>
          <p:nvPr/>
        </p:nvSpPr>
        <p:spPr>
          <a:xfrm>
            <a:off x="4112953" y="4597681"/>
            <a:ext cx="1762506" cy="30720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694" rIns="91425" bIns="45694" anchor="t" anchorCtr="0">
            <a:noAutofit/>
          </a:bodyPr>
          <a:lstStyle/>
          <a:p>
            <a:pPr algn="ctr">
              <a:spcBef>
                <a:spcPts val="0"/>
              </a:spcBef>
              <a:spcAft>
                <a:spcPts val="0"/>
              </a:spcAft>
              <a:buClr>
                <a:srgbClr val="000000"/>
              </a:buClr>
              <a:buSzPts val="1800"/>
            </a:pPr>
            <a:r>
              <a:rPr lang="en-US" sz="1350">
                <a:solidFill>
                  <a:schemeClr val="dk1"/>
                </a:solidFill>
                <a:latin typeface="Calibri"/>
                <a:ea typeface="Calibri"/>
                <a:cs typeface="Calibri"/>
                <a:sym typeface="Calibri"/>
              </a:rPr>
              <a:t>Analgesic allergy</a:t>
            </a:r>
            <a:endParaRPr sz="1350">
              <a:solidFill>
                <a:schemeClr val="dk1"/>
              </a:solidFill>
              <a:latin typeface="Calibri"/>
              <a:ea typeface="Calibri"/>
              <a:cs typeface="Calibri"/>
              <a:sym typeface="Calibri"/>
            </a:endParaRPr>
          </a:p>
        </p:txBody>
      </p:sp>
      <p:sp>
        <p:nvSpPr>
          <p:cNvPr id="1074" name="Google Shape;1074;p31"/>
          <p:cNvSpPr txBox="1"/>
          <p:nvPr/>
        </p:nvSpPr>
        <p:spPr>
          <a:xfrm>
            <a:off x="162140" y="1107966"/>
            <a:ext cx="7913700" cy="981958"/>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2000"/>
            </a:pPr>
            <a:r>
              <a:rPr lang="en-US" sz="1500">
                <a:solidFill>
                  <a:srgbClr val="20425A"/>
                </a:solidFill>
                <a:latin typeface="Calibri"/>
                <a:ea typeface="Calibri"/>
                <a:cs typeface="Calibri"/>
                <a:sym typeface="Calibri"/>
              </a:rPr>
              <a:t>In pair ‘Maps to’ + ‘Maps to value’:</a:t>
            </a:r>
            <a:endParaRPr sz="1500">
              <a:solidFill>
                <a:srgbClr val="20425A"/>
              </a:solidFill>
              <a:latin typeface="Calibri"/>
              <a:ea typeface="Calibri"/>
              <a:cs typeface="Calibri"/>
              <a:sym typeface="Calibri"/>
            </a:endParaRPr>
          </a:p>
          <a:p>
            <a:pPr marL="457189" indent="-323841">
              <a:spcBef>
                <a:spcPts val="0"/>
              </a:spcBef>
              <a:spcAft>
                <a:spcPts val="0"/>
              </a:spcAft>
              <a:buClr>
                <a:srgbClr val="20425A"/>
              </a:buClr>
              <a:buSzPts val="1500"/>
              <a:buFont typeface="Calibri"/>
              <a:buChar char="-"/>
            </a:pPr>
            <a:r>
              <a:rPr lang="en-US" sz="1500">
                <a:solidFill>
                  <a:srgbClr val="20425A"/>
                </a:solidFill>
                <a:latin typeface="Calibri"/>
                <a:ea typeface="Calibri"/>
                <a:cs typeface="Calibri"/>
                <a:sym typeface="Calibri"/>
              </a:rPr>
              <a:t>Maps to points to a standard concept in Observation/ Measurement domain, </a:t>
            </a:r>
            <a:endParaRPr sz="1500">
              <a:solidFill>
                <a:srgbClr val="20425A"/>
              </a:solidFill>
              <a:latin typeface="Calibri"/>
              <a:ea typeface="Calibri"/>
              <a:cs typeface="Calibri"/>
              <a:sym typeface="Calibri"/>
            </a:endParaRPr>
          </a:p>
          <a:p>
            <a:pPr marL="457189" indent="-323841">
              <a:spcBef>
                <a:spcPts val="0"/>
              </a:spcBef>
              <a:spcAft>
                <a:spcPts val="0"/>
              </a:spcAft>
              <a:buClr>
                <a:srgbClr val="20425A"/>
              </a:buClr>
              <a:buSzPts val="1500"/>
              <a:buFont typeface="Calibri"/>
              <a:buChar char="-"/>
            </a:pPr>
            <a:r>
              <a:rPr lang="en-US" sz="1500">
                <a:solidFill>
                  <a:srgbClr val="20425A"/>
                </a:solidFill>
                <a:latin typeface="Calibri"/>
                <a:ea typeface="Calibri"/>
                <a:cs typeface="Calibri"/>
                <a:sym typeface="Calibri"/>
              </a:rPr>
              <a:t>Maps to value - to a concept in any domain</a:t>
            </a:r>
            <a:endParaRPr sz="1500">
              <a:solidFill>
                <a:srgbClr val="20425A"/>
              </a:solidFill>
              <a:latin typeface="Calibri"/>
              <a:ea typeface="Calibri"/>
              <a:cs typeface="Calibri"/>
              <a:sym typeface="Calibri"/>
            </a:endParaRPr>
          </a:p>
        </p:txBody>
      </p:sp>
      <p:cxnSp>
        <p:nvCxnSpPr>
          <p:cNvPr id="1075" name="Google Shape;1075;p31"/>
          <p:cNvCxnSpPr>
            <a:stCxn id="1068" idx="3"/>
            <a:endCxn id="1070" idx="1"/>
          </p:cNvCxnSpPr>
          <p:nvPr/>
        </p:nvCxnSpPr>
        <p:spPr>
          <a:xfrm rot="10800000" flipH="1">
            <a:off x="2870576" y="2219757"/>
            <a:ext cx="1173825" cy="461925"/>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076" name="Google Shape;1076;p31"/>
          <p:cNvCxnSpPr>
            <a:stCxn id="1068" idx="3"/>
            <a:endCxn id="1071" idx="1"/>
          </p:cNvCxnSpPr>
          <p:nvPr/>
        </p:nvCxnSpPr>
        <p:spPr>
          <a:xfrm>
            <a:off x="2870576" y="2681682"/>
            <a:ext cx="1173825" cy="216675"/>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077" name="Google Shape;1077;p31"/>
          <p:cNvCxnSpPr>
            <a:stCxn id="1069" idx="3"/>
            <a:endCxn id="1072" idx="1"/>
          </p:cNvCxnSpPr>
          <p:nvPr/>
        </p:nvCxnSpPr>
        <p:spPr>
          <a:xfrm rot="10800000" flipH="1">
            <a:off x="2897507" y="4009707"/>
            <a:ext cx="1190025" cy="38565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078" name="Google Shape;1078;p31"/>
          <p:cNvCxnSpPr>
            <a:stCxn id="1069" idx="3"/>
            <a:endCxn id="1073" idx="1"/>
          </p:cNvCxnSpPr>
          <p:nvPr/>
        </p:nvCxnSpPr>
        <p:spPr>
          <a:xfrm>
            <a:off x="2897507" y="4395357"/>
            <a:ext cx="1215450" cy="35595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sp>
        <p:nvSpPr>
          <p:cNvPr id="1079" name="Google Shape;1079;p31"/>
          <p:cNvSpPr txBox="1"/>
          <p:nvPr/>
        </p:nvSpPr>
        <p:spPr>
          <a:xfrm>
            <a:off x="162140" y="2507897"/>
            <a:ext cx="73590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chemeClr val="dk1"/>
                </a:solidFill>
                <a:latin typeface="Calibri"/>
                <a:ea typeface="Calibri"/>
                <a:cs typeface="Calibri"/>
                <a:sym typeface="Calibri"/>
              </a:rPr>
              <a:t>ICD-10</a:t>
            </a:r>
            <a:endParaRPr sz="1350">
              <a:solidFill>
                <a:schemeClr val="dk1"/>
              </a:solidFill>
              <a:latin typeface="Calibri"/>
              <a:ea typeface="Calibri"/>
              <a:cs typeface="Calibri"/>
              <a:sym typeface="Calibri"/>
            </a:endParaRPr>
          </a:p>
        </p:txBody>
      </p:sp>
      <p:sp>
        <p:nvSpPr>
          <p:cNvPr id="1080" name="Google Shape;1080;p31"/>
          <p:cNvSpPr txBox="1"/>
          <p:nvPr/>
        </p:nvSpPr>
        <p:spPr>
          <a:xfrm>
            <a:off x="2887176" y="2100647"/>
            <a:ext cx="82296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chemeClr val="dk1"/>
                </a:solidFill>
                <a:latin typeface="Calibri"/>
                <a:ea typeface="Calibri"/>
                <a:cs typeface="Calibri"/>
                <a:sym typeface="Calibri"/>
              </a:rPr>
              <a:t>Maps to</a:t>
            </a:r>
            <a:endParaRPr sz="1050">
              <a:solidFill>
                <a:srgbClr val="000000"/>
              </a:solidFill>
              <a:latin typeface="Arial"/>
              <a:ea typeface="Arial"/>
              <a:cs typeface="Arial"/>
              <a:sym typeface="Arial"/>
            </a:endParaRPr>
          </a:p>
        </p:txBody>
      </p:sp>
      <p:sp>
        <p:nvSpPr>
          <p:cNvPr id="1081" name="Google Shape;1081;p31"/>
          <p:cNvSpPr txBox="1"/>
          <p:nvPr/>
        </p:nvSpPr>
        <p:spPr>
          <a:xfrm>
            <a:off x="2887176" y="2805458"/>
            <a:ext cx="116586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chemeClr val="dk1"/>
                </a:solidFill>
                <a:latin typeface="Calibri"/>
                <a:ea typeface="Calibri"/>
                <a:cs typeface="Calibri"/>
                <a:sym typeface="Calibri"/>
              </a:rPr>
              <a:t>Maps to value</a:t>
            </a:r>
            <a:endParaRPr sz="1050">
              <a:solidFill>
                <a:srgbClr val="000000"/>
              </a:solidFill>
              <a:latin typeface="Arial"/>
              <a:ea typeface="Arial"/>
              <a:cs typeface="Arial"/>
              <a:sym typeface="Arial"/>
            </a:endParaRPr>
          </a:p>
        </p:txBody>
      </p:sp>
      <p:sp>
        <p:nvSpPr>
          <p:cNvPr id="1082" name="Google Shape;1082;p31"/>
          <p:cNvSpPr txBox="1"/>
          <p:nvPr/>
        </p:nvSpPr>
        <p:spPr>
          <a:xfrm>
            <a:off x="2887176" y="4613188"/>
            <a:ext cx="116586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chemeClr val="dk1"/>
                </a:solidFill>
                <a:latin typeface="Calibri"/>
                <a:ea typeface="Calibri"/>
                <a:cs typeface="Calibri"/>
                <a:sym typeface="Calibri"/>
              </a:rPr>
              <a:t>Maps to value</a:t>
            </a:r>
            <a:endParaRPr sz="1050">
              <a:solidFill>
                <a:srgbClr val="000000"/>
              </a:solidFill>
              <a:latin typeface="Arial"/>
              <a:ea typeface="Arial"/>
              <a:cs typeface="Arial"/>
              <a:sym typeface="Arial"/>
            </a:endParaRPr>
          </a:p>
        </p:txBody>
      </p:sp>
      <p:sp>
        <p:nvSpPr>
          <p:cNvPr id="1083" name="Google Shape;1083;p31"/>
          <p:cNvSpPr txBox="1"/>
          <p:nvPr/>
        </p:nvSpPr>
        <p:spPr>
          <a:xfrm>
            <a:off x="2887176" y="3848813"/>
            <a:ext cx="82296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chemeClr val="dk1"/>
                </a:solidFill>
                <a:latin typeface="Calibri"/>
                <a:ea typeface="Calibri"/>
                <a:cs typeface="Calibri"/>
                <a:sym typeface="Calibri"/>
              </a:rPr>
              <a:t>Maps to</a:t>
            </a:r>
            <a:endParaRPr sz="1050">
              <a:solidFill>
                <a:srgbClr val="000000"/>
              </a:solidFill>
              <a:latin typeface="Arial"/>
              <a:ea typeface="Arial"/>
              <a:cs typeface="Arial"/>
              <a:sym typeface="Arial"/>
            </a:endParaRPr>
          </a:p>
        </p:txBody>
      </p:sp>
      <p:sp>
        <p:nvSpPr>
          <p:cNvPr id="1084" name="Google Shape;1084;p31"/>
          <p:cNvSpPr txBox="1"/>
          <p:nvPr/>
        </p:nvSpPr>
        <p:spPr>
          <a:xfrm>
            <a:off x="5820546" y="2038682"/>
            <a:ext cx="124410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rgbClr val="FF9900"/>
                </a:solidFill>
                <a:latin typeface="Calibri"/>
                <a:ea typeface="Calibri"/>
                <a:cs typeface="Calibri"/>
                <a:sym typeface="Calibri"/>
              </a:rPr>
              <a:t>Measurement</a:t>
            </a:r>
            <a:endParaRPr sz="1050">
              <a:solidFill>
                <a:srgbClr val="000000"/>
              </a:solidFill>
              <a:latin typeface="Arial"/>
              <a:ea typeface="Arial"/>
              <a:cs typeface="Arial"/>
              <a:sym typeface="Arial"/>
            </a:endParaRPr>
          </a:p>
        </p:txBody>
      </p:sp>
      <p:sp>
        <p:nvSpPr>
          <p:cNvPr id="1085" name="Google Shape;1085;p31"/>
          <p:cNvSpPr txBox="1"/>
          <p:nvPr/>
        </p:nvSpPr>
        <p:spPr>
          <a:xfrm>
            <a:off x="5820546" y="2708141"/>
            <a:ext cx="86790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rgbClr val="20425A"/>
                </a:solidFill>
                <a:latin typeface="Calibri"/>
                <a:ea typeface="Calibri"/>
                <a:cs typeface="Calibri"/>
                <a:sym typeface="Calibri"/>
              </a:rPr>
              <a:t>Condition</a:t>
            </a:r>
            <a:endParaRPr sz="1050">
              <a:solidFill>
                <a:srgbClr val="000000"/>
              </a:solidFill>
              <a:latin typeface="Arial"/>
              <a:ea typeface="Arial"/>
              <a:cs typeface="Arial"/>
              <a:sym typeface="Arial"/>
            </a:endParaRPr>
          </a:p>
        </p:txBody>
      </p:sp>
      <p:sp>
        <p:nvSpPr>
          <p:cNvPr id="1086" name="Google Shape;1086;p31"/>
          <p:cNvSpPr txBox="1"/>
          <p:nvPr/>
        </p:nvSpPr>
        <p:spPr>
          <a:xfrm>
            <a:off x="6921525" y="2038682"/>
            <a:ext cx="2183242" cy="355216"/>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rgbClr val="FF9900"/>
                </a:solidFill>
                <a:latin typeface="Calibri"/>
                <a:ea typeface="Calibri"/>
                <a:cs typeface="Calibri"/>
                <a:sym typeface="Calibri"/>
              </a:rPr>
              <a:t>Measurement_Concept_ID</a:t>
            </a:r>
            <a:endParaRPr sz="1050">
              <a:solidFill>
                <a:srgbClr val="000000"/>
              </a:solidFill>
              <a:latin typeface="Arial"/>
              <a:ea typeface="Arial"/>
              <a:cs typeface="Arial"/>
              <a:sym typeface="Arial"/>
            </a:endParaRPr>
          </a:p>
          <a:p>
            <a:pPr>
              <a:spcBef>
                <a:spcPts val="0"/>
              </a:spcBef>
              <a:spcAft>
                <a:spcPts val="0"/>
              </a:spcAft>
              <a:buClr>
                <a:srgbClr val="000000"/>
              </a:buClr>
              <a:buSzPts val="1800"/>
            </a:pPr>
            <a:r>
              <a:rPr lang="en-US" sz="1350">
                <a:solidFill>
                  <a:srgbClr val="FF9900"/>
                </a:solidFill>
                <a:latin typeface="Calibri"/>
                <a:ea typeface="Calibri"/>
                <a:cs typeface="Calibri"/>
                <a:sym typeface="Calibri"/>
              </a:rPr>
              <a:t> </a:t>
            </a:r>
            <a:endParaRPr sz="1050">
              <a:solidFill>
                <a:srgbClr val="000000"/>
              </a:solidFill>
              <a:latin typeface="Arial"/>
              <a:ea typeface="Arial"/>
              <a:cs typeface="Arial"/>
              <a:sym typeface="Arial"/>
            </a:endParaRPr>
          </a:p>
        </p:txBody>
      </p:sp>
      <p:sp>
        <p:nvSpPr>
          <p:cNvPr id="1087" name="Google Shape;1087;p31"/>
          <p:cNvSpPr txBox="1"/>
          <p:nvPr/>
        </p:nvSpPr>
        <p:spPr>
          <a:xfrm>
            <a:off x="5820546" y="3834112"/>
            <a:ext cx="124410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rgbClr val="FF9900"/>
                </a:solidFill>
                <a:latin typeface="Calibri"/>
                <a:ea typeface="Calibri"/>
                <a:cs typeface="Calibri"/>
                <a:sym typeface="Calibri"/>
              </a:rPr>
              <a:t>Observation</a:t>
            </a:r>
            <a:endParaRPr sz="1050">
              <a:solidFill>
                <a:srgbClr val="000000"/>
              </a:solidFill>
              <a:latin typeface="Arial"/>
              <a:ea typeface="Arial"/>
              <a:cs typeface="Arial"/>
              <a:sym typeface="Arial"/>
            </a:endParaRPr>
          </a:p>
        </p:txBody>
      </p:sp>
      <p:sp>
        <p:nvSpPr>
          <p:cNvPr id="1088" name="Google Shape;1088;p31"/>
          <p:cNvSpPr txBox="1"/>
          <p:nvPr/>
        </p:nvSpPr>
        <p:spPr>
          <a:xfrm>
            <a:off x="5820546" y="4519158"/>
            <a:ext cx="1180125"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rgbClr val="20425A"/>
                </a:solidFill>
                <a:latin typeface="Calibri"/>
                <a:ea typeface="Calibri"/>
                <a:cs typeface="Calibri"/>
                <a:sym typeface="Calibri"/>
              </a:rPr>
              <a:t>Observation</a:t>
            </a:r>
            <a:endParaRPr sz="1050">
              <a:solidFill>
                <a:srgbClr val="000000"/>
              </a:solidFill>
              <a:latin typeface="Arial"/>
              <a:ea typeface="Arial"/>
              <a:cs typeface="Arial"/>
              <a:sym typeface="Arial"/>
            </a:endParaRPr>
          </a:p>
        </p:txBody>
      </p:sp>
      <p:sp>
        <p:nvSpPr>
          <p:cNvPr id="1089" name="Google Shape;1089;p31"/>
          <p:cNvSpPr txBox="1"/>
          <p:nvPr/>
        </p:nvSpPr>
        <p:spPr>
          <a:xfrm>
            <a:off x="162140" y="4202528"/>
            <a:ext cx="86790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chemeClr val="dk1"/>
                </a:solidFill>
                <a:latin typeface="Calibri"/>
                <a:ea typeface="Calibri"/>
                <a:cs typeface="Calibri"/>
                <a:sym typeface="Calibri"/>
              </a:rPr>
              <a:t>ICD-9 CM</a:t>
            </a:r>
            <a:endParaRPr sz="1350">
              <a:solidFill>
                <a:schemeClr val="dk1"/>
              </a:solidFill>
              <a:latin typeface="Calibri"/>
              <a:ea typeface="Calibri"/>
              <a:cs typeface="Calibri"/>
              <a:sym typeface="Calibri"/>
            </a:endParaRPr>
          </a:p>
        </p:txBody>
      </p:sp>
      <p:cxnSp>
        <p:nvCxnSpPr>
          <p:cNvPr id="1090" name="Google Shape;1090;p31"/>
          <p:cNvCxnSpPr/>
          <p:nvPr/>
        </p:nvCxnSpPr>
        <p:spPr>
          <a:xfrm rot="10800000">
            <a:off x="241304" y="3444611"/>
            <a:ext cx="8645220" cy="0"/>
          </a:xfrm>
          <a:prstGeom prst="straightConnector1">
            <a:avLst/>
          </a:prstGeom>
          <a:noFill/>
          <a:ln w="28575" cap="rnd" cmpd="sng">
            <a:solidFill>
              <a:srgbClr val="BFBFBF"/>
            </a:solidFill>
            <a:prstDash val="solid"/>
            <a:miter lim="800000"/>
            <a:headEnd type="none" w="sm" len="sm"/>
            <a:tailEnd type="none" w="sm" len="sm"/>
          </a:ln>
        </p:spPr>
      </p:cxnSp>
      <p:sp>
        <p:nvSpPr>
          <p:cNvPr id="1091" name="Google Shape;1091;p31"/>
          <p:cNvSpPr txBox="1"/>
          <p:nvPr/>
        </p:nvSpPr>
        <p:spPr>
          <a:xfrm>
            <a:off x="5820546" y="1608530"/>
            <a:ext cx="124410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chemeClr val="accent2"/>
                </a:solidFill>
                <a:latin typeface="Calibri"/>
                <a:ea typeface="Calibri"/>
                <a:cs typeface="Calibri"/>
                <a:sym typeface="Calibri"/>
              </a:rPr>
              <a:t>Domain</a:t>
            </a:r>
            <a:endParaRPr sz="1300">
              <a:solidFill>
                <a:schemeClr val="accent2"/>
              </a:solidFill>
              <a:latin typeface="Calibri"/>
              <a:ea typeface="Calibri"/>
              <a:cs typeface="Calibri"/>
              <a:sym typeface="Calibri"/>
            </a:endParaRPr>
          </a:p>
        </p:txBody>
      </p:sp>
      <p:cxnSp>
        <p:nvCxnSpPr>
          <p:cNvPr id="1092" name="Google Shape;1092;p31"/>
          <p:cNvCxnSpPr/>
          <p:nvPr/>
        </p:nvCxnSpPr>
        <p:spPr>
          <a:xfrm>
            <a:off x="5943600" y="1933015"/>
            <a:ext cx="2743200" cy="0"/>
          </a:xfrm>
          <a:prstGeom prst="straightConnector1">
            <a:avLst/>
          </a:prstGeom>
          <a:noFill/>
          <a:ln w="12700" cap="flat" cmpd="sng">
            <a:solidFill>
              <a:schemeClr val="dk1"/>
            </a:solidFill>
            <a:prstDash val="solid"/>
            <a:miter lim="800000"/>
            <a:headEnd type="none" w="sm" len="sm"/>
            <a:tailEnd type="none" w="sm" len="sm"/>
          </a:ln>
        </p:spPr>
      </p:cxnSp>
      <p:cxnSp>
        <p:nvCxnSpPr>
          <p:cNvPr id="1093" name="Google Shape;1093;p31"/>
          <p:cNvCxnSpPr/>
          <p:nvPr/>
        </p:nvCxnSpPr>
        <p:spPr>
          <a:xfrm>
            <a:off x="6936899" y="1678567"/>
            <a:ext cx="0" cy="1653988"/>
          </a:xfrm>
          <a:prstGeom prst="straightConnector1">
            <a:avLst/>
          </a:prstGeom>
          <a:noFill/>
          <a:ln w="12700" cap="flat" cmpd="sng">
            <a:solidFill>
              <a:schemeClr val="dk1"/>
            </a:solidFill>
            <a:prstDash val="solid"/>
            <a:miter lim="800000"/>
            <a:headEnd type="none" w="sm" len="sm"/>
            <a:tailEnd type="none" w="sm" len="sm"/>
          </a:ln>
        </p:spPr>
      </p:cxnSp>
      <p:sp>
        <p:nvSpPr>
          <p:cNvPr id="1094" name="Google Shape;1094;p31"/>
          <p:cNvSpPr txBox="1"/>
          <p:nvPr/>
        </p:nvSpPr>
        <p:spPr>
          <a:xfrm>
            <a:off x="6921525" y="1604681"/>
            <a:ext cx="124410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chemeClr val="accent2"/>
                </a:solidFill>
                <a:latin typeface="Calibri"/>
                <a:ea typeface="Calibri"/>
                <a:cs typeface="Calibri"/>
                <a:sym typeface="Calibri"/>
              </a:rPr>
              <a:t>Field</a:t>
            </a:r>
            <a:endParaRPr sz="1350">
              <a:solidFill>
                <a:schemeClr val="accent2"/>
              </a:solidFill>
              <a:latin typeface="Calibri"/>
              <a:ea typeface="Calibri"/>
              <a:cs typeface="Calibri"/>
              <a:sym typeface="Calibri"/>
            </a:endParaRPr>
          </a:p>
        </p:txBody>
      </p:sp>
      <p:cxnSp>
        <p:nvCxnSpPr>
          <p:cNvPr id="1095" name="Google Shape;1095;p31"/>
          <p:cNvCxnSpPr/>
          <p:nvPr/>
        </p:nvCxnSpPr>
        <p:spPr>
          <a:xfrm>
            <a:off x="5943600" y="2505561"/>
            <a:ext cx="2790265" cy="0"/>
          </a:xfrm>
          <a:prstGeom prst="straightConnector1">
            <a:avLst/>
          </a:prstGeom>
          <a:noFill/>
          <a:ln w="12700" cap="flat" cmpd="sng">
            <a:solidFill>
              <a:schemeClr val="dk1"/>
            </a:solidFill>
            <a:prstDash val="solid"/>
            <a:miter lim="800000"/>
            <a:headEnd type="none" w="sm" len="sm"/>
            <a:tailEnd type="none" w="sm" len="sm"/>
          </a:ln>
        </p:spPr>
      </p:cxnSp>
      <p:sp>
        <p:nvSpPr>
          <p:cNvPr id="1096" name="Google Shape;1096;p31"/>
          <p:cNvSpPr txBox="1"/>
          <p:nvPr/>
        </p:nvSpPr>
        <p:spPr>
          <a:xfrm>
            <a:off x="6921525" y="2708141"/>
            <a:ext cx="2183242" cy="355216"/>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rgbClr val="20425A"/>
                </a:solidFill>
                <a:latin typeface="Calibri"/>
                <a:ea typeface="Calibri"/>
                <a:cs typeface="Calibri"/>
                <a:sym typeface="Calibri"/>
              </a:rPr>
              <a:t>Value_as_a_concept_ID</a:t>
            </a:r>
            <a:endParaRPr sz="1350">
              <a:solidFill>
                <a:srgbClr val="20425A"/>
              </a:solidFill>
              <a:latin typeface="Calibri"/>
              <a:ea typeface="Calibri"/>
              <a:cs typeface="Calibri"/>
              <a:sym typeface="Calibri"/>
            </a:endParaRPr>
          </a:p>
          <a:p>
            <a:pPr>
              <a:spcBef>
                <a:spcPts val="0"/>
              </a:spcBef>
              <a:spcAft>
                <a:spcPts val="0"/>
              </a:spcAft>
              <a:buClr>
                <a:srgbClr val="000000"/>
              </a:buClr>
              <a:buSzPts val="1800"/>
            </a:pPr>
            <a:r>
              <a:rPr lang="en-US" sz="1350">
                <a:solidFill>
                  <a:srgbClr val="20425A"/>
                </a:solidFill>
                <a:latin typeface="Calibri"/>
                <a:ea typeface="Calibri"/>
                <a:cs typeface="Calibri"/>
                <a:sym typeface="Calibri"/>
              </a:rPr>
              <a:t> </a:t>
            </a:r>
            <a:endParaRPr sz="1050">
              <a:solidFill>
                <a:srgbClr val="000000"/>
              </a:solidFill>
              <a:latin typeface="Arial"/>
              <a:ea typeface="Arial"/>
              <a:cs typeface="Arial"/>
              <a:sym typeface="Arial"/>
            </a:endParaRPr>
          </a:p>
        </p:txBody>
      </p:sp>
      <p:sp>
        <p:nvSpPr>
          <p:cNvPr id="1097" name="Google Shape;1097;p31"/>
          <p:cNvSpPr txBox="1"/>
          <p:nvPr/>
        </p:nvSpPr>
        <p:spPr>
          <a:xfrm>
            <a:off x="5820546" y="3549773"/>
            <a:ext cx="124410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chemeClr val="accent2"/>
                </a:solidFill>
                <a:latin typeface="Calibri"/>
                <a:ea typeface="Calibri"/>
                <a:cs typeface="Calibri"/>
                <a:sym typeface="Calibri"/>
              </a:rPr>
              <a:t>Domain</a:t>
            </a:r>
            <a:endParaRPr sz="1350">
              <a:solidFill>
                <a:schemeClr val="accent2"/>
              </a:solidFill>
              <a:latin typeface="Calibri"/>
              <a:ea typeface="Calibri"/>
              <a:cs typeface="Calibri"/>
              <a:sym typeface="Calibri"/>
            </a:endParaRPr>
          </a:p>
        </p:txBody>
      </p:sp>
      <p:cxnSp>
        <p:nvCxnSpPr>
          <p:cNvPr id="1098" name="Google Shape;1098;p31"/>
          <p:cNvCxnSpPr/>
          <p:nvPr/>
        </p:nvCxnSpPr>
        <p:spPr>
          <a:xfrm>
            <a:off x="5943600" y="3848813"/>
            <a:ext cx="2743200" cy="0"/>
          </a:xfrm>
          <a:prstGeom prst="straightConnector1">
            <a:avLst/>
          </a:prstGeom>
          <a:noFill/>
          <a:ln w="12700" cap="flat" cmpd="sng">
            <a:solidFill>
              <a:schemeClr val="dk1"/>
            </a:solidFill>
            <a:prstDash val="solid"/>
            <a:miter lim="800000"/>
            <a:headEnd type="none" w="sm" len="sm"/>
            <a:tailEnd type="none" w="sm" len="sm"/>
          </a:ln>
        </p:spPr>
      </p:cxnSp>
      <p:cxnSp>
        <p:nvCxnSpPr>
          <p:cNvPr id="1099" name="Google Shape;1099;p31"/>
          <p:cNvCxnSpPr/>
          <p:nvPr/>
        </p:nvCxnSpPr>
        <p:spPr>
          <a:xfrm>
            <a:off x="6936899" y="3620904"/>
            <a:ext cx="0" cy="1352313"/>
          </a:xfrm>
          <a:prstGeom prst="straightConnector1">
            <a:avLst/>
          </a:prstGeom>
          <a:noFill/>
          <a:ln w="12700" cap="flat" cmpd="sng">
            <a:solidFill>
              <a:schemeClr val="dk1"/>
            </a:solidFill>
            <a:prstDash val="solid"/>
            <a:miter lim="800000"/>
            <a:headEnd type="none" w="sm" len="sm"/>
            <a:tailEnd type="none" w="sm" len="sm"/>
          </a:ln>
        </p:spPr>
      </p:cxnSp>
      <p:sp>
        <p:nvSpPr>
          <p:cNvPr id="1100" name="Google Shape;1100;p31"/>
          <p:cNvSpPr txBox="1"/>
          <p:nvPr/>
        </p:nvSpPr>
        <p:spPr>
          <a:xfrm>
            <a:off x="6921525" y="3545924"/>
            <a:ext cx="1244100" cy="272100"/>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chemeClr val="accent2"/>
                </a:solidFill>
                <a:latin typeface="Calibri"/>
                <a:ea typeface="Calibri"/>
                <a:cs typeface="Calibri"/>
                <a:sym typeface="Calibri"/>
              </a:rPr>
              <a:t>Field</a:t>
            </a:r>
            <a:endParaRPr sz="1350">
              <a:solidFill>
                <a:schemeClr val="accent2"/>
              </a:solidFill>
              <a:latin typeface="Calibri"/>
              <a:ea typeface="Calibri"/>
              <a:cs typeface="Calibri"/>
              <a:sym typeface="Calibri"/>
            </a:endParaRPr>
          </a:p>
        </p:txBody>
      </p:sp>
      <p:cxnSp>
        <p:nvCxnSpPr>
          <p:cNvPr id="1101" name="Google Shape;1101;p31"/>
          <p:cNvCxnSpPr/>
          <p:nvPr/>
        </p:nvCxnSpPr>
        <p:spPr>
          <a:xfrm>
            <a:off x="5943600" y="4474628"/>
            <a:ext cx="2790265" cy="0"/>
          </a:xfrm>
          <a:prstGeom prst="straightConnector1">
            <a:avLst/>
          </a:prstGeom>
          <a:noFill/>
          <a:ln w="12700" cap="flat" cmpd="sng">
            <a:solidFill>
              <a:schemeClr val="dk1"/>
            </a:solidFill>
            <a:prstDash val="solid"/>
            <a:miter lim="800000"/>
            <a:headEnd type="none" w="sm" len="sm"/>
            <a:tailEnd type="none" w="sm" len="sm"/>
          </a:ln>
        </p:spPr>
      </p:cxnSp>
      <p:sp>
        <p:nvSpPr>
          <p:cNvPr id="1102" name="Google Shape;1102;p31"/>
          <p:cNvSpPr txBox="1"/>
          <p:nvPr/>
        </p:nvSpPr>
        <p:spPr>
          <a:xfrm>
            <a:off x="6921525" y="3834112"/>
            <a:ext cx="2183242" cy="355216"/>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rgbClr val="FF9900"/>
                </a:solidFill>
                <a:latin typeface="Calibri"/>
                <a:ea typeface="Calibri"/>
                <a:cs typeface="Calibri"/>
                <a:sym typeface="Calibri"/>
              </a:rPr>
              <a:t>Observation_Concept_ID</a:t>
            </a:r>
            <a:endParaRPr sz="1050">
              <a:solidFill>
                <a:srgbClr val="000000"/>
              </a:solidFill>
              <a:latin typeface="Arial"/>
              <a:ea typeface="Arial"/>
              <a:cs typeface="Arial"/>
              <a:sym typeface="Arial"/>
            </a:endParaRPr>
          </a:p>
          <a:p>
            <a:pPr>
              <a:spcBef>
                <a:spcPts val="0"/>
              </a:spcBef>
              <a:spcAft>
                <a:spcPts val="0"/>
              </a:spcAft>
              <a:buClr>
                <a:srgbClr val="000000"/>
              </a:buClr>
              <a:buSzPts val="1800"/>
            </a:pPr>
            <a:r>
              <a:rPr lang="en-US" sz="1350">
                <a:solidFill>
                  <a:srgbClr val="FF9900"/>
                </a:solidFill>
                <a:latin typeface="Calibri"/>
                <a:ea typeface="Calibri"/>
                <a:cs typeface="Calibri"/>
                <a:sym typeface="Calibri"/>
              </a:rPr>
              <a:t> </a:t>
            </a:r>
            <a:endParaRPr sz="1050">
              <a:solidFill>
                <a:srgbClr val="000000"/>
              </a:solidFill>
              <a:latin typeface="Arial"/>
              <a:ea typeface="Arial"/>
              <a:cs typeface="Arial"/>
              <a:sym typeface="Arial"/>
            </a:endParaRPr>
          </a:p>
        </p:txBody>
      </p:sp>
      <p:sp>
        <p:nvSpPr>
          <p:cNvPr id="1103" name="Google Shape;1103;p31"/>
          <p:cNvSpPr txBox="1"/>
          <p:nvPr/>
        </p:nvSpPr>
        <p:spPr>
          <a:xfrm>
            <a:off x="6921525" y="4519158"/>
            <a:ext cx="2183242" cy="355216"/>
          </a:xfrm>
          <a:prstGeom prst="rect">
            <a:avLst/>
          </a:prstGeom>
          <a:noFill/>
          <a:ln>
            <a:noFill/>
          </a:ln>
        </p:spPr>
        <p:txBody>
          <a:bodyPr spcFirstLastPara="1" wrap="square" lIns="91425" tIns="91425" rIns="91425" bIns="91425" anchor="t" anchorCtr="0">
            <a:noAutofit/>
          </a:bodyPr>
          <a:lstStyle/>
          <a:p>
            <a:pPr>
              <a:spcBef>
                <a:spcPts val="0"/>
              </a:spcBef>
              <a:spcAft>
                <a:spcPts val="0"/>
              </a:spcAft>
              <a:buClr>
                <a:srgbClr val="000000"/>
              </a:buClr>
              <a:buSzPts val="1800"/>
            </a:pPr>
            <a:r>
              <a:rPr lang="en-US" sz="1350">
                <a:solidFill>
                  <a:srgbClr val="20425A"/>
                </a:solidFill>
                <a:latin typeface="Calibri"/>
                <a:ea typeface="Calibri"/>
                <a:cs typeface="Calibri"/>
                <a:sym typeface="Calibri"/>
              </a:rPr>
              <a:t>Value_as_a_concept_ID</a:t>
            </a:r>
            <a:endParaRPr sz="1350">
              <a:solidFill>
                <a:srgbClr val="20425A"/>
              </a:solidFill>
              <a:latin typeface="Calibri"/>
              <a:ea typeface="Calibri"/>
              <a:cs typeface="Calibri"/>
              <a:sym typeface="Calibri"/>
            </a:endParaRPr>
          </a:p>
          <a:p>
            <a:pPr>
              <a:spcBef>
                <a:spcPts val="0"/>
              </a:spcBef>
              <a:spcAft>
                <a:spcPts val="0"/>
              </a:spcAft>
              <a:buClr>
                <a:srgbClr val="000000"/>
              </a:buClr>
              <a:buSzPts val="1800"/>
            </a:pPr>
            <a:r>
              <a:rPr lang="en-US" sz="1350">
                <a:solidFill>
                  <a:srgbClr val="20425A"/>
                </a:solidFill>
                <a:latin typeface="Calibri"/>
                <a:ea typeface="Calibri"/>
                <a:cs typeface="Calibri"/>
                <a:sym typeface="Calibri"/>
              </a:rPr>
              <a:t> </a:t>
            </a:r>
            <a:endParaRPr sz="105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0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32"/>
          <p:cNvSpPr txBox="1">
            <a:spLocks noGrp="1"/>
          </p:cNvSpPr>
          <p:nvPr>
            <p:ph type="ctrTitle"/>
          </p:nvPr>
        </p:nvSpPr>
        <p:spPr>
          <a:xfrm>
            <a:off x="2362200" y="2428101"/>
            <a:ext cx="6096000" cy="858799"/>
          </a:xfrm>
          <a:prstGeom prst="rect">
            <a:avLst/>
          </a:prstGeom>
          <a:noFill/>
          <a:ln>
            <a:noFill/>
          </a:ln>
        </p:spPr>
        <p:txBody>
          <a:bodyPr spcFirstLastPara="1" vert="horz" wrap="square" lIns="68569" tIns="34275" rIns="68569" bIns="34275" rtlCol="0" anchor="t" anchorCtr="0">
            <a:normAutofit/>
          </a:bodyPr>
          <a:lstStyle/>
          <a:p>
            <a:pPr algn="l">
              <a:lnSpc>
                <a:spcPct val="90000"/>
              </a:lnSpc>
              <a:spcBef>
                <a:spcPts val="0"/>
              </a:spcBef>
              <a:buClr>
                <a:srgbClr val="20425A"/>
              </a:buClr>
              <a:buSzPts val="3600"/>
            </a:pPr>
            <a:r>
              <a:rPr lang="en-US" sz="2700" b="1">
                <a:latin typeface="Calibri"/>
                <a:ea typeface="Calibri"/>
                <a:cs typeface="Calibri"/>
                <a:sym typeface="Calibri"/>
              </a:rPr>
              <a:t>Other Relationships: Hierarchical and Part-of Relationships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33"/>
          <p:cNvSpPr txBox="1"/>
          <p:nvPr/>
        </p:nvSpPr>
        <p:spPr>
          <a:xfrm>
            <a:off x="370573" y="1184258"/>
            <a:ext cx="8229600" cy="1222409"/>
          </a:xfrm>
          <a:prstGeom prst="rect">
            <a:avLst/>
          </a:prstGeom>
          <a:noFill/>
          <a:ln>
            <a:noFill/>
          </a:ln>
        </p:spPr>
        <p:txBody>
          <a:bodyPr spcFirstLastPara="1" wrap="square" lIns="68569" tIns="68569" rIns="68569" bIns="68569" anchor="t" anchorCtr="0">
            <a:noAutofit/>
          </a:bodyPr>
          <a:lstStyle/>
          <a:p>
            <a:pPr marL="597694" indent="-104775">
              <a:spcBef>
                <a:spcPts val="0"/>
              </a:spcBef>
              <a:spcAft>
                <a:spcPts val="0"/>
              </a:spcAft>
              <a:buClr>
                <a:srgbClr val="20425A"/>
              </a:buClr>
              <a:buSzPts val="1400"/>
            </a:pPr>
            <a:r>
              <a:rPr lang="en-US" sz="1200" b="1" dirty="0">
                <a:solidFill>
                  <a:srgbClr val="0000FF"/>
                </a:solidFill>
                <a:highlight>
                  <a:srgbClr val="FFFFFF"/>
                </a:highlight>
                <a:latin typeface="Calibri"/>
                <a:ea typeface="Calibri"/>
                <a:cs typeface="Calibri"/>
                <a:sym typeface="Calibri"/>
              </a:rPr>
              <a:t>SELECT</a:t>
            </a:r>
            <a:r>
              <a:rPr lang="en-US" sz="1200" dirty="0">
                <a:solidFill>
                  <a:srgbClr val="000000"/>
                </a:solidFill>
                <a:highlight>
                  <a:srgbClr val="FFFFFF"/>
                </a:highlight>
                <a:latin typeface="Calibri"/>
                <a:ea typeface="Calibri"/>
                <a:cs typeface="Calibri"/>
                <a:sym typeface="Calibri"/>
              </a:rPr>
              <a:t> </a:t>
            </a:r>
            <a:r>
              <a:rPr lang="en-US" sz="1200" dirty="0" err="1">
                <a:solidFill>
                  <a:srgbClr val="000000"/>
                </a:solidFill>
                <a:highlight>
                  <a:srgbClr val="FFFFFF"/>
                </a:highlight>
                <a:latin typeface="Calibri"/>
                <a:ea typeface="Calibri"/>
                <a:cs typeface="Calibri"/>
                <a:sym typeface="Calibri"/>
              </a:rPr>
              <a:t>cr</a:t>
            </a:r>
            <a:r>
              <a:rPr lang="en-US" sz="1200" b="1" dirty="0" err="1">
                <a:solidFill>
                  <a:srgbClr val="000000"/>
                </a:solidFill>
                <a:highlight>
                  <a:srgbClr val="FFFFFF"/>
                </a:highlight>
                <a:latin typeface="Calibri"/>
                <a:ea typeface="Calibri"/>
                <a:cs typeface="Calibri"/>
                <a:sym typeface="Calibri"/>
              </a:rPr>
              <a:t>.</a:t>
            </a:r>
            <a:r>
              <a:rPr lang="en-US" sz="1200" dirty="0" err="1">
                <a:solidFill>
                  <a:srgbClr val="000000"/>
                </a:solidFill>
                <a:highlight>
                  <a:srgbClr val="FFFFFF"/>
                </a:highlight>
                <a:latin typeface="Calibri"/>
                <a:ea typeface="Calibri"/>
                <a:cs typeface="Calibri"/>
                <a:sym typeface="Calibri"/>
              </a:rPr>
              <a:t>relationship_id</a:t>
            </a:r>
            <a:r>
              <a:rPr lang="en-US" sz="1200" b="1" dirty="0">
                <a:solidFill>
                  <a:srgbClr val="000000"/>
                </a:solidFill>
                <a:highlight>
                  <a:srgbClr val="FFFFFF"/>
                </a:highlight>
                <a:latin typeface="Calibri"/>
                <a:ea typeface="Calibri"/>
                <a:cs typeface="Calibri"/>
                <a:sym typeface="Calibri"/>
              </a:rPr>
              <a:t>,</a:t>
            </a:r>
            <a:r>
              <a:rPr lang="en-US" sz="1200" dirty="0">
                <a:solidFill>
                  <a:srgbClr val="000000"/>
                </a:solidFill>
                <a:highlight>
                  <a:srgbClr val="FFFFFF"/>
                </a:highlight>
                <a:latin typeface="Calibri"/>
                <a:ea typeface="Calibri"/>
                <a:cs typeface="Calibri"/>
                <a:sym typeface="Calibri"/>
              </a:rPr>
              <a:t> c</a:t>
            </a:r>
            <a:r>
              <a:rPr lang="en-US" sz="1200" b="1" dirty="0">
                <a:solidFill>
                  <a:srgbClr val="000000"/>
                </a:solidFill>
                <a:highlight>
                  <a:srgbClr val="FFFFFF"/>
                </a:highlight>
                <a:latin typeface="Calibri"/>
                <a:ea typeface="Calibri"/>
                <a:cs typeface="Calibri"/>
                <a:sym typeface="Calibri"/>
              </a:rPr>
              <a:t>.*</a:t>
            </a:r>
            <a:r>
              <a:rPr lang="en-US" sz="1200" dirty="0">
                <a:solidFill>
                  <a:srgbClr val="000000"/>
                </a:solidFill>
                <a:highlight>
                  <a:srgbClr val="FFFFFF"/>
                </a:highlight>
                <a:latin typeface="Calibri"/>
                <a:ea typeface="Calibri"/>
                <a:cs typeface="Calibri"/>
                <a:sym typeface="Calibri"/>
              </a:rPr>
              <a:t> </a:t>
            </a:r>
            <a:r>
              <a:rPr lang="en-US" sz="1200" b="1" dirty="0">
                <a:solidFill>
                  <a:srgbClr val="0000FF"/>
                </a:solidFill>
                <a:highlight>
                  <a:srgbClr val="FFFFFF"/>
                </a:highlight>
                <a:latin typeface="Calibri"/>
                <a:ea typeface="Calibri"/>
                <a:cs typeface="Calibri"/>
                <a:sym typeface="Calibri"/>
              </a:rPr>
              <a:t>FROM</a:t>
            </a:r>
            <a:r>
              <a:rPr lang="en-US" sz="1200" dirty="0">
                <a:solidFill>
                  <a:srgbClr val="000000"/>
                </a:solidFill>
                <a:highlight>
                  <a:srgbClr val="FFFFFF"/>
                </a:highlight>
                <a:latin typeface="Calibri"/>
                <a:ea typeface="Calibri"/>
                <a:cs typeface="Calibri"/>
                <a:sym typeface="Calibri"/>
              </a:rPr>
              <a:t> </a:t>
            </a:r>
            <a:r>
              <a:rPr lang="en-US" sz="1200" dirty="0" err="1">
                <a:solidFill>
                  <a:srgbClr val="000000"/>
                </a:solidFill>
                <a:highlight>
                  <a:srgbClr val="FFFFFF"/>
                </a:highlight>
                <a:latin typeface="Calibri"/>
                <a:ea typeface="Calibri"/>
                <a:cs typeface="Calibri"/>
                <a:sym typeface="Calibri"/>
              </a:rPr>
              <a:t>concept_relationship</a:t>
            </a:r>
            <a:r>
              <a:rPr lang="en-US" sz="1200" dirty="0">
                <a:solidFill>
                  <a:srgbClr val="000000"/>
                </a:solidFill>
                <a:highlight>
                  <a:srgbClr val="FFFFFF"/>
                </a:highlight>
                <a:latin typeface="Calibri"/>
                <a:ea typeface="Calibri"/>
                <a:cs typeface="Calibri"/>
                <a:sym typeface="Calibri"/>
              </a:rPr>
              <a:t> </a:t>
            </a:r>
            <a:r>
              <a:rPr lang="en-US" sz="1200" dirty="0" err="1">
                <a:solidFill>
                  <a:srgbClr val="000000"/>
                </a:solidFill>
                <a:highlight>
                  <a:srgbClr val="FFFFFF"/>
                </a:highlight>
                <a:latin typeface="Calibri"/>
                <a:ea typeface="Calibri"/>
                <a:cs typeface="Calibri"/>
                <a:sym typeface="Calibri"/>
              </a:rPr>
              <a:t>cr</a:t>
            </a:r>
            <a:r>
              <a:rPr lang="en-US" sz="1200" dirty="0">
                <a:solidFill>
                  <a:srgbClr val="000000"/>
                </a:solidFill>
                <a:highlight>
                  <a:srgbClr val="FFFFFF"/>
                </a:highlight>
                <a:latin typeface="Calibri"/>
                <a:ea typeface="Calibri"/>
                <a:cs typeface="Calibri"/>
                <a:sym typeface="Calibri"/>
              </a:rPr>
              <a:t> </a:t>
            </a:r>
            <a:endParaRPr sz="1200" dirty="0">
              <a:solidFill>
                <a:srgbClr val="20425A"/>
              </a:solidFill>
              <a:highlight>
                <a:srgbClr val="FFFFFF"/>
              </a:highlight>
              <a:latin typeface="Calibri"/>
              <a:ea typeface="Calibri"/>
              <a:cs typeface="Calibri"/>
              <a:sym typeface="Calibri"/>
            </a:endParaRPr>
          </a:p>
          <a:p>
            <a:pPr marL="597694" indent="-104775">
              <a:spcBef>
                <a:spcPts val="480"/>
              </a:spcBef>
              <a:spcAft>
                <a:spcPts val="0"/>
              </a:spcAft>
              <a:buClr>
                <a:srgbClr val="20425A"/>
              </a:buClr>
              <a:buSzPts val="1400"/>
            </a:pPr>
            <a:r>
              <a:rPr lang="en-US" sz="1200" b="1" dirty="0">
                <a:solidFill>
                  <a:srgbClr val="0000FF"/>
                </a:solidFill>
                <a:highlight>
                  <a:srgbClr val="FFFFFF"/>
                </a:highlight>
                <a:latin typeface="Calibri"/>
                <a:ea typeface="Calibri"/>
                <a:cs typeface="Calibri"/>
                <a:sym typeface="Calibri"/>
              </a:rPr>
              <a:t>JOIN</a:t>
            </a:r>
            <a:r>
              <a:rPr lang="en-US" sz="1200" dirty="0">
                <a:solidFill>
                  <a:srgbClr val="000000"/>
                </a:solidFill>
                <a:highlight>
                  <a:srgbClr val="FFFFFF"/>
                </a:highlight>
                <a:latin typeface="Calibri"/>
                <a:ea typeface="Calibri"/>
                <a:cs typeface="Calibri"/>
                <a:sym typeface="Calibri"/>
              </a:rPr>
              <a:t> concept c </a:t>
            </a:r>
            <a:r>
              <a:rPr lang="en-US" sz="1200" b="1" dirty="0">
                <a:solidFill>
                  <a:srgbClr val="0000FF"/>
                </a:solidFill>
                <a:highlight>
                  <a:srgbClr val="FFFFFF"/>
                </a:highlight>
                <a:latin typeface="Calibri"/>
                <a:ea typeface="Calibri"/>
                <a:cs typeface="Calibri"/>
                <a:sym typeface="Calibri"/>
              </a:rPr>
              <a:t>ON</a:t>
            </a:r>
            <a:r>
              <a:rPr lang="en-US" sz="1200" dirty="0">
                <a:solidFill>
                  <a:srgbClr val="000000"/>
                </a:solidFill>
                <a:highlight>
                  <a:srgbClr val="FFFFFF"/>
                </a:highlight>
                <a:latin typeface="Calibri"/>
                <a:ea typeface="Calibri"/>
                <a:cs typeface="Calibri"/>
                <a:sym typeface="Calibri"/>
              </a:rPr>
              <a:t> cr</a:t>
            </a:r>
            <a:r>
              <a:rPr lang="en-US" sz="1200" b="1" dirty="0">
                <a:solidFill>
                  <a:srgbClr val="000000"/>
                </a:solidFill>
                <a:highlight>
                  <a:srgbClr val="FFFFFF"/>
                </a:highlight>
                <a:latin typeface="Calibri"/>
                <a:ea typeface="Calibri"/>
                <a:cs typeface="Calibri"/>
                <a:sym typeface="Calibri"/>
              </a:rPr>
              <a:t>.</a:t>
            </a:r>
            <a:r>
              <a:rPr lang="en-US" sz="1200" dirty="0">
                <a:solidFill>
                  <a:srgbClr val="000000"/>
                </a:solidFill>
                <a:highlight>
                  <a:srgbClr val="FFFFFF"/>
                </a:highlight>
                <a:latin typeface="Calibri"/>
                <a:ea typeface="Calibri"/>
                <a:cs typeface="Calibri"/>
                <a:sym typeface="Calibri"/>
              </a:rPr>
              <a:t>concept_id_2 </a:t>
            </a:r>
            <a:r>
              <a:rPr lang="en-US" sz="1200" b="1" dirty="0">
                <a:solidFill>
                  <a:srgbClr val="000000"/>
                </a:solidFill>
                <a:highlight>
                  <a:srgbClr val="FFFFFF"/>
                </a:highlight>
                <a:latin typeface="Calibri"/>
                <a:ea typeface="Calibri"/>
                <a:cs typeface="Calibri"/>
                <a:sym typeface="Calibri"/>
              </a:rPr>
              <a:t>=</a:t>
            </a:r>
            <a:r>
              <a:rPr lang="en-US" sz="1200" dirty="0">
                <a:solidFill>
                  <a:srgbClr val="000000"/>
                </a:solidFill>
                <a:highlight>
                  <a:srgbClr val="FFFFFF"/>
                </a:highlight>
                <a:latin typeface="Calibri"/>
                <a:ea typeface="Calibri"/>
                <a:cs typeface="Calibri"/>
                <a:sym typeface="Calibri"/>
              </a:rPr>
              <a:t> </a:t>
            </a:r>
            <a:r>
              <a:rPr lang="en-US" sz="1200" dirty="0" err="1">
                <a:solidFill>
                  <a:srgbClr val="000000"/>
                </a:solidFill>
                <a:highlight>
                  <a:srgbClr val="FFFFFF"/>
                </a:highlight>
                <a:latin typeface="Calibri"/>
                <a:ea typeface="Calibri"/>
                <a:cs typeface="Calibri"/>
                <a:sym typeface="Calibri"/>
              </a:rPr>
              <a:t>c</a:t>
            </a:r>
            <a:r>
              <a:rPr lang="en-US" sz="1200" b="1" dirty="0" err="1">
                <a:solidFill>
                  <a:srgbClr val="000000"/>
                </a:solidFill>
                <a:highlight>
                  <a:srgbClr val="FFFFFF"/>
                </a:highlight>
                <a:latin typeface="Calibri"/>
                <a:ea typeface="Calibri"/>
                <a:cs typeface="Calibri"/>
                <a:sym typeface="Calibri"/>
              </a:rPr>
              <a:t>.</a:t>
            </a:r>
            <a:r>
              <a:rPr lang="en-US" sz="1200" dirty="0" err="1">
                <a:solidFill>
                  <a:srgbClr val="000000"/>
                </a:solidFill>
                <a:highlight>
                  <a:srgbClr val="FFFFFF"/>
                </a:highlight>
                <a:latin typeface="Calibri"/>
                <a:ea typeface="Calibri"/>
                <a:cs typeface="Calibri"/>
                <a:sym typeface="Calibri"/>
              </a:rPr>
              <a:t>concept_id</a:t>
            </a:r>
            <a:r>
              <a:rPr lang="en-US" sz="1200" dirty="0">
                <a:solidFill>
                  <a:srgbClr val="000000"/>
                </a:solidFill>
                <a:highlight>
                  <a:srgbClr val="FFFFFF"/>
                </a:highlight>
                <a:latin typeface="Calibri"/>
                <a:ea typeface="Calibri"/>
                <a:cs typeface="Calibri"/>
                <a:sym typeface="Calibri"/>
              </a:rPr>
              <a:t> </a:t>
            </a:r>
            <a:endParaRPr sz="1200" dirty="0">
              <a:solidFill>
                <a:srgbClr val="20425A"/>
              </a:solidFill>
              <a:highlight>
                <a:srgbClr val="FFFFFF"/>
              </a:highlight>
              <a:latin typeface="Calibri"/>
              <a:ea typeface="Calibri"/>
              <a:cs typeface="Calibri"/>
              <a:sym typeface="Calibri"/>
            </a:endParaRPr>
          </a:p>
          <a:p>
            <a:pPr marL="597694" indent="-104775">
              <a:spcBef>
                <a:spcPts val="480"/>
              </a:spcBef>
              <a:spcAft>
                <a:spcPts val="0"/>
              </a:spcAft>
              <a:buClr>
                <a:srgbClr val="20425A"/>
              </a:buClr>
              <a:buSzPts val="1400"/>
            </a:pPr>
            <a:r>
              <a:rPr lang="en-US" sz="1200" b="1" dirty="0">
                <a:solidFill>
                  <a:srgbClr val="0000FF"/>
                </a:solidFill>
                <a:highlight>
                  <a:srgbClr val="FFFFFF"/>
                </a:highlight>
                <a:latin typeface="Calibri"/>
                <a:ea typeface="Calibri"/>
                <a:cs typeface="Calibri"/>
                <a:sym typeface="Calibri"/>
              </a:rPr>
              <a:t>WHERE</a:t>
            </a:r>
            <a:r>
              <a:rPr lang="en-US" sz="1200" dirty="0">
                <a:solidFill>
                  <a:srgbClr val="000000"/>
                </a:solidFill>
                <a:highlight>
                  <a:srgbClr val="FFFFFF"/>
                </a:highlight>
                <a:latin typeface="Calibri"/>
                <a:ea typeface="Calibri"/>
                <a:cs typeface="Calibri"/>
                <a:sym typeface="Calibri"/>
              </a:rPr>
              <a:t> cr</a:t>
            </a:r>
            <a:r>
              <a:rPr lang="en-US" sz="1200" b="1" dirty="0">
                <a:solidFill>
                  <a:srgbClr val="000000"/>
                </a:solidFill>
                <a:highlight>
                  <a:srgbClr val="FFFFFF"/>
                </a:highlight>
                <a:latin typeface="Calibri"/>
                <a:ea typeface="Calibri"/>
                <a:cs typeface="Calibri"/>
                <a:sym typeface="Calibri"/>
              </a:rPr>
              <a:t>.</a:t>
            </a:r>
            <a:r>
              <a:rPr lang="en-US" sz="1200" dirty="0">
                <a:solidFill>
                  <a:srgbClr val="000000"/>
                </a:solidFill>
                <a:highlight>
                  <a:srgbClr val="FFFFFF"/>
                </a:highlight>
                <a:latin typeface="Calibri"/>
                <a:ea typeface="Calibri"/>
                <a:cs typeface="Calibri"/>
                <a:sym typeface="Calibri"/>
              </a:rPr>
              <a:t>concept_id_1 </a:t>
            </a:r>
            <a:r>
              <a:rPr lang="en-US" sz="1200" b="1" dirty="0">
                <a:solidFill>
                  <a:srgbClr val="000000"/>
                </a:solidFill>
                <a:highlight>
                  <a:srgbClr val="FFFFFF"/>
                </a:highlight>
                <a:latin typeface="Calibri"/>
                <a:ea typeface="Calibri"/>
                <a:cs typeface="Calibri"/>
                <a:sym typeface="Calibri"/>
              </a:rPr>
              <a:t>=</a:t>
            </a:r>
            <a:r>
              <a:rPr lang="en-US" sz="1200" dirty="0">
                <a:solidFill>
                  <a:srgbClr val="000000"/>
                </a:solidFill>
                <a:highlight>
                  <a:srgbClr val="FFFFFF"/>
                </a:highlight>
                <a:latin typeface="Calibri"/>
                <a:ea typeface="Calibri"/>
                <a:cs typeface="Calibri"/>
                <a:sym typeface="Calibri"/>
              </a:rPr>
              <a:t> </a:t>
            </a:r>
            <a:r>
              <a:rPr lang="en-US" sz="1200" dirty="0">
                <a:solidFill>
                  <a:srgbClr val="808080"/>
                </a:solidFill>
                <a:highlight>
                  <a:srgbClr val="FFFFFF"/>
                </a:highlight>
                <a:latin typeface="Calibri"/>
                <a:ea typeface="Calibri"/>
                <a:cs typeface="Calibri"/>
                <a:sym typeface="Calibri"/>
              </a:rPr>
              <a:t>313217</a:t>
            </a:r>
            <a:endParaRPr sz="1200" dirty="0">
              <a:solidFill>
                <a:srgbClr val="20425A"/>
              </a:solidFill>
              <a:highlight>
                <a:srgbClr val="FFFFFF"/>
              </a:highlight>
              <a:latin typeface="Calibri"/>
              <a:ea typeface="Calibri"/>
              <a:cs typeface="Calibri"/>
              <a:sym typeface="Calibri"/>
            </a:endParaRPr>
          </a:p>
        </p:txBody>
      </p:sp>
      <p:sp>
        <p:nvSpPr>
          <p:cNvPr id="1115" name="Google Shape;1115;p33"/>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spcBef>
                <a:spcPts val="0"/>
              </a:spcBef>
              <a:buSzPts val="4000"/>
            </a:pPr>
            <a:r>
              <a:rPr lang="en-US"/>
              <a:t>Exploring Relationships</a:t>
            </a:r>
            <a:endParaRPr/>
          </a:p>
        </p:txBody>
      </p:sp>
      <p:sp>
        <p:nvSpPr>
          <p:cNvPr id="1116" name="Google Shape;1116;p33"/>
          <p:cNvSpPr txBox="1"/>
          <p:nvPr/>
        </p:nvSpPr>
        <p:spPr>
          <a:xfrm>
            <a:off x="5733031" y="1234277"/>
            <a:ext cx="1885950" cy="253885"/>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spcBef>
                <a:spcPts val="0"/>
              </a:spcBef>
              <a:spcAft>
                <a:spcPts val="0"/>
              </a:spcAft>
              <a:buClr>
                <a:srgbClr val="000000"/>
              </a:buClr>
              <a:buSzPts val="1600"/>
            </a:pPr>
            <a:r>
              <a:rPr lang="en-US" sz="1200">
                <a:solidFill>
                  <a:srgbClr val="20425A"/>
                </a:solidFill>
                <a:latin typeface="Calibri"/>
                <a:ea typeface="Calibri"/>
                <a:cs typeface="Calibri"/>
                <a:sym typeface="Calibri"/>
              </a:rPr>
              <a:t>Find out related concept</a:t>
            </a:r>
            <a:endParaRPr sz="1500">
              <a:solidFill>
                <a:srgbClr val="20425A"/>
              </a:solidFill>
              <a:latin typeface="Calibri"/>
              <a:ea typeface="Calibri"/>
              <a:cs typeface="Calibri"/>
              <a:sym typeface="Calibri"/>
            </a:endParaRPr>
          </a:p>
        </p:txBody>
      </p:sp>
      <p:cxnSp>
        <p:nvCxnSpPr>
          <p:cNvPr id="1117" name="Google Shape;1117;p33"/>
          <p:cNvCxnSpPr>
            <a:stCxn id="1116" idx="1"/>
          </p:cNvCxnSpPr>
          <p:nvPr/>
        </p:nvCxnSpPr>
        <p:spPr>
          <a:xfrm flipH="1">
            <a:off x="4761481" y="1361220"/>
            <a:ext cx="971550" cy="3303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sp>
        <p:nvSpPr>
          <p:cNvPr id="1118" name="Google Shape;1118;p33"/>
          <p:cNvSpPr txBox="1"/>
          <p:nvPr/>
        </p:nvSpPr>
        <p:spPr>
          <a:xfrm>
            <a:off x="1809549" y="5145635"/>
            <a:ext cx="1600200" cy="253885"/>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spcBef>
                <a:spcPts val="0"/>
              </a:spcBef>
              <a:spcAft>
                <a:spcPts val="0"/>
              </a:spcAft>
              <a:buClr>
                <a:srgbClr val="000000"/>
              </a:buClr>
              <a:buSzPts val="1600"/>
            </a:pPr>
            <a:r>
              <a:rPr lang="en-US" sz="1200">
                <a:solidFill>
                  <a:srgbClr val="20425A"/>
                </a:solidFill>
                <a:latin typeface="Calibri"/>
                <a:ea typeface="Calibri"/>
                <a:cs typeface="Calibri"/>
                <a:sym typeface="Calibri"/>
              </a:rPr>
              <a:t>Descendant concepts</a:t>
            </a:r>
            <a:endParaRPr sz="1500">
              <a:solidFill>
                <a:srgbClr val="20425A"/>
              </a:solidFill>
              <a:latin typeface="Calibri"/>
              <a:ea typeface="Calibri"/>
              <a:cs typeface="Calibri"/>
              <a:sym typeface="Calibri"/>
            </a:endParaRPr>
          </a:p>
        </p:txBody>
      </p:sp>
      <p:pic>
        <p:nvPicPr>
          <p:cNvPr id="1119" name="Google Shape;1119;p33"/>
          <p:cNvPicPr preferRelativeResize="0"/>
          <p:nvPr/>
        </p:nvPicPr>
        <p:blipFill rotWithShape="1">
          <a:blip r:embed="rId3">
            <a:alphaModFix/>
          </a:blip>
          <a:srcRect/>
          <a:stretch/>
        </p:blipFill>
        <p:spPr>
          <a:xfrm>
            <a:off x="1508664" y="1913818"/>
            <a:ext cx="6358786" cy="3138368"/>
          </a:xfrm>
          <a:prstGeom prst="rect">
            <a:avLst/>
          </a:prstGeom>
          <a:noFill/>
          <a:ln>
            <a:noFill/>
          </a:ln>
        </p:spPr>
      </p:pic>
      <p:sp>
        <p:nvSpPr>
          <p:cNvPr id="1120" name="Google Shape;1120;p33"/>
          <p:cNvSpPr txBox="1"/>
          <p:nvPr/>
        </p:nvSpPr>
        <p:spPr>
          <a:xfrm>
            <a:off x="2552499" y="2107934"/>
            <a:ext cx="1314450" cy="253885"/>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spcBef>
                <a:spcPts val="0"/>
              </a:spcBef>
              <a:spcAft>
                <a:spcPts val="0"/>
              </a:spcAft>
              <a:buClr>
                <a:srgbClr val="000000"/>
              </a:buClr>
              <a:buSzPts val="1600"/>
            </a:pPr>
            <a:r>
              <a:rPr lang="en-US" sz="1200">
                <a:solidFill>
                  <a:srgbClr val="20425A"/>
                </a:solidFill>
                <a:latin typeface="Calibri"/>
                <a:ea typeface="Calibri"/>
                <a:cs typeface="Calibri"/>
                <a:sym typeface="Calibri"/>
              </a:rPr>
              <a:t>Ancestor concepts</a:t>
            </a:r>
            <a:endParaRPr sz="1500">
              <a:solidFill>
                <a:srgbClr val="20425A"/>
              </a:solidFill>
              <a:latin typeface="Calibri"/>
              <a:ea typeface="Calibri"/>
              <a:cs typeface="Calibri"/>
              <a:sym typeface="Calibri"/>
            </a:endParaRPr>
          </a:p>
        </p:txBody>
      </p:sp>
      <p:cxnSp>
        <p:nvCxnSpPr>
          <p:cNvPr id="1121" name="Google Shape;1121;p33"/>
          <p:cNvCxnSpPr>
            <a:stCxn id="1120" idx="2"/>
          </p:cNvCxnSpPr>
          <p:nvPr/>
        </p:nvCxnSpPr>
        <p:spPr>
          <a:xfrm flipH="1">
            <a:off x="1752400" y="2361819"/>
            <a:ext cx="1457324" cy="6606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cxnSp>
        <p:nvCxnSpPr>
          <p:cNvPr id="1122" name="Google Shape;1122;p33"/>
          <p:cNvCxnSpPr>
            <a:stCxn id="1118" idx="0"/>
          </p:cNvCxnSpPr>
          <p:nvPr/>
        </p:nvCxnSpPr>
        <p:spPr>
          <a:xfrm flipH="1" flipV="1">
            <a:off x="1695249" y="4622511"/>
            <a:ext cx="914400" cy="523124"/>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cxnSp>
        <p:nvCxnSpPr>
          <p:cNvPr id="1123" name="Google Shape;1123;p33"/>
          <p:cNvCxnSpPr>
            <a:stCxn id="1118" idx="0"/>
          </p:cNvCxnSpPr>
          <p:nvPr/>
        </p:nvCxnSpPr>
        <p:spPr>
          <a:xfrm flipV="1">
            <a:off x="2609649" y="4629261"/>
            <a:ext cx="227250" cy="516374"/>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cxnSp>
        <p:nvCxnSpPr>
          <p:cNvPr id="1124" name="Google Shape;1124;p33"/>
          <p:cNvCxnSpPr>
            <a:stCxn id="1120" idx="2"/>
          </p:cNvCxnSpPr>
          <p:nvPr/>
        </p:nvCxnSpPr>
        <p:spPr>
          <a:xfrm>
            <a:off x="3209724" y="2361819"/>
            <a:ext cx="200025" cy="71775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sp>
        <p:nvSpPr>
          <p:cNvPr id="1125" name="Google Shape;1125;p33"/>
          <p:cNvSpPr txBox="1"/>
          <p:nvPr/>
        </p:nvSpPr>
        <p:spPr>
          <a:xfrm>
            <a:off x="1496780" y="3722495"/>
            <a:ext cx="2070225" cy="230850"/>
          </a:xfrm>
          <a:prstGeom prst="rect">
            <a:avLst/>
          </a:prstGeom>
          <a:noFill/>
          <a:ln w="19050" cap="flat" cmpd="sng">
            <a:solidFill>
              <a:srgbClr val="FF9900"/>
            </a:solidFill>
            <a:prstDash val="solid"/>
            <a:round/>
            <a:headEnd type="none" w="sm" len="sm"/>
            <a:tailEnd type="none" w="sm" len="sm"/>
          </a:ln>
        </p:spPr>
        <p:txBody>
          <a:bodyPr spcFirstLastPara="1" wrap="square" lIns="68569" tIns="68569" rIns="68569" bIns="68569" anchor="t" anchorCtr="0">
            <a:noAutofit/>
          </a:bodyPr>
          <a:lstStyle/>
          <a:p>
            <a:pPr>
              <a:spcBef>
                <a:spcPts val="0"/>
              </a:spcBef>
              <a:spcAft>
                <a:spcPts val="0"/>
              </a:spcAft>
              <a:buClr>
                <a:srgbClr val="000000"/>
              </a:buClr>
              <a:buSzPts val="1800"/>
            </a:pPr>
            <a:endParaRPr sz="1350">
              <a:solidFill>
                <a:schemeClr val="dk1"/>
              </a:solidFill>
              <a:latin typeface="Calibri"/>
              <a:ea typeface="Calibri"/>
              <a:cs typeface="Calibri"/>
              <a:sym typeface="Calibri"/>
            </a:endParaRPr>
          </a:p>
        </p:txBody>
      </p:sp>
      <p:cxnSp>
        <p:nvCxnSpPr>
          <p:cNvPr id="1126" name="Google Shape;1126;p33"/>
          <p:cNvCxnSpPr>
            <a:endCxn id="1125" idx="3"/>
          </p:cNvCxnSpPr>
          <p:nvPr/>
        </p:nvCxnSpPr>
        <p:spPr>
          <a:xfrm flipH="1">
            <a:off x="3567005" y="3064595"/>
            <a:ext cx="1267875" cy="773325"/>
          </a:xfrm>
          <a:prstGeom prst="straightConnector1">
            <a:avLst/>
          </a:prstGeom>
          <a:noFill/>
          <a:ln w="19050" cap="flat" cmpd="sng">
            <a:solidFill>
              <a:srgbClr val="FF9900"/>
            </a:solidFill>
            <a:prstDash val="solid"/>
            <a:round/>
            <a:headEnd type="none" w="sm" len="sm"/>
            <a:tailEnd type="stealth" w="med" len="med"/>
          </a:ln>
          <a:effectLst>
            <a:outerShdw blurRad="40000" dist="20000" dir="5400000" rotWithShape="0">
              <a:srgbClr val="000000">
                <a:alpha val="37254"/>
              </a:srgbClr>
            </a:outerShdw>
          </a:effectLst>
        </p:spPr>
      </p:cxnSp>
      <p:sp>
        <p:nvSpPr>
          <p:cNvPr id="1127" name="Google Shape;1127;p33"/>
          <p:cNvSpPr txBox="1"/>
          <p:nvPr/>
        </p:nvSpPr>
        <p:spPr>
          <a:xfrm>
            <a:off x="4656792" y="2792608"/>
            <a:ext cx="2961886" cy="7407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noAutofit/>
          </a:bodyPr>
          <a:lstStyle/>
          <a:p>
            <a:pPr>
              <a:spcBef>
                <a:spcPts val="0"/>
              </a:spcBef>
              <a:spcAft>
                <a:spcPts val="0"/>
              </a:spcAft>
              <a:buClr>
                <a:srgbClr val="000000"/>
              </a:buClr>
              <a:buSzPts val="2000"/>
            </a:pPr>
            <a:r>
              <a:rPr lang="en-US" sz="1500">
                <a:solidFill>
                  <a:srgbClr val="20425A"/>
                </a:solidFill>
                <a:latin typeface="Calibri"/>
                <a:ea typeface="Calibri"/>
                <a:cs typeface="Calibri"/>
                <a:sym typeface="Calibri"/>
              </a:rPr>
              <a:t>Relationships are bi-directional: ‘Maps to’ and ‘Mapped from’; ‘Is a’ and ‘Subsumes’ etc.</a:t>
            </a:r>
            <a:endParaRPr sz="1500">
              <a:solidFill>
                <a:srgbClr val="20425A"/>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34"/>
          <p:cNvSpPr txBox="1">
            <a:spLocks noGrp="1"/>
          </p:cNvSpPr>
          <p:nvPr>
            <p:ph type="title"/>
          </p:nvPr>
        </p:nvSpPr>
        <p:spPr>
          <a:xfrm>
            <a:off x="1143000" y="400051"/>
            <a:ext cx="7543800" cy="628649"/>
          </a:xfrm>
          <a:prstGeom prst="rect">
            <a:avLst/>
          </a:prstGeom>
          <a:noFill/>
          <a:ln>
            <a:noFill/>
          </a:ln>
        </p:spPr>
        <p:txBody>
          <a:bodyPr spcFirstLastPara="1" vert="horz" wrap="square" lIns="91425" tIns="91425" rIns="91425" bIns="91425" rtlCol="0" anchor="t" anchorCtr="0">
            <a:noAutofit/>
          </a:bodyPr>
          <a:lstStyle/>
          <a:p>
            <a:pPr algn="l">
              <a:lnSpc>
                <a:spcPct val="90000"/>
              </a:lnSpc>
              <a:spcBef>
                <a:spcPts val="0"/>
              </a:spcBef>
              <a:buSzPts val="4000"/>
            </a:pPr>
            <a:r>
              <a:rPr lang="en-US"/>
              <a:t>Type of Relationships</a:t>
            </a:r>
            <a:endParaRPr/>
          </a:p>
        </p:txBody>
      </p:sp>
      <p:sp>
        <p:nvSpPr>
          <p:cNvPr id="1133" name="Google Shape;1133;p34"/>
          <p:cNvSpPr/>
          <p:nvPr/>
        </p:nvSpPr>
        <p:spPr>
          <a:xfrm rot="5400000">
            <a:off x="926296" y="466182"/>
            <a:ext cx="856989" cy="2709584"/>
          </a:xfrm>
          <a:prstGeom prst="round2SameRect">
            <a:avLst>
              <a:gd name="adj1" fmla="val 50000"/>
              <a:gd name="adj2" fmla="val 0"/>
            </a:avLst>
          </a:prstGeom>
          <a:solidFill>
            <a:srgbClr val="20425A"/>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134" name="Google Shape;1134;p34"/>
          <p:cNvSpPr/>
          <p:nvPr/>
        </p:nvSpPr>
        <p:spPr>
          <a:xfrm rot="5400000">
            <a:off x="926296" y="1788745"/>
            <a:ext cx="856989" cy="2709584"/>
          </a:xfrm>
          <a:prstGeom prst="round2SameRect">
            <a:avLst>
              <a:gd name="adj1" fmla="val 50000"/>
              <a:gd name="adj2" fmla="val 0"/>
            </a:avLst>
          </a:prstGeom>
          <a:solidFill>
            <a:srgbClr val="F8B814"/>
          </a:solidFill>
          <a:ln>
            <a:noFill/>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135" name="Google Shape;1135;p34"/>
          <p:cNvSpPr/>
          <p:nvPr/>
        </p:nvSpPr>
        <p:spPr>
          <a:xfrm rot="5400000">
            <a:off x="934534" y="3051636"/>
            <a:ext cx="840513" cy="2709584"/>
          </a:xfrm>
          <a:prstGeom prst="round2SameRect">
            <a:avLst>
              <a:gd name="adj1" fmla="val 50000"/>
              <a:gd name="adj2" fmla="val 0"/>
            </a:avLst>
          </a:prstGeom>
          <a:noFill/>
          <a:ln w="12700" cap="flat" cmpd="sng">
            <a:solidFill>
              <a:srgbClr val="20425A"/>
            </a:solidFill>
            <a:prstDash val="solid"/>
            <a:miter lim="800000"/>
            <a:headEnd type="none" w="sm" len="sm"/>
            <a:tailEnd type="none" w="sm" len="sm"/>
          </a:ln>
        </p:spPr>
        <p:txBody>
          <a:bodyPr spcFirstLastPara="1" wrap="square" lIns="68569" tIns="34275" rIns="68569" bIns="34275" anchor="t" anchorCtr="0">
            <a:noAutofit/>
          </a:bodyPr>
          <a:lstStyle/>
          <a:p>
            <a:pPr>
              <a:spcBef>
                <a:spcPts val="0"/>
              </a:spcBef>
              <a:spcAft>
                <a:spcPts val="0"/>
              </a:spcAft>
              <a:buClr>
                <a:schemeClr val="lt1"/>
              </a:buClr>
              <a:buSzPts val="1600"/>
            </a:pPr>
            <a:endParaRPr sz="1200">
              <a:solidFill>
                <a:srgbClr val="FFFFFF"/>
              </a:solidFill>
              <a:latin typeface="Arial"/>
              <a:ea typeface="Arial"/>
              <a:cs typeface="Arial"/>
              <a:sym typeface="Arial"/>
            </a:endParaRPr>
          </a:p>
        </p:txBody>
      </p:sp>
      <p:sp>
        <p:nvSpPr>
          <p:cNvPr id="1136" name="Google Shape;1136;p34"/>
          <p:cNvSpPr txBox="1"/>
          <p:nvPr/>
        </p:nvSpPr>
        <p:spPr>
          <a:xfrm>
            <a:off x="288521" y="1465132"/>
            <a:ext cx="1931748" cy="706172"/>
          </a:xfrm>
          <a:prstGeom prst="rect">
            <a:avLst/>
          </a:prstGeom>
          <a:noFill/>
          <a:ln>
            <a:noFill/>
          </a:ln>
        </p:spPr>
        <p:txBody>
          <a:bodyPr spcFirstLastPara="1" wrap="square" lIns="68569" tIns="34275" rIns="68569" bIns="34275" anchor="ctr" anchorCtr="0">
            <a:noAutofit/>
          </a:bodyPr>
          <a:lstStyle/>
          <a:p>
            <a:pPr>
              <a:spcBef>
                <a:spcPts val="0"/>
              </a:spcBef>
              <a:spcAft>
                <a:spcPts val="0"/>
              </a:spcAft>
              <a:buClr>
                <a:srgbClr val="FFFFFF"/>
              </a:buClr>
              <a:buSzPts val="2800"/>
            </a:pPr>
            <a:r>
              <a:rPr lang="en-US" sz="2100" b="1">
                <a:solidFill>
                  <a:srgbClr val="FFFFFF"/>
                </a:solidFill>
                <a:latin typeface="Calibri"/>
                <a:ea typeface="Calibri"/>
                <a:cs typeface="Calibri"/>
                <a:sym typeface="Calibri"/>
              </a:rPr>
              <a:t>Entity Relationships</a:t>
            </a:r>
            <a:endParaRPr sz="1050">
              <a:solidFill>
                <a:srgbClr val="000000"/>
              </a:solidFill>
              <a:latin typeface="Arial"/>
              <a:ea typeface="Arial"/>
              <a:cs typeface="Arial"/>
              <a:sym typeface="Arial"/>
            </a:endParaRPr>
          </a:p>
        </p:txBody>
      </p:sp>
      <p:sp>
        <p:nvSpPr>
          <p:cNvPr id="1137" name="Google Shape;1137;p34"/>
          <p:cNvSpPr txBox="1"/>
          <p:nvPr/>
        </p:nvSpPr>
        <p:spPr>
          <a:xfrm>
            <a:off x="288521" y="2791993"/>
            <a:ext cx="1931748" cy="706172"/>
          </a:xfrm>
          <a:prstGeom prst="rect">
            <a:avLst/>
          </a:prstGeom>
          <a:noFill/>
          <a:ln>
            <a:noFill/>
          </a:ln>
        </p:spPr>
        <p:txBody>
          <a:bodyPr spcFirstLastPara="1" wrap="square" lIns="68569" tIns="34275" rIns="68569" bIns="34275" anchor="ctr" anchorCtr="0">
            <a:noAutofit/>
          </a:bodyPr>
          <a:lstStyle/>
          <a:p>
            <a:pPr>
              <a:spcBef>
                <a:spcPts val="0"/>
              </a:spcBef>
              <a:spcAft>
                <a:spcPts val="0"/>
              </a:spcAft>
              <a:buClr>
                <a:srgbClr val="FFFFFF"/>
              </a:buClr>
              <a:buSzPts val="2800"/>
            </a:pPr>
            <a:r>
              <a:rPr lang="en-US" sz="2100" b="1">
                <a:solidFill>
                  <a:srgbClr val="FFFFFF"/>
                </a:solidFill>
                <a:latin typeface="Calibri"/>
                <a:ea typeface="Calibri"/>
                <a:cs typeface="Calibri"/>
                <a:sym typeface="Calibri"/>
              </a:rPr>
              <a:t>Part-of Relationships</a:t>
            </a:r>
            <a:endParaRPr sz="1050">
              <a:solidFill>
                <a:srgbClr val="000000"/>
              </a:solidFill>
              <a:latin typeface="Arial"/>
              <a:ea typeface="Arial"/>
              <a:cs typeface="Arial"/>
              <a:sym typeface="Arial"/>
            </a:endParaRPr>
          </a:p>
        </p:txBody>
      </p:sp>
      <p:sp>
        <p:nvSpPr>
          <p:cNvPr id="1138" name="Google Shape;1138;p34"/>
          <p:cNvSpPr txBox="1"/>
          <p:nvPr/>
        </p:nvSpPr>
        <p:spPr>
          <a:xfrm>
            <a:off x="288521" y="4053083"/>
            <a:ext cx="1931748" cy="706172"/>
          </a:xfrm>
          <a:prstGeom prst="rect">
            <a:avLst/>
          </a:prstGeom>
          <a:noFill/>
          <a:ln>
            <a:noFill/>
          </a:ln>
        </p:spPr>
        <p:txBody>
          <a:bodyPr spcFirstLastPara="1" wrap="square" lIns="68569" tIns="34275" rIns="68569" bIns="34275" anchor="ctr" anchorCtr="0">
            <a:noAutofit/>
          </a:bodyPr>
          <a:lstStyle/>
          <a:p>
            <a:pPr>
              <a:spcBef>
                <a:spcPts val="0"/>
              </a:spcBef>
              <a:spcAft>
                <a:spcPts val="0"/>
              </a:spcAft>
              <a:buClr>
                <a:schemeClr val="dk1"/>
              </a:buClr>
              <a:buSzPts val="2800"/>
            </a:pPr>
            <a:r>
              <a:rPr lang="en-US" sz="2100" b="1">
                <a:solidFill>
                  <a:schemeClr val="dk1"/>
                </a:solidFill>
                <a:latin typeface="Calibri"/>
                <a:ea typeface="Calibri"/>
                <a:cs typeface="Calibri"/>
                <a:sym typeface="Calibri"/>
              </a:rPr>
              <a:t>Hierarchical </a:t>
            </a:r>
            <a:r>
              <a:rPr lang="en-US" sz="2100" b="1">
                <a:solidFill>
                  <a:srgbClr val="20425A"/>
                </a:solidFill>
                <a:latin typeface="Calibri"/>
                <a:ea typeface="Calibri"/>
                <a:cs typeface="Calibri"/>
                <a:sym typeface="Calibri"/>
              </a:rPr>
              <a:t>Relationships</a:t>
            </a:r>
            <a:endParaRPr sz="1050">
              <a:solidFill>
                <a:srgbClr val="000000"/>
              </a:solidFill>
              <a:latin typeface="Arial"/>
              <a:ea typeface="Arial"/>
              <a:cs typeface="Arial"/>
              <a:sym typeface="Arial"/>
            </a:endParaRPr>
          </a:p>
        </p:txBody>
      </p:sp>
      <p:cxnSp>
        <p:nvCxnSpPr>
          <p:cNvPr id="1139" name="Google Shape;1139;p34"/>
          <p:cNvCxnSpPr/>
          <p:nvPr/>
        </p:nvCxnSpPr>
        <p:spPr>
          <a:xfrm rot="10800000">
            <a:off x="2924735" y="1250051"/>
            <a:ext cx="5993892" cy="0"/>
          </a:xfrm>
          <a:prstGeom prst="straightConnector1">
            <a:avLst/>
          </a:prstGeom>
          <a:noFill/>
          <a:ln w="28575" cap="rnd" cmpd="sng">
            <a:solidFill>
              <a:srgbClr val="BFBFBF"/>
            </a:solidFill>
            <a:prstDash val="solid"/>
            <a:miter lim="800000"/>
            <a:headEnd type="none" w="sm" len="sm"/>
            <a:tailEnd type="none" w="sm" len="sm"/>
          </a:ln>
        </p:spPr>
      </p:cxnSp>
      <p:cxnSp>
        <p:nvCxnSpPr>
          <p:cNvPr id="1140" name="Google Shape;1140;p34"/>
          <p:cNvCxnSpPr/>
          <p:nvPr/>
        </p:nvCxnSpPr>
        <p:spPr>
          <a:xfrm rot="10800000">
            <a:off x="2924734" y="2483089"/>
            <a:ext cx="5762066" cy="0"/>
          </a:xfrm>
          <a:prstGeom prst="straightConnector1">
            <a:avLst/>
          </a:prstGeom>
          <a:noFill/>
          <a:ln w="28575" cap="rnd" cmpd="sng">
            <a:solidFill>
              <a:srgbClr val="BFBFBF"/>
            </a:solidFill>
            <a:prstDash val="solid"/>
            <a:miter lim="800000"/>
            <a:headEnd type="none" w="sm" len="sm"/>
            <a:tailEnd type="none" w="sm" len="sm"/>
          </a:ln>
        </p:spPr>
      </p:cxnSp>
      <p:cxnSp>
        <p:nvCxnSpPr>
          <p:cNvPr id="1141" name="Google Shape;1141;p34"/>
          <p:cNvCxnSpPr/>
          <p:nvPr/>
        </p:nvCxnSpPr>
        <p:spPr>
          <a:xfrm rot="10800000">
            <a:off x="2924735" y="3771490"/>
            <a:ext cx="5762066" cy="0"/>
          </a:xfrm>
          <a:prstGeom prst="straightConnector1">
            <a:avLst/>
          </a:prstGeom>
          <a:noFill/>
          <a:ln w="28575" cap="rnd" cmpd="sng">
            <a:solidFill>
              <a:srgbClr val="BFBFBF"/>
            </a:solidFill>
            <a:prstDash val="solid"/>
            <a:miter lim="800000"/>
            <a:headEnd type="none" w="sm" len="sm"/>
            <a:tailEnd type="none" w="sm" len="sm"/>
          </a:ln>
        </p:spPr>
      </p:cxnSp>
      <p:cxnSp>
        <p:nvCxnSpPr>
          <p:cNvPr id="1142" name="Google Shape;1142;p34"/>
          <p:cNvCxnSpPr/>
          <p:nvPr/>
        </p:nvCxnSpPr>
        <p:spPr>
          <a:xfrm rot="10800000">
            <a:off x="2924735" y="4993504"/>
            <a:ext cx="5993892" cy="0"/>
          </a:xfrm>
          <a:prstGeom prst="straightConnector1">
            <a:avLst/>
          </a:prstGeom>
          <a:noFill/>
          <a:ln w="28575" cap="rnd" cmpd="sng">
            <a:solidFill>
              <a:srgbClr val="BFBFBF"/>
            </a:solidFill>
            <a:prstDash val="solid"/>
            <a:miter lim="800000"/>
            <a:headEnd type="none" w="sm" len="sm"/>
            <a:tailEnd type="none" w="sm" len="sm"/>
          </a:ln>
        </p:spPr>
      </p:cxnSp>
      <p:sp>
        <p:nvSpPr>
          <p:cNvPr id="1143" name="Google Shape;1143;p34"/>
          <p:cNvSpPr txBox="1"/>
          <p:nvPr/>
        </p:nvSpPr>
        <p:spPr>
          <a:xfrm>
            <a:off x="2924735" y="1206739"/>
            <a:ext cx="6027218" cy="1177215"/>
          </a:xfrm>
          <a:prstGeom prst="rect">
            <a:avLst/>
          </a:prstGeom>
          <a:noFill/>
          <a:ln>
            <a:noFill/>
          </a:ln>
        </p:spPr>
        <p:txBody>
          <a:bodyPr spcFirstLastPara="1" wrap="square" lIns="68569" tIns="34275" rIns="68569" bIns="34275" anchor="t" anchorCtr="0">
            <a:spAutoFit/>
          </a:bodyPr>
          <a:lstStyle/>
          <a:p>
            <a:pPr marL="342900" indent="-342900">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‘Maps to’</a:t>
            </a:r>
            <a:endParaRPr sz="1050">
              <a:solidFill>
                <a:srgbClr val="000000"/>
              </a:solidFill>
              <a:latin typeface="Arial"/>
              <a:ea typeface="Arial"/>
              <a:cs typeface="Arial"/>
              <a:sym typeface="Arial"/>
            </a:endParaRPr>
          </a:p>
          <a:p>
            <a:pPr marL="342900" indent="-342900">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‘Maps to Value’</a:t>
            </a:r>
            <a:endParaRPr sz="1050">
              <a:solidFill>
                <a:srgbClr val="000000"/>
              </a:solidFill>
              <a:latin typeface="Arial"/>
              <a:ea typeface="Arial"/>
              <a:cs typeface="Arial"/>
              <a:sym typeface="Arial"/>
            </a:endParaRPr>
          </a:p>
          <a:p>
            <a:pPr>
              <a:spcBef>
                <a:spcPts val="0"/>
              </a:spcBef>
              <a:spcAft>
                <a:spcPts val="0"/>
              </a:spcAft>
              <a:buClr>
                <a:srgbClr val="000000"/>
              </a:buClr>
              <a:buSzPts val="2000"/>
            </a:pPr>
            <a:r>
              <a:rPr lang="en-US" sz="1500" i="1">
                <a:solidFill>
                  <a:srgbClr val="20425A"/>
                </a:solidFill>
                <a:latin typeface="Calibri"/>
                <a:ea typeface="Calibri"/>
                <a:cs typeface="Calibri"/>
                <a:sym typeface="Calibri"/>
              </a:rPr>
              <a:t>All source vocabularies, provided by source or built by Vocab Team</a:t>
            </a:r>
            <a:endParaRPr sz="1050">
              <a:solidFill>
                <a:srgbClr val="000000"/>
              </a:solidFill>
              <a:latin typeface="Arial"/>
              <a:ea typeface="Arial"/>
              <a:cs typeface="Arial"/>
              <a:sym typeface="Arial"/>
            </a:endParaRPr>
          </a:p>
          <a:p>
            <a:pPr>
              <a:spcBef>
                <a:spcPts val="0"/>
              </a:spcBef>
              <a:spcAft>
                <a:spcPts val="0"/>
              </a:spcAft>
              <a:buClr>
                <a:srgbClr val="000000"/>
              </a:buClr>
              <a:buSzPts val="2000"/>
            </a:pPr>
            <a:r>
              <a:rPr lang="en-US" sz="1500" i="1">
                <a:solidFill>
                  <a:srgbClr val="20425A"/>
                </a:solidFill>
                <a:latin typeface="Calibri"/>
                <a:ea typeface="Calibri"/>
                <a:cs typeface="Calibri"/>
                <a:sym typeface="Calibri"/>
              </a:rPr>
              <a:t>Standard are mapped to themselves</a:t>
            </a:r>
            <a:endParaRPr sz="1050">
              <a:solidFill>
                <a:srgbClr val="000000"/>
              </a:solidFill>
              <a:latin typeface="Arial"/>
              <a:ea typeface="Arial"/>
              <a:cs typeface="Arial"/>
              <a:sym typeface="Arial"/>
            </a:endParaRPr>
          </a:p>
        </p:txBody>
      </p:sp>
      <p:sp>
        <p:nvSpPr>
          <p:cNvPr id="1144" name="Google Shape;1144;p34"/>
          <p:cNvSpPr txBox="1"/>
          <p:nvPr/>
        </p:nvSpPr>
        <p:spPr>
          <a:xfrm>
            <a:off x="2924735" y="2497698"/>
            <a:ext cx="5912919" cy="1269548"/>
          </a:xfrm>
          <a:prstGeom prst="rect">
            <a:avLst/>
          </a:prstGeom>
          <a:noFill/>
          <a:ln>
            <a:noFill/>
          </a:ln>
        </p:spPr>
        <p:txBody>
          <a:bodyPr spcFirstLastPara="1" wrap="square" lIns="68569" tIns="34275" rIns="68569" bIns="34275" anchor="t" anchorCtr="0">
            <a:spAutoFit/>
          </a:bodyPr>
          <a:lstStyle/>
          <a:p>
            <a:pPr marL="342900" indent="-342900">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‘Has direct procedure site’</a:t>
            </a:r>
            <a:endParaRPr sz="1050">
              <a:solidFill>
                <a:srgbClr val="000000"/>
              </a:solidFill>
              <a:latin typeface="Arial"/>
              <a:ea typeface="Arial"/>
              <a:cs typeface="Arial"/>
              <a:sym typeface="Arial"/>
            </a:endParaRPr>
          </a:p>
          <a:p>
            <a:pPr marL="342900" indent="-342900">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‘Has method’</a:t>
            </a:r>
            <a:endParaRPr sz="1050">
              <a:solidFill>
                <a:srgbClr val="000000"/>
              </a:solidFill>
              <a:latin typeface="Arial"/>
              <a:ea typeface="Arial"/>
              <a:cs typeface="Arial"/>
              <a:sym typeface="Arial"/>
            </a:endParaRPr>
          </a:p>
          <a:p>
            <a:pPr marL="342900" indent="-342900">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‘Occurs after’</a:t>
            </a:r>
            <a:endParaRPr sz="1050">
              <a:solidFill>
                <a:srgbClr val="000000"/>
              </a:solidFill>
              <a:latin typeface="Arial"/>
              <a:ea typeface="Arial"/>
              <a:cs typeface="Arial"/>
              <a:sym typeface="Arial"/>
            </a:endParaRPr>
          </a:p>
          <a:p>
            <a:pPr>
              <a:spcBef>
                <a:spcPts val="0"/>
              </a:spcBef>
              <a:spcAft>
                <a:spcPts val="0"/>
              </a:spcAft>
              <a:buClr>
                <a:srgbClr val="000000"/>
              </a:buClr>
              <a:buSzPts val="2000"/>
            </a:pPr>
            <a:r>
              <a:rPr lang="en-US" sz="1500" i="1">
                <a:solidFill>
                  <a:srgbClr val="20425A"/>
                </a:solidFill>
                <a:latin typeface="Calibri"/>
                <a:ea typeface="Calibri"/>
                <a:cs typeface="Calibri"/>
                <a:sym typeface="Calibri"/>
              </a:rPr>
              <a:t>Controlled well-structured ontologies: RxNorm, SNOMED, LOINC, ICD10PCS</a:t>
            </a:r>
            <a:endParaRPr sz="1050">
              <a:solidFill>
                <a:srgbClr val="000000"/>
              </a:solidFill>
              <a:latin typeface="Arial"/>
              <a:ea typeface="Arial"/>
              <a:cs typeface="Arial"/>
              <a:sym typeface="Arial"/>
            </a:endParaRPr>
          </a:p>
        </p:txBody>
      </p:sp>
      <p:sp>
        <p:nvSpPr>
          <p:cNvPr id="1145" name="Google Shape;1145;p34"/>
          <p:cNvSpPr txBox="1"/>
          <p:nvPr/>
        </p:nvSpPr>
        <p:spPr>
          <a:xfrm>
            <a:off x="2924735" y="3787212"/>
            <a:ext cx="5912918" cy="1269548"/>
          </a:xfrm>
          <a:prstGeom prst="rect">
            <a:avLst/>
          </a:prstGeom>
          <a:noFill/>
          <a:ln>
            <a:noFill/>
          </a:ln>
        </p:spPr>
        <p:txBody>
          <a:bodyPr spcFirstLastPara="1" wrap="square" lIns="68569" tIns="34275" rIns="68569" bIns="34275" anchor="t" anchorCtr="0">
            <a:spAutoFit/>
          </a:bodyPr>
          <a:lstStyle/>
          <a:p>
            <a:pPr marL="342900" indent="-342900">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‘Is a’</a:t>
            </a:r>
            <a:endParaRPr sz="1050">
              <a:solidFill>
                <a:srgbClr val="000000"/>
              </a:solidFill>
              <a:latin typeface="Arial"/>
              <a:ea typeface="Arial"/>
              <a:cs typeface="Arial"/>
              <a:sym typeface="Arial"/>
            </a:endParaRPr>
          </a:p>
          <a:p>
            <a:pPr marL="342900" indent="-342900">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‘CVX-RxNorm’</a:t>
            </a:r>
            <a:endParaRPr sz="1050">
              <a:solidFill>
                <a:srgbClr val="000000"/>
              </a:solidFill>
              <a:latin typeface="Arial"/>
              <a:ea typeface="Arial"/>
              <a:cs typeface="Arial"/>
              <a:sym typeface="Arial"/>
            </a:endParaRPr>
          </a:p>
          <a:p>
            <a:pPr marL="342900" indent="-342900">
              <a:spcBef>
                <a:spcPts val="0"/>
              </a:spcBef>
              <a:spcAft>
                <a:spcPts val="0"/>
              </a:spcAft>
              <a:buClr>
                <a:srgbClr val="20425A"/>
              </a:buClr>
              <a:buSzPts val="2800"/>
              <a:buFont typeface="Arial"/>
              <a:buChar char="•"/>
            </a:pPr>
            <a:r>
              <a:rPr lang="en-US" sz="2100">
                <a:solidFill>
                  <a:srgbClr val="20425A"/>
                </a:solidFill>
                <a:latin typeface="Calibri"/>
                <a:ea typeface="Calibri"/>
                <a:cs typeface="Calibri"/>
                <a:sym typeface="Calibri"/>
              </a:rPr>
              <a:t>‘Panel Contains’</a:t>
            </a:r>
            <a:endParaRPr sz="1050">
              <a:solidFill>
                <a:srgbClr val="000000"/>
              </a:solidFill>
              <a:latin typeface="Arial"/>
              <a:ea typeface="Arial"/>
              <a:cs typeface="Arial"/>
              <a:sym typeface="Arial"/>
            </a:endParaRPr>
          </a:p>
          <a:p>
            <a:pPr>
              <a:spcBef>
                <a:spcPts val="0"/>
              </a:spcBef>
              <a:spcAft>
                <a:spcPts val="0"/>
              </a:spcAft>
              <a:buClr>
                <a:srgbClr val="000000"/>
              </a:buClr>
              <a:buSzPts val="2000"/>
            </a:pPr>
            <a:r>
              <a:rPr lang="en-US" sz="1500" i="1">
                <a:solidFill>
                  <a:srgbClr val="20425A"/>
                </a:solidFill>
                <a:latin typeface="Calibri"/>
                <a:ea typeface="Calibri"/>
                <a:cs typeface="Calibri"/>
                <a:sym typeface="Calibri"/>
              </a:rPr>
              <a:t>Standard and classificational terminologies (ATC, ETC, CVX, NDFRT)</a:t>
            </a:r>
            <a:endParaRPr sz="1050">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35"/>
          <p:cNvSpPr txBox="1"/>
          <p:nvPr/>
        </p:nvSpPr>
        <p:spPr>
          <a:xfrm>
            <a:off x="5091865" y="3166770"/>
            <a:ext cx="1051200" cy="273825"/>
          </a:xfrm>
          <a:prstGeom prst="rect">
            <a:avLst/>
          </a:prstGeom>
          <a:solidFill>
            <a:srgbClr val="FFFFFF"/>
          </a:solidFill>
          <a:ln>
            <a:noFill/>
          </a:ln>
        </p:spPr>
        <p:txBody>
          <a:bodyPr spcFirstLastPara="1" wrap="square" lIns="68569" tIns="68569" rIns="68569" bIns="68569" anchor="t" anchorCtr="0">
            <a:noAutofit/>
          </a:bodyPr>
          <a:lstStyle/>
          <a:p>
            <a:pPr algn="ctr">
              <a:spcBef>
                <a:spcPts val="0"/>
              </a:spcBef>
              <a:spcAft>
                <a:spcPts val="0"/>
              </a:spcAft>
              <a:buClr>
                <a:srgbClr val="000000"/>
              </a:buClr>
              <a:buSzPts val="1600"/>
            </a:pPr>
            <a:r>
              <a:rPr lang="en-US" sz="1200">
                <a:solidFill>
                  <a:schemeClr val="dk1"/>
                </a:solidFill>
                <a:highlight>
                  <a:srgbClr val="FFFFFF"/>
                </a:highlight>
                <a:latin typeface="Calibri"/>
                <a:ea typeface="Calibri"/>
                <a:cs typeface="Calibri"/>
                <a:sym typeface="Calibri"/>
              </a:rPr>
              <a:t>Follows</a:t>
            </a:r>
            <a:endParaRPr sz="1050">
              <a:solidFill>
                <a:srgbClr val="000000"/>
              </a:solidFill>
              <a:latin typeface="Arial"/>
              <a:ea typeface="Arial"/>
              <a:cs typeface="Arial"/>
              <a:sym typeface="Arial"/>
            </a:endParaRPr>
          </a:p>
        </p:txBody>
      </p:sp>
      <p:sp>
        <p:nvSpPr>
          <p:cNvPr id="1152" name="Google Shape;1152;p35"/>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480"/>
              </a:spcBef>
              <a:buSzPts val="4000"/>
            </a:pPr>
            <a:r>
              <a:rPr lang="en-US"/>
              <a:t>SNOMED - Transplantation of Heart</a:t>
            </a:r>
            <a:endParaRPr/>
          </a:p>
        </p:txBody>
      </p:sp>
      <p:sp>
        <p:nvSpPr>
          <p:cNvPr id="1153" name="Google Shape;1153;p35"/>
          <p:cNvSpPr txBox="1"/>
          <p:nvPr/>
        </p:nvSpPr>
        <p:spPr>
          <a:xfrm>
            <a:off x="414251" y="3698269"/>
            <a:ext cx="3497580" cy="1134225"/>
          </a:xfrm>
          <a:prstGeom prst="rect">
            <a:avLst/>
          </a:prstGeom>
          <a:solidFill>
            <a:schemeClr val="lt1"/>
          </a:solidFill>
          <a:ln w="19050" cap="flat" cmpd="sng">
            <a:solidFill>
              <a:srgbClr val="9900F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2107480</a:t>
            </a:r>
            <a:r>
              <a:rPr lang="en-US" sz="1200">
                <a:solidFill>
                  <a:srgbClr val="464646"/>
                </a:solidFill>
                <a:latin typeface="Calibri"/>
                <a:ea typeface="Calibri"/>
                <a:cs typeface="Calibri"/>
                <a:sym typeface="Calibri"/>
              </a:rPr>
              <a:t> </a:t>
            </a:r>
            <a:r>
              <a:rPr lang="en-US" sz="1200">
                <a:solidFill>
                  <a:srgbClr val="20425A"/>
                </a:solidFill>
                <a:latin typeface="Calibri"/>
                <a:ea typeface="Calibri"/>
                <a:cs typeface="Calibri"/>
                <a:sym typeface="Calibri"/>
              </a:rPr>
              <a:t>Backbench standard preparation of cadaver donor heart allograft prior to transplantation, including dissection of allograft from surrounding soft tissues to prepare aorta, superior vena cava, inferior vena cava, pulmonary artery, and left atrium...</a:t>
            </a:r>
            <a:endParaRPr sz="1050">
              <a:solidFill>
                <a:srgbClr val="000000"/>
              </a:solidFill>
              <a:latin typeface="Arial"/>
              <a:ea typeface="Arial"/>
              <a:cs typeface="Arial"/>
              <a:sym typeface="Arial"/>
            </a:endParaRPr>
          </a:p>
        </p:txBody>
      </p:sp>
      <p:sp>
        <p:nvSpPr>
          <p:cNvPr id="1154" name="Google Shape;1154;p35"/>
          <p:cNvSpPr txBox="1"/>
          <p:nvPr/>
        </p:nvSpPr>
        <p:spPr>
          <a:xfrm>
            <a:off x="5346870" y="1280569"/>
            <a:ext cx="1714500" cy="443925"/>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4257978 </a:t>
            </a:r>
            <a:r>
              <a:rPr lang="en-US" sz="1200">
                <a:solidFill>
                  <a:srgbClr val="20425A"/>
                </a:solidFill>
                <a:latin typeface="Calibri"/>
                <a:ea typeface="Calibri"/>
                <a:cs typeface="Calibri"/>
                <a:sym typeface="Calibri"/>
              </a:rPr>
              <a:t>Surgical transplantation - action</a:t>
            </a:r>
            <a:endParaRPr sz="1050">
              <a:solidFill>
                <a:srgbClr val="000000"/>
              </a:solidFill>
              <a:latin typeface="Arial"/>
              <a:ea typeface="Arial"/>
              <a:cs typeface="Arial"/>
              <a:sym typeface="Arial"/>
            </a:endParaRPr>
          </a:p>
        </p:txBody>
      </p:sp>
      <p:sp>
        <p:nvSpPr>
          <p:cNvPr id="1155" name="Google Shape;1155;p35"/>
          <p:cNvSpPr txBox="1"/>
          <p:nvPr/>
        </p:nvSpPr>
        <p:spPr>
          <a:xfrm>
            <a:off x="6195938" y="2301206"/>
            <a:ext cx="1679400" cy="273825"/>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4217142</a:t>
            </a:r>
            <a:r>
              <a:rPr lang="en-US" sz="1200">
                <a:solidFill>
                  <a:schemeClr val="dk1"/>
                </a:solidFill>
                <a:latin typeface="Calibri"/>
                <a:ea typeface="Calibri"/>
                <a:cs typeface="Calibri"/>
                <a:sym typeface="Calibri"/>
              </a:rPr>
              <a:t> </a:t>
            </a:r>
            <a:r>
              <a:rPr lang="en-US" sz="1200">
                <a:solidFill>
                  <a:srgbClr val="20425A"/>
                </a:solidFill>
                <a:latin typeface="Calibri"/>
                <a:ea typeface="Calibri"/>
                <a:cs typeface="Calibri"/>
                <a:sym typeface="Calibri"/>
              </a:rPr>
              <a:t>Heart structure</a:t>
            </a:r>
            <a:endParaRPr sz="1050">
              <a:solidFill>
                <a:srgbClr val="000000"/>
              </a:solidFill>
              <a:latin typeface="Arial"/>
              <a:ea typeface="Arial"/>
              <a:cs typeface="Arial"/>
              <a:sym typeface="Arial"/>
            </a:endParaRPr>
          </a:p>
        </p:txBody>
      </p:sp>
      <p:sp>
        <p:nvSpPr>
          <p:cNvPr id="1156" name="Google Shape;1156;p35"/>
          <p:cNvSpPr txBox="1"/>
          <p:nvPr/>
        </p:nvSpPr>
        <p:spPr>
          <a:xfrm>
            <a:off x="1668781" y="1240444"/>
            <a:ext cx="2417618" cy="572625"/>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4119951</a:t>
            </a:r>
            <a:r>
              <a:rPr lang="en-US" sz="1200">
                <a:solidFill>
                  <a:schemeClr val="dk1"/>
                </a:solidFill>
                <a:latin typeface="Calibri"/>
                <a:ea typeface="Calibri"/>
                <a:cs typeface="Calibri"/>
                <a:sym typeface="Calibri"/>
              </a:rPr>
              <a:t> </a:t>
            </a:r>
            <a:r>
              <a:rPr lang="en-US" sz="1200">
                <a:solidFill>
                  <a:srgbClr val="20425A"/>
                </a:solidFill>
                <a:latin typeface="Calibri"/>
                <a:ea typeface="Calibri"/>
                <a:cs typeface="Calibri"/>
                <a:sym typeface="Calibri"/>
              </a:rPr>
              <a:t>Accelerated coronary artery disease in transplanted heart</a:t>
            </a:r>
            <a:endParaRPr sz="1050">
              <a:solidFill>
                <a:srgbClr val="000000"/>
              </a:solidFill>
              <a:latin typeface="Arial"/>
              <a:ea typeface="Arial"/>
              <a:cs typeface="Arial"/>
              <a:sym typeface="Arial"/>
            </a:endParaRPr>
          </a:p>
          <a:p>
            <a:pPr algn="ctr">
              <a:spcBef>
                <a:spcPts val="0"/>
              </a:spcBef>
              <a:spcAft>
                <a:spcPts val="0"/>
              </a:spcAft>
              <a:buClr>
                <a:srgbClr val="000000"/>
              </a:buClr>
              <a:buSzPts val="1600"/>
            </a:pPr>
            <a:endParaRPr sz="1200">
              <a:solidFill>
                <a:schemeClr val="dk1"/>
              </a:solidFill>
              <a:latin typeface="Calibri"/>
              <a:ea typeface="Calibri"/>
              <a:cs typeface="Calibri"/>
              <a:sym typeface="Calibri"/>
            </a:endParaRPr>
          </a:p>
        </p:txBody>
      </p:sp>
      <p:sp>
        <p:nvSpPr>
          <p:cNvPr id="1157" name="Google Shape;1157;p35"/>
          <p:cNvSpPr txBox="1"/>
          <p:nvPr/>
        </p:nvSpPr>
        <p:spPr>
          <a:xfrm>
            <a:off x="5981606" y="3476306"/>
            <a:ext cx="1783080" cy="443925"/>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4309007 </a:t>
            </a:r>
            <a:r>
              <a:rPr lang="en-US" sz="1200">
                <a:solidFill>
                  <a:srgbClr val="20425A"/>
                </a:solidFill>
                <a:latin typeface="Calibri"/>
                <a:ea typeface="Calibri"/>
                <a:cs typeface="Calibri"/>
                <a:sym typeface="Calibri"/>
              </a:rPr>
              <a:t>Heart transplant failure and rejection</a:t>
            </a:r>
            <a:endParaRPr sz="1050">
              <a:solidFill>
                <a:srgbClr val="000000"/>
              </a:solidFill>
              <a:latin typeface="Arial"/>
              <a:ea typeface="Arial"/>
              <a:cs typeface="Arial"/>
              <a:sym typeface="Arial"/>
            </a:endParaRPr>
          </a:p>
        </p:txBody>
      </p:sp>
      <p:sp>
        <p:nvSpPr>
          <p:cNvPr id="1158" name="Google Shape;1158;p35"/>
          <p:cNvSpPr txBox="1"/>
          <p:nvPr/>
        </p:nvSpPr>
        <p:spPr>
          <a:xfrm>
            <a:off x="5981606" y="4226288"/>
            <a:ext cx="1679400" cy="48006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443575</a:t>
            </a:r>
            <a:r>
              <a:rPr lang="en-US" sz="1200">
                <a:solidFill>
                  <a:schemeClr val="dk1"/>
                </a:solidFill>
                <a:latin typeface="Calibri"/>
                <a:ea typeface="Calibri"/>
                <a:cs typeface="Calibri"/>
                <a:sym typeface="Calibri"/>
              </a:rPr>
              <a:t> </a:t>
            </a:r>
            <a:r>
              <a:rPr lang="en-US" sz="1200">
                <a:solidFill>
                  <a:srgbClr val="20425A"/>
                </a:solidFill>
                <a:latin typeface="Calibri"/>
                <a:ea typeface="Calibri"/>
                <a:cs typeface="Calibri"/>
                <a:sym typeface="Calibri"/>
              </a:rPr>
              <a:t>Disorder of transplanted heart</a:t>
            </a:r>
            <a:endParaRPr sz="1050">
              <a:solidFill>
                <a:srgbClr val="000000"/>
              </a:solidFill>
              <a:latin typeface="Arial"/>
              <a:ea typeface="Arial"/>
              <a:cs typeface="Arial"/>
              <a:sym typeface="Arial"/>
            </a:endParaRPr>
          </a:p>
        </p:txBody>
      </p:sp>
      <p:sp>
        <p:nvSpPr>
          <p:cNvPr id="1159" name="Google Shape;1159;p35"/>
          <p:cNvSpPr txBox="1"/>
          <p:nvPr/>
        </p:nvSpPr>
        <p:spPr>
          <a:xfrm>
            <a:off x="3858863" y="2359603"/>
            <a:ext cx="1426275" cy="871022"/>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spcBef>
                <a:spcPts val="480"/>
              </a:spcBef>
              <a:spcAft>
                <a:spcPts val="0"/>
              </a:spcAft>
              <a:buClr>
                <a:srgbClr val="000000"/>
              </a:buClr>
              <a:buSzPts val="2000"/>
            </a:pPr>
            <a:r>
              <a:rPr lang="en-US" sz="1500">
                <a:solidFill>
                  <a:schemeClr val="accent2"/>
                </a:solidFill>
                <a:latin typeface="Calibri"/>
                <a:ea typeface="Calibri"/>
                <a:cs typeface="Calibri"/>
                <a:sym typeface="Calibri"/>
              </a:rPr>
              <a:t>4137127</a:t>
            </a:r>
            <a:r>
              <a:rPr lang="en-US" sz="1500">
                <a:solidFill>
                  <a:schemeClr val="accent2"/>
                </a:solidFill>
                <a:highlight>
                  <a:srgbClr val="F6F6F6"/>
                </a:highlight>
                <a:latin typeface="Calibri"/>
                <a:ea typeface="Calibri"/>
                <a:cs typeface="Calibri"/>
                <a:sym typeface="Calibri"/>
              </a:rPr>
              <a:t> </a:t>
            </a:r>
            <a:r>
              <a:rPr lang="en-US" sz="1500">
                <a:solidFill>
                  <a:srgbClr val="20425A"/>
                </a:solidFill>
                <a:latin typeface="Calibri"/>
                <a:ea typeface="Calibri"/>
                <a:cs typeface="Calibri"/>
                <a:sym typeface="Calibri"/>
              </a:rPr>
              <a:t>Transplantation of heart</a:t>
            </a:r>
            <a:endParaRPr sz="1050">
              <a:solidFill>
                <a:srgbClr val="000000"/>
              </a:solidFill>
              <a:latin typeface="Arial"/>
              <a:ea typeface="Arial"/>
              <a:cs typeface="Arial"/>
              <a:sym typeface="Arial"/>
            </a:endParaRPr>
          </a:p>
        </p:txBody>
      </p:sp>
      <p:cxnSp>
        <p:nvCxnSpPr>
          <p:cNvPr id="1160" name="Google Shape;1160;p35"/>
          <p:cNvCxnSpPr>
            <a:stCxn id="1157" idx="1"/>
            <a:endCxn id="1159" idx="2"/>
          </p:cNvCxnSpPr>
          <p:nvPr/>
        </p:nvCxnSpPr>
        <p:spPr>
          <a:xfrm rot="10800000">
            <a:off x="4571981" y="3230719"/>
            <a:ext cx="1409625" cy="467550"/>
          </a:xfrm>
          <a:prstGeom prst="straightConnector1">
            <a:avLst/>
          </a:prstGeom>
          <a:noFill/>
          <a:ln w="19050" cap="flat" cmpd="sng">
            <a:solidFill>
              <a:schemeClr val="dk2"/>
            </a:solidFill>
            <a:prstDash val="solid"/>
            <a:round/>
            <a:headEnd type="none" w="sm" len="sm"/>
            <a:tailEnd type="stealth" w="med" len="med"/>
          </a:ln>
        </p:spPr>
      </p:cxnSp>
      <p:cxnSp>
        <p:nvCxnSpPr>
          <p:cNvPr id="1161" name="Google Shape;1161;p35"/>
          <p:cNvCxnSpPr>
            <a:stCxn id="1158" idx="1"/>
            <a:endCxn id="1159" idx="2"/>
          </p:cNvCxnSpPr>
          <p:nvPr/>
        </p:nvCxnSpPr>
        <p:spPr>
          <a:xfrm rot="10800000">
            <a:off x="4571981" y="3230618"/>
            <a:ext cx="1409625" cy="1235700"/>
          </a:xfrm>
          <a:prstGeom prst="straightConnector1">
            <a:avLst/>
          </a:prstGeom>
          <a:noFill/>
          <a:ln w="19050" cap="flat" cmpd="sng">
            <a:solidFill>
              <a:schemeClr val="dk2"/>
            </a:solidFill>
            <a:prstDash val="solid"/>
            <a:round/>
            <a:headEnd type="none" w="sm" len="sm"/>
            <a:tailEnd type="stealth" w="med" len="med"/>
          </a:ln>
        </p:spPr>
      </p:cxnSp>
      <p:cxnSp>
        <p:nvCxnSpPr>
          <p:cNvPr id="1162" name="Google Shape;1162;p35"/>
          <p:cNvCxnSpPr>
            <a:stCxn id="1159" idx="3"/>
            <a:endCxn id="1155" idx="1"/>
          </p:cNvCxnSpPr>
          <p:nvPr/>
        </p:nvCxnSpPr>
        <p:spPr>
          <a:xfrm rot="10800000" flipH="1">
            <a:off x="5285138" y="2438039"/>
            <a:ext cx="910800" cy="357075"/>
          </a:xfrm>
          <a:prstGeom prst="straightConnector1">
            <a:avLst/>
          </a:prstGeom>
          <a:noFill/>
          <a:ln w="19050" cap="flat" cmpd="sng">
            <a:solidFill>
              <a:schemeClr val="dk2"/>
            </a:solidFill>
            <a:prstDash val="solid"/>
            <a:round/>
            <a:headEnd type="none" w="sm" len="sm"/>
            <a:tailEnd type="stealth" w="med" len="med"/>
          </a:ln>
        </p:spPr>
      </p:cxnSp>
      <p:cxnSp>
        <p:nvCxnSpPr>
          <p:cNvPr id="1163" name="Google Shape;1163;p35"/>
          <p:cNvCxnSpPr>
            <a:stCxn id="1159" idx="1"/>
            <a:endCxn id="1156" idx="2"/>
          </p:cNvCxnSpPr>
          <p:nvPr/>
        </p:nvCxnSpPr>
        <p:spPr>
          <a:xfrm rot="10800000">
            <a:off x="2877638" y="1812989"/>
            <a:ext cx="981225" cy="982125"/>
          </a:xfrm>
          <a:prstGeom prst="straightConnector1">
            <a:avLst/>
          </a:prstGeom>
          <a:noFill/>
          <a:ln w="19050" cap="flat" cmpd="sng">
            <a:solidFill>
              <a:schemeClr val="dk2"/>
            </a:solidFill>
            <a:prstDash val="solid"/>
            <a:round/>
            <a:headEnd type="none" w="sm" len="sm"/>
            <a:tailEnd type="stealth" w="med" len="med"/>
          </a:ln>
        </p:spPr>
      </p:cxnSp>
      <p:cxnSp>
        <p:nvCxnSpPr>
          <p:cNvPr id="1164" name="Google Shape;1164;p35"/>
          <p:cNvCxnSpPr>
            <a:stCxn id="1159" idx="3"/>
            <a:endCxn id="1154" idx="2"/>
          </p:cNvCxnSpPr>
          <p:nvPr/>
        </p:nvCxnSpPr>
        <p:spPr>
          <a:xfrm rot="10800000" flipH="1">
            <a:off x="5285138" y="1724564"/>
            <a:ext cx="918900" cy="1070550"/>
          </a:xfrm>
          <a:prstGeom prst="straightConnector1">
            <a:avLst/>
          </a:prstGeom>
          <a:noFill/>
          <a:ln w="19050" cap="flat" cmpd="sng">
            <a:solidFill>
              <a:schemeClr val="dk2"/>
            </a:solidFill>
            <a:prstDash val="solid"/>
            <a:round/>
            <a:headEnd type="none" w="sm" len="sm"/>
            <a:tailEnd type="stealth" w="med" len="med"/>
          </a:ln>
        </p:spPr>
      </p:cxnSp>
      <p:cxnSp>
        <p:nvCxnSpPr>
          <p:cNvPr id="1165" name="Google Shape;1165;p35"/>
          <p:cNvCxnSpPr>
            <a:stCxn id="1159" idx="1"/>
            <a:endCxn id="1153" idx="0"/>
          </p:cNvCxnSpPr>
          <p:nvPr/>
        </p:nvCxnSpPr>
        <p:spPr>
          <a:xfrm flipH="1">
            <a:off x="2163038" y="2795114"/>
            <a:ext cx="1695825" cy="903150"/>
          </a:xfrm>
          <a:prstGeom prst="straightConnector1">
            <a:avLst/>
          </a:prstGeom>
          <a:noFill/>
          <a:ln w="19050" cap="flat" cmpd="sng">
            <a:solidFill>
              <a:schemeClr val="dk2"/>
            </a:solidFill>
            <a:prstDash val="solid"/>
            <a:round/>
            <a:headEnd type="none" w="sm" len="sm"/>
            <a:tailEnd type="stealth" w="med" len="med"/>
          </a:ln>
        </p:spPr>
      </p:cxnSp>
      <p:sp>
        <p:nvSpPr>
          <p:cNvPr id="1166" name="Google Shape;1166;p35"/>
          <p:cNvSpPr txBox="1"/>
          <p:nvPr/>
        </p:nvSpPr>
        <p:spPr>
          <a:xfrm>
            <a:off x="2140294" y="2003241"/>
            <a:ext cx="1051200" cy="358875"/>
          </a:xfrm>
          <a:prstGeom prst="rect">
            <a:avLst/>
          </a:prstGeom>
          <a:noFill/>
          <a:ln>
            <a:noFill/>
          </a:ln>
        </p:spPr>
        <p:txBody>
          <a:bodyPr spcFirstLastPara="1" wrap="square" lIns="68569" tIns="68569" rIns="68569" bIns="68569" anchor="t" anchorCtr="0">
            <a:normAutofit/>
          </a:bodyPr>
          <a:lstStyle/>
          <a:p>
            <a:pPr algn="ctr">
              <a:lnSpc>
                <a:spcPct val="115000"/>
              </a:lnSpc>
              <a:spcBef>
                <a:spcPts val="0"/>
              </a:spcBef>
              <a:spcAft>
                <a:spcPts val="0"/>
              </a:spcAft>
              <a:buClr>
                <a:srgbClr val="000000"/>
              </a:buClr>
              <a:buSzPts val="1600"/>
            </a:pPr>
            <a:r>
              <a:rPr lang="en-US" sz="1200">
                <a:solidFill>
                  <a:schemeClr val="dk1"/>
                </a:solidFill>
                <a:latin typeface="Calibri"/>
                <a:ea typeface="Calibri"/>
                <a:cs typeface="Calibri"/>
                <a:sym typeface="Calibri"/>
              </a:rPr>
              <a:t>Occurs before</a:t>
            </a:r>
            <a:endParaRPr sz="1050">
              <a:solidFill>
                <a:srgbClr val="000000"/>
              </a:solidFill>
              <a:latin typeface="Arial"/>
              <a:ea typeface="Arial"/>
              <a:cs typeface="Arial"/>
              <a:sym typeface="Arial"/>
            </a:endParaRPr>
          </a:p>
          <a:p>
            <a:pPr>
              <a:spcBef>
                <a:spcPts val="0"/>
              </a:spcBef>
              <a:spcAft>
                <a:spcPts val="0"/>
              </a:spcAft>
              <a:buClr>
                <a:srgbClr val="000000"/>
              </a:buClr>
              <a:buSzPts val="1600"/>
            </a:pPr>
            <a:endParaRPr sz="1200">
              <a:solidFill>
                <a:schemeClr val="dk1"/>
              </a:solidFill>
              <a:latin typeface="Calibri"/>
              <a:ea typeface="Calibri"/>
              <a:cs typeface="Calibri"/>
              <a:sym typeface="Calibri"/>
            </a:endParaRPr>
          </a:p>
        </p:txBody>
      </p:sp>
      <p:sp>
        <p:nvSpPr>
          <p:cNvPr id="1167" name="Google Shape;1167;p35"/>
          <p:cNvSpPr txBox="1"/>
          <p:nvPr/>
        </p:nvSpPr>
        <p:spPr>
          <a:xfrm>
            <a:off x="4911758" y="1882097"/>
            <a:ext cx="981225" cy="272700"/>
          </a:xfrm>
          <a:prstGeom prst="rect">
            <a:avLst/>
          </a:prstGeom>
          <a:noFill/>
          <a:ln>
            <a:noFill/>
          </a:ln>
        </p:spPr>
        <p:txBody>
          <a:bodyPr spcFirstLastPara="1" wrap="square" lIns="68569" tIns="68569" rIns="68569" bIns="68569" anchor="t" anchorCtr="0">
            <a:noAutofit/>
          </a:bodyPr>
          <a:lstStyle/>
          <a:p>
            <a:pPr algn="ctr">
              <a:lnSpc>
                <a:spcPct val="115000"/>
              </a:lnSpc>
              <a:spcBef>
                <a:spcPts val="0"/>
              </a:spcBef>
              <a:spcAft>
                <a:spcPts val="0"/>
              </a:spcAft>
              <a:buClr>
                <a:srgbClr val="000000"/>
              </a:buClr>
              <a:buSzPts val="1600"/>
            </a:pPr>
            <a:r>
              <a:rPr lang="en-US" sz="1200">
                <a:solidFill>
                  <a:schemeClr val="dk1"/>
                </a:solidFill>
                <a:latin typeface="Calibri"/>
                <a:ea typeface="Calibri"/>
                <a:cs typeface="Calibri"/>
                <a:sym typeface="Calibri"/>
              </a:rPr>
              <a:t>Has method</a:t>
            </a:r>
            <a:endParaRPr sz="1200">
              <a:solidFill>
                <a:schemeClr val="dk1"/>
              </a:solidFill>
              <a:latin typeface="Calibri"/>
              <a:ea typeface="Calibri"/>
              <a:cs typeface="Calibri"/>
              <a:sym typeface="Calibri"/>
            </a:endParaRPr>
          </a:p>
        </p:txBody>
      </p:sp>
      <p:sp>
        <p:nvSpPr>
          <p:cNvPr id="1168" name="Google Shape;1168;p35"/>
          <p:cNvSpPr txBox="1"/>
          <p:nvPr/>
        </p:nvSpPr>
        <p:spPr>
          <a:xfrm>
            <a:off x="5278922" y="2644508"/>
            <a:ext cx="2004131" cy="210150"/>
          </a:xfrm>
          <a:prstGeom prst="rect">
            <a:avLst/>
          </a:prstGeom>
          <a:noFill/>
          <a:ln>
            <a:noFill/>
          </a:ln>
        </p:spPr>
        <p:txBody>
          <a:bodyPr spcFirstLastPara="1" wrap="square" lIns="68569" tIns="68569" rIns="68569" bIns="68569" anchor="t" anchorCtr="0">
            <a:noAutofit/>
          </a:bodyPr>
          <a:lstStyle/>
          <a:p>
            <a:pPr algn="ctr">
              <a:lnSpc>
                <a:spcPct val="115000"/>
              </a:lnSpc>
              <a:spcBef>
                <a:spcPts val="0"/>
              </a:spcBef>
              <a:spcAft>
                <a:spcPts val="0"/>
              </a:spcAft>
              <a:buClr>
                <a:srgbClr val="000000"/>
              </a:buClr>
              <a:buSzPts val="1600"/>
            </a:pPr>
            <a:r>
              <a:rPr lang="en-US" sz="1200">
                <a:solidFill>
                  <a:schemeClr val="dk1"/>
                </a:solidFill>
                <a:latin typeface="Calibri"/>
                <a:ea typeface="Calibri"/>
                <a:cs typeface="Calibri"/>
                <a:sym typeface="Calibri"/>
              </a:rPr>
              <a:t>Has direct procedure site</a:t>
            </a:r>
            <a:endParaRPr sz="1200">
              <a:solidFill>
                <a:schemeClr val="dk1"/>
              </a:solidFill>
              <a:latin typeface="Calibri"/>
              <a:ea typeface="Calibri"/>
              <a:cs typeface="Calibri"/>
              <a:sym typeface="Calibri"/>
            </a:endParaRPr>
          </a:p>
        </p:txBody>
      </p:sp>
      <p:sp>
        <p:nvSpPr>
          <p:cNvPr id="1169" name="Google Shape;1169;p35"/>
          <p:cNvSpPr txBox="1"/>
          <p:nvPr/>
        </p:nvSpPr>
        <p:spPr>
          <a:xfrm>
            <a:off x="1933793" y="2749713"/>
            <a:ext cx="1325700" cy="358875"/>
          </a:xfrm>
          <a:prstGeom prst="rect">
            <a:avLst/>
          </a:prstGeom>
          <a:noFill/>
          <a:ln>
            <a:noFill/>
          </a:ln>
        </p:spPr>
        <p:txBody>
          <a:bodyPr spcFirstLastPara="1" wrap="square" lIns="68569" tIns="68569" rIns="68569" bIns="68569" anchor="t" anchorCtr="0">
            <a:noAutofit/>
          </a:bodyPr>
          <a:lstStyle/>
          <a:p>
            <a:pPr algn="ctr">
              <a:lnSpc>
                <a:spcPct val="115000"/>
              </a:lnSpc>
              <a:spcBef>
                <a:spcPts val="0"/>
              </a:spcBef>
              <a:spcAft>
                <a:spcPts val="0"/>
              </a:spcAft>
              <a:buClr>
                <a:srgbClr val="000000"/>
              </a:buClr>
              <a:buSzPts val="1600"/>
            </a:pPr>
            <a:r>
              <a:rPr lang="en-US" sz="1200">
                <a:solidFill>
                  <a:schemeClr val="dk1"/>
                </a:solidFill>
                <a:latin typeface="Calibri"/>
                <a:ea typeface="Calibri"/>
                <a:cs typeface="Calibri"/>
                <a:sym typeface="Calibri"/>
              </a:rPr>
              <a:t>SNOMED to CPT-4 equivalent </a:t>
            </a:r>
            <a:endParaRPr sz="12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1"/>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How to Sign into the Remote Desktop</a:t>
            </a:r>
            <a:endParaRPr/>
          </a:p>
        </p:txBody>
      </p:sp>
      <p:sp>
        <p:nvSpPr>
          <p:cNvPr id="562" name="Google Shape;562;p11"/>
          <p:cNvSpPr txBox="1">
            <a:spLocks noGrp="1"/>
          </p:cNvSpPr>
          <p:nvPr>
            <p:ph type="body" idx="1"/>
          </p:nvPr>
        </p:nvSpPr>
        <p:spPr>
          <a:xfrm>
            <a:off x="457200" y="1200150"/>
            <a:ext cx="8229600" cy="3680222"/>
          </a:xfrm>
          <a:prstGeom prst="rect">
            <a:avLst/>
          </a:prstGeom>
          <a:noFill/>
          <a:ln>
            <a:noFill/>
          </a:ln>
        </p:spPr>
        <p:txBody>
          <a:bodyPr spcFirstLastPara="1" vert="horz" wrap="square" lIns="68569" tIns="68569" rIns="68569" bIns="68569" rtlCol="0" anchor="t" anchorCtr="0">
            <a:normAutofit/>
          </a:bodyPr>
          <a:lstStyle/>
          <a:p>
            <a:pPr marL="259556" indent="-259556">
              <a:lnSpc>
                <a:spcPct val="90000"/>
              </a:lnSpc>
              <a:spcBef>
                <a:spcPts val="0"/>
              </a:spcBef>
              <a:buSzPts val="2800"/>
            </a:pPr>
            <a:r>
              <a:rPr lang="en-US" sz="2100"/>
              <a:t>Use the shortcut on the desktop named “Remote Desktop”</a:t>
            </a:r>
            <a:endParaRPr/>
          </a:p>
          <a:p>
            <a:pPr marL="300038" lvl="1" indent="0">
              <a:lnSpc>
                <a:spcPct val="90000"/>
              </a:lnSpc>
              <a:spcBef>
                <a:spcPts val="420"/>
              </a:spcBef>
              <a:buSzPts val="2000"/>
              <a:buNone/>
            </a:pPr>
            <a:r>
              <a:rPr lang="en-US" sz="1500" u="sng">
                <a:solidFill>
                  <a:srgbClr val="1DABFF"/>
                </a:solidFill>
                <a:hlinkClick r:id="rId3">
                  <a:extLst>
                    <a:ext uri="{A12FA001-AC4F-418D-AE19-62706E023703}">
                      <ahyp:hlinkClr xmlns:ahyp="http://schemas.microsoft.com/office/drawing/2018/hyperlinkcolor" val="tx"/>
                    </a:ext>
                  </a:extLst>
                </a:hlinkClick>
              </a:rPr>
              <a:t>https://docs.google.com/spreadsheets/d/1x7-6J0NBkm1cRHna0N9tmLWvirpynLSwiZsBZY7FiIQ/edit?usp=sharing</a:t>
            </a:r>
            <a:endParaRPr sz="1800">
              <a:solidFill>
                <a:srgbClr val="1DABFF"/>
              </a:solidFill>
            </a:endParaRPr>
          </a:p>
          <a:p>
            <a:pPr marL="259556" indent="-259556">
              <a:lnSpc>
                <a:spcPct val="90000"/>
              </a:lnSpc>
              <a:spcBef>
                <a:spcPts val="480"/>
              </a:spcBef>
              <a:buSzPts val="2800"/>
            </a:pPr>
            <a:r>
              <a:rPr lang="en-US" sz="2100"/>
              <a:t>Pick one of the rows and put your name on the second column</a:t>
            </a:r>
            <a:endParaRPr/>
          </a:p>
          <a:p>
            <a:pPr marL="259556" indent="-259556">
              <a:lnSpc>
                <a:spcPct val="90000"/>
              </a:lnSpc>
              <a:spcBef>
                <a:spcPts val="480"/>
              </a:spcBef>
              <a:buSzPts val="2800"/>
            </a:pPr>
            <a:r>
              <a:rPr lang="en-US" sz="2100"/>
              <a:t>Take Column A from spreadsheet and copy into the “Computer” field</a:t>
            </a:r>
            <a:endParaRPr/>
          </a:p>
          <a:p>
            <a:pPr marL="342900" indent="-209550">
              <a:lnSpc>
                <a:spcPct val="90000"/>
              </a:lnSpc>
              <a:spcBef>
                <a:spcPts val="480"/>
              </a:spcBef>
              <a:buSzPts val="2800"/>
              <a:buNone/>
            </a:pPr>
            <a:endParaRPr sz="2100"/>
          </a:p>
        </p:txBody>
      </p:sp>
      <p:pic>
        <p:nvPicPr>
          <p:cNvPr id="563" name="Google Shape;563;p11"/>
          <p:cNvPicPr preferRelativeResize="0"/>
          <p:nvPr/>
        </p:nvPicPr>
        <p:blipFill rotWithShape="1">
          <a:blip r:embed="rId4">
            <a:alphaModFix/>
          </a:blip>
          <a:srcRect/>
          <a:stretch/>
        </p:blipFill>
        <p:spPr>
          <a:xfrm>
            <a:off x="2600325" y="2830116"/>
            <a:ext cx="3943350" cy="222170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36"/>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LOINC</a:t>
            </a:r>
            <a:endParaRPr/>
          </a:p>
        </p:txBody>
      </p:sp>
      <p:sp>
        <p:nvSpPr>
          <p:cNvPr id="1176" name="Google Shape;1176;p36"/>
          <p:cNvSpPr txBox="1">
            <a:spLocks noGrp="1"/>
          </p:cNvSpPr>
          <p:nvPr>
            <p:ph type="body" idx="1"/>
          </p:nvPr>
        </p:nvSpPr>
        <p:spPr>
          <a:xfrm>
            <a:off x="281513" y="3651255"/>
            <a:ext cx="1341835" cy="291115"/>
          </a:xfrm>
          <a:prstGeom prst="rect">
            <a:avLst/>
          </a:prstGeom>
          <a:noFill/>
          <a:ln>
            <a:noFill/>
          </a:ln>
        </p:spPr>
        <p:txBody>
          <a:bodyPr spcFirstLastPara="1" vert="horz" wrap="square" lIns="68569" tIns="68569" rIns="68569" bIns="68569" rtlCol="0" anchor="t" anchorCtr="0">
            <a:normAutofit/>
          </a:bodyPr>
          <a:lstStyle/>
          <a:p>
            <a:pPr marL="0" indent="0">
              <a:lnSpc>
                <a:spcPct val="95000"/>
              </a:lnSpc>
              <a:spcBef>
                <a:spcPts val="0"/>
              </a:spcBef>
              <a:buClr>
                <a:schemeClr val="dk1"/>
              </a:buClr>
              <a:buSzPts val="1100"/>
              <a:buNone/>
            </a:pPr>
            <a:r>
              <a:rPr lang="en-US" sz="1020">
                <a:solidFill>
                  <a:srgbClr val="000000"/>
                </a:solidFill>
                <a:latin typeface="Calibri"/>
                <a:ea typeface="Calibri"/>
                <a:cs typeface="Calibri"/>
                <a:sym typeface="Calibri"/>
              </a:rPr>
              <a:t>Contained in panel</a:t>
            </a:r>
            <a:endParaRPr sz="1020">
              <a:solidFill>
                <a:srgbClr val="000000"/>
              </a:solidFill>
              <a:latin typeface="Calibri"/>
              <a:ea typeface="Calibri"/>
              <a:cs typeface="Calibri"/>
              <a:sym typeface="Calibri"/>
            </a:endParaRPr>
          </a:p>
        </p:txBody>
      </p:sp>
      <p:sp>
        <p:nvSpPr>
          <p:cNvPr id="1177" name="Google Shape;1177;p36"/>
          <p:cNvSpPr txBox="1">
            <a:spLocks noGrp="1"/>
          </p:cNvSpPr>
          <p:nvPr>
            <p:ph type="body" idx="1"/>
          </p:nvPr>
        </p:nvSpPr>
        <p:spPr>
          <a:xfrm>
            <a:off x="2251625" y="3055256"/>
            <a:ext cx="948776" cy="291115"/>
          </a:xfrm>
          <a:prstGeom prst="rect">
            <a:avLst/>
          </a:prstGeom>
          <a:noFill/>
          <a:ln>
            <a:noFill/>
          </a:ln>
        </p:spPr>
        <p:txBody>
          <a:bodyPr spcFirstLastPara="1" vert="horz" wrap="square" lIns="68569" tIns="68569" rIns="68569" bIns="68569" rtlCol="0" anchor="t" anchorCtr="0">
            <a:normAutofit/>
          </a:bodyPr>
          <a:lstStyle/>
          <a:p>
            <a:pPr marL="0" indent="0">
              <a:lnSpc>
                <a:spcPct val="95000"/>
              </a:lnSpc>
              <a:spcBef>
                <a:spcPts val="0"/>
              </a:spcBef>
              <a:buClr>
                <a:srgbClr val="000000"/>
              </a:buClr>
              <a:buSzPts val="1360"/>
              <a:buNone/>
            </a:pPr>
            <a:r>
              <a:rPr lang="en-US" sz="1020">
                <a:solidFill>
                  <a:srgbClr val="000000"/>
                </a:solidFill>
                <a:latin typeface="Calibri"/>
                <a:ea typeface="Calibri"/>
                <a:cs typeface="Calibri"/>
                <a:sym typeface="Calibri"/>
              </a:rPr>
              <a:t>Has property</a:t>
            </a:r>
            <a:endParaRPr sz="1020">
              <a:solidFill>
                <a:srgbClr val="000000"/>
              </a:solidFill>
              <a:latin typeface="Calibri"/>
              <a:ea typeface="Calibri"/>
              <a:cs typeface="Calibri"/>
              <a:sym typeface="Calibri"/>
            </a:endParaRPr>
          </a:p>
        </p:txBody>
      </p:sp>
      <p:sp>
        <p:nvSpPr>
          <p:cNvPr id="1178" name="Google Shape;1178;p36"/>
          <p:cNvSpPr txBox="1">
            <a:spLocks noGrp="1"/>
          </p:cNvSpPr>
          <p:nvPr>
            <p:ph type="body" idx="1"/>
          </p:nvPr>
        </p:nvSpPr>
        <p:spPr>
          <a:xfrm>
            <a:off x="3542472" y="2334328"/>
            <a:ext cx="1340644" cy="291115"/>
          </a:xfrm>
          <a:prstGeom prst="rect">
            <a:avLst/>
          </a:prstGeom>
          <a:noFill/>
          <a:ln>
            <a:noFill/>
          </a:ln>
        </p:spPr>
        <p:txBody>
          <a:bodyPr spcFirstLastPara="1" vert="horz" wrap="square" lIns="68569" tIns="68569" rIns="68569" bIns="68569" rtlCol="0" anchor="t" anchorCtr="0">
            <a:normAutofit/>
          </a:bodyPr>
          <a:lstStyle/>
          <a:p>
            <a:pPr marL="0" indent="0">
              <a:lnSpc>
                <a:spcPct val="95000"/>
              </a:lnSpc>
              <a:spcBef>
                <a:spcPts val="0"/>
              </a:spcBef>
              <a:buClr>
                <a:srgbClr val="000000"/>
              </a:buClr>
              <a:buSzPts val="1360"/>
              <a:buNone/>
            </a:pPr>
            <a:r>
              <a:rPr lang="en-US" sz="1020">
                <a:solidFill>
                  <a:srgbClr val="000000"/>
                </a:solidFill>
                <a:latin typeface="Calibri"/>
                <a:ea typeface="Calibri"/>
                <a:cs typeface="Calibri"/>
                <a:sym typeface="Calibri"/>
              </a:rPr>
              <a:t>Has component</a:t>
            </a:r>
            <a:endParaRPr sz="1020">
              <a:solidFill>
                <a:srgbClr val="000000"/>
              </a:solidFill>
              <a:latin typeface="Calibri"/>
              <a:ea typeface="Calibri"/>
              <a:cs typeface="Calibri"/>
              <a:sym typeface="Calibri"/>
            </a:endParaRPr>
          </a:p>
        </p:txBody>
      </p:sp>
      <p:sp>
        <p:nvSpPr>
          <p:cNvPr id="1179" name="Google Shape;1179;p36"/>
          <p:cNvSpPr txBox="1">
            <a:spLocks noGrp="1"/>
          </p:cNvSpPr>
          <p:nvPr>
            <p:ph type="body" idx="2"/>
          </p:nvPr>
        </p:nvSpPr>
        <p:spPr>
          <a:xfrm>
            <a:off x="2259953" y="1579556"/>
            <a:ext cx="917588" cy="291115"/>
          </a:xfrm>
          <a:prstGeom prst="rect">
            <a:avLst/>
          </a:prstGeom>
          <a:noFill/>
          <a:ln>
            <a:noFill/>
          </a:ln>
        </p:spPr>
        <p:txBody>
          <a:bodyPr spcFirstLastPara="1" wrap="square" lIns="68569" tIns="68569" rIns="68569" bIns="68569" anchor="t" anchorCtr="0">
            <a:normAutofit/>
          </a:bodyPr>
          <a:lstStyle/>
          <a:p>
            <a:pPr marL="0" indent="0">
              <a:lnSpc>
                <a:spcPct val="95000"/>
              </a:lnSpc>
              <a:spcBef>
                <a:spcPts val="0"/>
              </a:spcBef>
              <a:buClr>
                <a:srgbClr val="000000"/>
              </a:buClr>
              <a:buSzPts val="1360"/>
              <a:buNone/>
            </a:pPr>
            <a:r>
              <a:rPr lang="en-US" sz="1020">
                <a:solidFill>
                  <a:srgbClr val="000000"/>
                </a:solidFill>
                <a:latin typeface="Calibri"/>
                <a:ea typeface="Calibri"/>
                <a:cs typeface="Calibri"/>
                <a:sym typeface="Calibri"/>
              </a:rPr>
              <a:t>Has system</a:t>
            </a:r>
            <a:endParaRPr sz="1020">
              <a:solidFill>
                <a:srgbClr val="000000"/>
              </a:solidFill>
              <a:latin typeface="Calibri"/>
              <a:ea typeface="Calibri"/>
              <a:cs typeface="Calibri"/>
              <a:sym typeface="Calibri"/>
            </a:endParaRPr>
          </a:p>
        </p:txBody>
      </p:sp>
      <p:sp>
        <p:nvSpPr>
          <p:cNvPr id="1180" name="Google Shape;1180;p36"/>
          <p:cNvSpPr txBox="1"/>
          <p:nvPr/>
        </p:nvSpPr>
        <p:spPr>
          <a:xfrm>
            <a:off x="3072446" y="1526216"/>
            <a:ext cx="1426275" cy="443925"/>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1029919</a:t>
            </a:r>
            <a:r>
              <a:rPr lang="en-US" sz="1200">
                <a:solidFill>
                  <a:srgbClr val="464646"/>
                </a:solidFill>
                <a:highlight>
                  <a:srgbClr val="F6F6F6"/>
                </a:highlight>
                <a:latin typeface="Calibri"/>
                <a:ea typeface="Calibri"/>
                <a:cs typeface="Calibri"/>
                <a:sym typeface="Calibri"/>
              </a:rPr>
              <a:t> </a:t>
            </a:r>
            <a:r>
              <a:rPr lang="en-US" sz="1200">
                <a:solidFill>
                  <a:schemeClr val="dk1"/>
                </a:solidFill>
                <a:latin typeface="Calibri"/>
                <a:ea typeface="Calibri"/>
                <a:cs typeface="Calibri"/>
                <a:sym typeface="Calibri"/>
              </a:rPr>
              <a:t>Blood</a:t>
            </a:r>
            <a:endParaRPr sz="1200">
              <a:solidFill>
                <a:schemeClr val="dk1"/>
              </a:solidFill>
              <a:latin typeface="Calibri"/>
              <a:ea typeface="Calibri"/>
              <a:cs typeface="Calibri"/>
              <a:sym typeface="Calibri"/>
            </a:endParaRPr>
          </a:p>
        </p:txBody>
      </p:sp>
      <p:sp>
        <p:nvSpPr>
          <p:cNvPr id="1181" name="Google Shape;1181;p36"/>
          <p:cNvSpPr txBox="1"/>
          <p:nvPr/>
        </p:nvSpPr>
        <p:spPr>
          <a:xfrm>
            <a:off x="3542472" y="2625126"/>
            <a:ext cx="1303020" cy="429075"/>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40795740</a:t>
            </a:r>
            <a:r>
              <a:rPr lang="en-US" sz="1200">
                <a:solidFill>
                  <a:srgbClr val="464646"/>
                </a:solidFill>
                <a:highlight>
                  <a:srgbClr val="F6F6F6"/>
                </a:highlight>
                <a:latin typeface="Calibri"/>
                <a:ea typeface="Calibri"/>
                <a:cs typeface="Calibri"/>
                <a:sym typeface="Calibri"/>
              </a:rPr>
              <a:t> </a:t>
            </a:r>
            <a:r>
              <a:rPr lang="en-US" sz="1200">
                <a:solidFill>
                  <a:schemeClr val="dk1"/>
                </a:solidFill>
                <a:latin typeface="Calibri"/>
                <a:ea typeface="Calibri"/>
                <a:cs typeface="Calibri"/>
                <a:sym typeface="Calibri"/>
              </a:rPr>
              <a:t>Glucose</a:t>
            </a:r>
            <a:endParaRPr sz="1200">
              <a:solidFill>
                <a:schemeClr val="dk1"/>
              </a:solidFill>
              <a:latin typeface="Calibri"/>
              <a:ea typeface="Calibri"/>
              <a:cs typeface="Calibri"/>
              <a:sym typeface="Calibri"/>
            </a:endParaRPr>
          </a:p>
        </p:txBody>
      </p:sp>
      <p:sp>
        <p:nvSpPr>
          <p:cNvPr id="1182" name="Google Shape;1182;p36"/>
          <p:cNvSpPr txBox="1"/>
          <p:nvPr/>
        </p:nvSpPr>
        <p:spPr>
          <a:xfrm>
            <a:off x="2532247" y="3346528"/>
            <a:ext cx="2263140" cy="443925"/>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1029726</a:t>
            </a:r>
            <a:r>
              <a:rPr lang="en-US" sz="1200">
                <a:solidFill>
                  <a:srgbClr val="464646"/>
                </a:solidFill>
                <a:highlight>
                  <a:srgbClr val="F6F6F6"/>
                </a:highlight>
                <a:latin typeface="Calibri"/>
                <a:ea typeface="Calibri"/>
                <a:cs typeface="Calibri"/>
                <a:sym typeface="Calibri"/>
              </a:rPr>
              <a:t> </a:t>
            </a:r>
            <a:r>
              <a:rPr lang="en-US" sz="1200">
                <a:solidFill>
                  <a:schemeClr val="dk1"/>
                </a:solidFill>
                <a:latin typeface="Calibri"/>
                <a:ea typeface="Calibri"/>
                <a:cs typeface="Calibri"/>
                <a:sym typeface="Calibri"/>
              </a:rPr>
              <a:t>Substance Concentration</a:t>
            </a:r>
            <a:endParaRPr sz="1200">
              <a:solidFill>
                <a:schemeClr val="dk1"/>
              </a:solidFill>
              <a:latin typeface="Calibri"/>
              <a:ea typeface="Calibri"/>
              <a:cs typeface="Calibri"/>
              <a:sym typeface="Calibri"/>
            </a:endParaRPr>
          </a:p>
        </p:txBody>
      </p:sp>
      <p:sp>
        <p:nvSpPr>
          <p:cNvPr id="1183" name="Google Shape;1183;p36"/>
          <p:cNvSpPr txBox="1"/>
          <p:nvPr/>
        </p:nvSpPr>
        <p:spPr>
          <a:xfrm>
            <a:off x="1815386" y="4066528"/>
            <a:ext cx="3223260" cy="72675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36304453</a:t>
            </a:r>
            <a:r>
              <a:rPr lang="en-US" sz="1200">
                <a:solidFill>
                  <a:srgbClr val="464646"/>
                </a:solidFill>
                <a:highlight>
                  <a:srgbClr val="F6F6F6"/>
                </a:highlight>
                <a:latin typeface="Calibri"/>
                <a:ea typeface="Calibri"/>
                <a:cs typeface="Calibri"/>
                <a:sym typeface="Calibri"/>
              </a:rPr>
              <a:t> </a:t>
            </a:r>
            <a:r>
              <a:rPr lang="en-US" sz="1200">
                <a:solidFill>
                  <a:schemeClr val="dk1"/>
                </a:solidFill>
                <a:latin typeface="Calibri"/>
                <a:ea typeface="Calibri"/>
                <a:cs typeface="Calibri"/>
                <a:sym typeface="Calibri"/>
              </a:rPr>
              <a:t>German Interdisciplinary Association of Intensive Care and Emergency Care Medicine - recommended MIND protocol set</a:t>
            </a:r>
            <a:endParaRPr sz="1200">
              <a:solidFill>
                <a:schemeClr val="dk1"/>
              </a:solidFill>
              <a:latin typeface="Calibri"/>
              <a:ea typeface="Calibri"/>
              <a:cs typeface="Calibri"/>
              <a:sym typeface="Calibri"/>
            </a:endParaRPr>
          </a:p>
        </p:txBody>
      </p:sp>
      <p:sp>
        <p:nvSpPr>
          <p:cNvPr id="1184" name="Google Shape;1184;p36"/>
          <p:cNvSpPr txBox="1"/>
          <p:nvPr/>
        </p:nvSpPr>
        <p:spPr>
          <a:xfrm>
            <a:off x="603683" y="1950220"/>
            <a:ext cx="1548675" cy="996075"/>
          </a:xfrm>
          <a:prstGeom prst="rect">
            <a:avLst/>
          </a:prstGeom>
          <a:solidFill>
            <a:schemeClr val="lt1"/>
          </a:solidFill>
          <a:ln w="9525" cap="flat" cmpd="sng">
            <a:solidFill>
              <a:srgbClr val="000000"/>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gn="ctr">
              <a:spcBef>
                <a:spcPts val="480"/>
              </a:spcBef>
              <a:spcAft>
                <a:spcPts val="0"/>
              </a:spcAft>
              <a:buClr>
                <a:srgbClr val="000000"/>
              </a:buClr>
              <a:buSzPts val="1600"/>
            </a:pPr>
            <a:r>
              <a:rPr lang="en-US" sz="1200">
                <a:solidFill>
                  <a:schemeClr val="accent2"/>
                </a:solidFill>
                <a:latin typeface="Calibri"/>
                <a:ea typeface="Calibri"/>
                <a:cs typeface="Calibri"/>
                <a:sym typeface="Calibri"/>
              </a:rPr>
              <a:t>3020491</a:t>
            </a:r>
            <a:r>
              <a:rPr lang="en-US" sz="1200">
                <a:solidFill>
                  <a:srgbClr val="464646"/>
                </a:solidFill>
                <a:latin typeface="Calibri"/>
                <a:ea typeface="Calibri"/>
                <a:cs typeface="Calibri"/>
                <a:sym typeface="Calibri"/>
              </a:rPr>
              <a:t> </a:t>
            </a:r>
            <a:r>
              <a:rPr lang="en-US" sz="1200">
                <a:solidFill>
                  <a:schemeClr val="dk1"/>
                </a:solidFill>
                <a:latin typeface="Calibri"/>
                <a:ea typeface="Calibri"/>
                <a:cs typeface="Calibri"/>
                <a:sym typeface="Calibri"/>
              </a:rPr>
              <a:t>Glucose [Moles/volume] in Blood</a:t>
            </a:r>
            <a:endParaRPr sz="1200">
              <a:solidFill>
                <a:schemeClr val="dk1"/>
              </a:solidFill>
              <a:latin typeface="Calibri"/>
              <a:ea typeface="Calibri"/>
              <a:cs typeface="Calibri"/>
              <a:sym typeface="Calibri"/>
            </a:endParaRPr>
          </a:p>
        </p:txBody>
      </p:sp>
      <p:cxnSp>
        <p:nvCxnSpPr>
          <p:cNvPr id="1185" name="Google Shape;1185;p36"/>
          <p:cNvCxnSpPr>
            <a:stCxn id="1182" idx="1"/>
            <a:endCxn id="1184" idx="2"/>
          </p:cNvCxnSpPr>
          <p:nvPr/>
        </p:nvCxnSpPr>
        <p:spPr>
          <a:xfrm rot="10800000">
            <a:off x="1377997" y="2946365"/>
            <a:ext cx="1154250" cy="622125"/>
          </a:xfrm>
          <a:prstGeom prst="straightConnector1">
            <a:avLst/>
          </a:prstGeom>
          <a:noFill/>
          <a:ln w="19050" cap="flat" cmpd="sng">
            <a:solidFill>
              <a:schemeClr val="dk2"/>
            </a:solidFill>
            <a:prstDash val="solid"/>
            <a:round/>
            <a:headEnd type="stealth" w="med" len="med"/>
            <a:tailEnd type="none" w="sm" len="sm"/>
          </a:ln>
        </p:spPr>
      </p:cxnSp>
      <p:cxnSp>
        <p:nvCxnSpPr>
          <p:cNvPr id="1186" name="Google Shape;1186;p36"/>
          <p:cNvCxnSpPr>
            <a:stCxn id="1183" idx="1"/>
            <a:endCxn id="1184" idx="2"/>
          </p:cNvCxnSpPr>
          <p:nvPr/>
        </p:nvCxnSpPr>
        <p:spPr>
          <a:xfrm rot="10800000">
            <a:off x="1377986" y="2946253"/>
            <a:ext cx="437400" cy="1483650"/>
          </a:xfrm>
          <a:prstGeom prst="straightConnector1">
            <a:avLst/>
          </a:prstGeom>
          <a:noFill/>
          <a:ln w="19050" cap="flat" cmpd="sng">
            <a:solidFill>
              <a:schemeClr val="dk2"/>
            </a:solidFill>
            <a:prstDash val="solid"/>
            <a:round/>
            <a:headEnd type="stealth" w="med" len="med"/>
            <a:tailEnd type="none" w="sm" len="sm"/>
          </a:ln>
        </p:spPr>
      </p:cxnSp>
      <p:cxnSp>
        <p:nvCxnSpPr>
          <p:cNvPr id="1187" name="Google Shape;1187;p36"/>
          <p:cNvCxnSpPr>
            <a:stCxn id="1184" idx="3"/>
            <a:endCxn id="1181" idx="1"/>
          </p:cNvCxnSpPr>
          <p:nvPr/>
        </p:nvCxnSpPr>
        <p:spPr>
          <a:xfrm>
            <a:off x="2152358" y="2448257"/>
            <a:ext cx="1390050" cy="391500"/>
          </a:xfrm>
          <a:prstGeom prst="straightConnector1">
            <a:avLst/>
          </a:prstGeom>
          <a:noFill/>
          <a:ln w="19050" cap="flat" cmpd="sng">
            <a:solidFill>
              <a:schemeClr val="dk2"/>
            </a:solidFill>
            <a:prstDash val="solid"/>
            <a:round/>
            <a:headEnd type="none" w="sm" len="sm"/>
            <a:tailEnd type="stealth" w="med" len="med"/>
          </a:ln>
        </p:spPr>
      </p:cxnSp>
      <p:cxnSp>
        <p:nvCxnSpPr>
          <p:cNvPr id="1188" name="Google Shape;1188;p36"/>
          <p:cNvCxnSpPr>
            <a:stCxn id="1184" idx="3"/>
            <a:endCxn id="1180" idx="2"/>
          </p:cNvCxnSpPr>
          <p:nvPr/>
        </p:nvCxnSpPr>
        <p:spPr>
          <a:xfrm rot="10800000" flipH="1">
            <a:off x="2152358" y="1970132"/>
            <a:ext cx="1633275" cy="478125"/>
          </a:xfrm>
          <a:prstGeom prst="straightConnector1">
            <a:avLst/>
          </a:prstGeom>
          <a:noFill/>
          <a:ln w="19050" cap="flat" cmpd="sng">
            <a:solidFill>
              <a:schemeClr val="dk2"/>
            </a:solidFill>
            <a:prstDash val="solid"/>
            <a:round/>
            <a:headEnd type="none" w="sm" len="sm"/>
            <a:tailEnd type="stealth" w="med" len="med"/>
          </a:ln>
        </p:spPr>
      </p:cxnSp>
      <p:sp>
        <p:nvSpPr>
          <p:cNvPr id="1189" name="Google Shape;1189;p36"/>
          <p:cNvSpPr txBox="1"/>
          <p:nvPr/>
        </p:nvSpPr>
        <p:spPr>
          <a:xfrm>
            <a:off x="5870429" y="1494617"/>
            <a:ext cx="2156400" cy="726750"/>
          </a:xfrm>
          <a:prstGeom prst="rect">
            <a:avLst/>
          </a:prstGeom>
          <a:solidFill>
            <a:schemeClr val="lt1"/>
          </a:solidFill>
          <a:ln w="9525" cap="flat" cmpd="sng">
            <a:solidFill>
              <a:srgbClr val="000000"/>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ctr" anchorCtr="0">
            <a:noAutofit/>
          </a:bodyPr>
          <a:lstStyle/>
          <a:p>
            <a:pPr>
              <a:lnSpc>
                <a:spcPct val="115000"/>
              </a:lnSpc>
              <a:spcBef>
                <a:spcPts val="0"/>
              </a:spcBef>
              <a:spcAft>
                <a:spcPts val="0"/>
              </a:spcAft>
              <a:buClr>
                <a:srgbClr val="000000"/>
              </a:buClr>
              <a:buSzPts val="1600"/>
            </a:pPr>
            <a:r>
              <a:rPr lang="en-US" sz="1200">
                <a:solidFill>
                  <a:schemeClr val="accent2"/>
                </a:solidFill>
                <a:highlight>
                  <a:srgbClr val="FFFFFF"/>
                </a:highlight>
                <a:latin typeface="Calibri"/>
                <a:ea typeface="Calibri"/>
                <a:cs typeface="Calibri"/>
                <a:sym typeface="Calibri"/>
              </a:rPr>
              <a:t>46235479</a:t>
            </a:r>
            <a:r>
              <a:rPr lang="en-US" sz="1200">
                <a:solidFill>
                  <a:srgbClr val="464646"/>
                </a:solidFill>
                <a:highlight>
                  <a:srgbClr val="FFFFFF"/>
                </a:highlight>
                <a:latin typeface="Calibri"/>
                <a:ea typeface="Calibri"/>
                <a:cs typeface="Calibri"/>
                <a:sym typeface="Calibri"/>
              </a:rPr>
              <a:t> </a:t>
            </a:r>
            <a:r>
              <a:rPr lang="en-US" sz="1200">
                <a:solidFill>
                  <a:schemeClr val="dk1"/>
                </a:solidFill>
                <a:latin typeface="Calibri"/>
                <a:ea typeface="Calibri"/>
                <a:cs typeface="Calibri"/>
                <a:sym typeface="Calibri"/>
              </a:rPr>
              <a:t>Bilirubin fractions panel [Moles/volume] - Serum or Plasma</a:t>
            </a:r>
            <a:endParaRPr sz="1200">
              <a:solidFill>
                <a:schemeClr val="dk1"/>
              </a:solidFill>
              <a:latin typeface="Calibri"/>
              <a:ea typeface="Calibri"/>
              <a:cs typeface="Calibri"/>
              <a:sym typeface="Calibri"/>
            </a:endParaRPr>
          </a:p>
        </p:txBody>
      </p:sp>
      <p:sp>
        <p:nvSpPr>
          <p:cNvPr id="1190" name="Google Shape;1190;p36"/>
          <p:cNvSpPr txBox="1"/>
          <p:nvPr/>
        </p:nvSpPr>
        <p:spPr>
          <a:xfrm>
            <a:off x="6033275" y="2651131"/>
            <a:ext cx="2537460" cy="571454"/>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3005772</a:t>
            </a:r>
            <a:r>
              <a:rPr lang="en-US" sz="1200">
                <a:solidFill>
                  <a:srgbClr val="464646"/>
                </a:solidFill>
                <a:highlight>
                  <a:srgbClr val="F6F6F6"/>
                </a:highlight>
                <a:latin typeface="Calibri"/>
                <a:ea typeface="Calibri"/>
                <a:cs typeface="Calibri"/>
                <a:sym typeface="Calibri"/>
              </a:rPr>
              <a:t> </a:t>
            </a:r>
            <a:r>
              <a:rPr lang="en-US" sz="1200">
                <a:solidFill>
                  <a:schemeClr val="dk1"/>
                </a:solidFill>
                <a:latin typeface="Calibri"/>
                <a:ea typeface="Calibri"/>
                <a:cs typeface="Calibri"/>
                <a:sym typeface="Calibri"/>
              </a:rPr>
              <a:t>Bilirubin.conjugated [Moles/volume] in Serum or Plasma</a:t>
            </a:r>
            <a:endParaRPr sz="1200">
              <a:solidFill>
                <a:srgbClr val="0B6681"/>
              </a:solidFill>
              <a:latin typeface="Calibri"/>
              <a:ea typeface="Calibri"/>
              <a:cs typeface="Calibri"/>
              <a:sym typeface="Calibri"/>
            </a:endParaRPr>
          </a:p>
          <a:p>
            <a:pPr>
              <a:lnSpc>
                <a:spcPct val="115000"/>
              </a:lnSpc>
              <a:spcBef>
                <a:spcPts val="0"/>
              </a:spcBef>
              <a:spcAft>
                <a:spcPts val="0"/>
              </a:spcAft>
              <a:buClr>
                <a:srgbClr val="000000"/>
              </a:buClr>
              <a:buSzPts val="1600"/>
            </a:pPr>
            <a:endParaRPr sz="1200">
              <a:solidFill>
                <a:srgbClr val="464646"/>
              </a:solidFill>
              <a:latin typeface="Calibri"/>
              <a:ea typeface="Calibri"/>
              <a:cs typeface="Calibri"/>
              <a:sym typeface="Calibri"/>
            </a:endParaRPr>
          </a:p>
        </p:txBody>
      </p:sp>
      <p:sp>
        <p:nvSpPr>
          <p:cNvPr id="1191" name="Google Shape;1191;p36"/>
          <p:cNvSpPr txBox="1"/>
          <p:nvPr/>
        </p:nvSpPr>
        <p:spPr>
          <a:xfrm>
            <a:off x="6031955" y="3357624"/>
            <a:ext cx="2537460" cy="639515"/>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3043995</a:t>
            </a:r>
            <a:r>
              <a:rPr lang="en-US" sz="1200">
                <a:solidFill>
                  <a:srgbClr val="464646"/>
                </a:solidFill>
                <a:highlight>
                  <a:srgbClr val="F6F6F6"/>
                </a:highlight>
                <a:latin typeface="Calibri"/>
                <a:ea typeface="Calibri"/>
                <a:cs typeface="Calibri"/>
                <a:sym typeface="Calibri"/>
              </a:rPr>
              <a:t> </a:t>
            </a:r>
            <a:r>
              <a:rPr lang="en-US" sz="1200">
                <a:solidFill>
                  <a:schemeClr val="dk1"/>
                </a:solidFill>
                <a:latin typeface="Calibri"/>
                <a:ea typeface="Calibri"/>
                <a:cs typeface="Calibri"/>
                <a:sym typeface="Calibri"/>
              </a:rPr>
              <a:t>Bilirubin.conjugated +indirect [Moles/volume] in Serum or Plasma</a:t>
            </a:r>
            <a:endParaRPr sz="1200">
              <a:solidFill>
                <a:srgbClr val="0B6681"/>
              </a:solidFill>
              <a:latin typeface="Calibri"/>
              <a:ea typeface="Calibri"/>
              <a:cs typeface="Calibri"/>
              <a:sym typeface="Calibri"/>
            </a:endParaRPr>
          </a:p>
          <a:p>
            <a:pPr>
              <a:lnSpc>
                <a:spcPct val="115000"/>
              </a:lnSpc>
              <a:spcBef>
                <a:spcPts val="0"/>
              </a:spcBef>
              <a:spcAft>
                <a:spcPts val="0"/>
              </a:spcAft>
              <a:buClr>
                <a:srgbClr val="000000"/>
              </a:buClr>
              <a:buSzPts val="1600"/>
            </a:pPr>
            <a:endParaRPr sz="1200">
              <a:solidFill>
                <a:srgbClr val="464646"/>
              </a:solidFill>
              <a:latin typeface="Calibri"/>
              <a:ea typeface="Calibri"/>
              <a:cs typeface="Calibri"/>
              <a:sym typeface="Calibri"/>
            </a:endParaRPr>
          </a:p>
        </p:txBody>
      </p:sp>
      <p:sp>
        <p:nvSpPr>
          <p:cNvPr id="1192" name="Google Shape;1192;p36"/>
          <p:cNvSpPr txBox="1"/>
          <p:nvPr/>
        </p:nvSpPr>
        <p:spPr>
          <a:xfrm>
            <a:off x="6033275" y="4173226"/>
            <a:ext cx="2537460" cy="571454"/>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nSpc>
                <a:spcPct val="115000"/>
              </a:lnSpc>
              <a:spcBef>
                <a:spcPts val="0"/>
              </a:spcBef>
              <a:spcAft>
                <a:spcPts val="0"/>
              </a:spcAft>
              <a:buClr>
                <a:srgbClr val="000000"/>
              </a:buClr>
              <a:buSzPts val="1600"/>
            </a:pPr>
            <a:r>
              <a:rPr lang="en-US" sz="1200">
                <a:solidFill>
                  <a:schemeClr val="accent2"/>
                </a:solidFill>
                <a:latin typeface="Calibri"/>
                <a:ea typeface="Calibri"/>
                <a:cs typeface="Calibri"/>
                <a:sym typeface="Calibri"/>
              </a:rPr>
              <a:t>3007242</a:t>
            </a:r>
            <a:r>
              <a:rPr lang="en-US" sz="1200">
                <a:solidFill>
                  <a:srgbClr val="464646"/>
                </a:solidFill>
                <a:highlight>
                  <a:srgbClr val="F6F6F6"/>
                </a:highlight>
                <a:latin typeface="Calibri"/>
                <a:ea typeface="Calibri"/>
                <a:cs typeface="Calibri"/>
                <a:sym typeface="Calibri"/>
              </a:rPr>
              <a:t> </a:t>
            </a:r>
            <a:r>
              <a:rPr lang="en-US" sz="1200">
                <a:solidFill>
                  <a:schemeClr val="dk1"/>
                </a:solidFill>
                <a:latin typeface="Calibri"/>
                <a:ea typeface="Calibri"/>
                <a:cs typeface="Calibri"/>
                <a:sym typeface="Calibri"/>
              </a:rPr>
              <a:t>Bilirubin.indirect [Moles/volume] in Serum or Plasma</a:t>
            </a:r>
            <a:endParaRPr sz="1200">
              <a:solidFill>
                <a:schemeClr val="dk1"/>
              </a:solidFill>
              <a:latin typeface="Calibri"/>
              <a:ea typeface="Calibri"/>
              <a:cs typeface="Calibri"/>
              <a:sym typeface="Calibri"/>
            </a:endParaRPr>
          </a:p>
        </p:txBody>
      </p:sp>
      <p:cxnSp>
        <p:nvCxnSpPr>
          <p:cNvPr id="1193" name="Google Shape;1193;p36"/>
          <p:cNvCxnSpPr>
            <a:endCxn id="1192" idx="1"/>
          </p:cNvCxnSpPr>
          <p:nvPr/>
        </p:nvCxnSpPr>
        <p:spPr>
          <a:xfrm rot="-5400000" flipH="1">
            <a:off x="4780812" y="3206490"/>
            <a:ext cx="2332575" cy="172350"/>
          </a:xfrm>
          <a:prstGeom prst="bentConnector2">
            <a:avLst/>
          </a:prstGeom>
          <a:noFill/>
          <a:ln w="12700" cap="flat" cmpd="sng">
            <a:solidFill>
              <a:schemeClr val="dk1"/>
            </a:solidFill>
            <a:prstDash val="solid"/>
            <a:miter lim="800000"/>
            <a:headEnd type="none" w="sm" len="sm"/>
            <a:tailEnd type="triangle" w="med" len="med"/>
          </a:ln>
        </p:spPr>
      </p:cxnSp>
      <p:cxnSp>
        <p:nvCxnSpPr>
          <p:cNvPr id="1194" name="Google Shape;1194;p36"/>
          <p:cNvCxnSpPr>
            <a:endCxn id="1191" idx="1"/>
          </p:cNvCxnSpPr>
          <p:nvPr/>
        </p:nvCxnSpPr>
        <p:spPr>
          <a:xfrm rot="-5400000" flipH="1">
            <a:off x="5156592" y="2802019"/>
            <a:ext cx="1572075" cy="178650"/>
          </a:xfrm>
          <a:prstGeom prst="bentConnector2">
            <a:avLst/>
          </a:prstGeom>
          <a:noFill/>
          <a:ln w="12700" cap="flat" cmpd="sng">
            <a:solidFill>
              <a:schemeClr val="dk1"/>
            </a:solidFill>
            <a:prstDash val="solid"/>
            <a:miter lim="800000"/>
            <a:headEnd type="none" w="sm" len="sm"/>
            <a:tailEnd type="triangle" w="med" len="med"/>
          </a:ln>
        </p:spPr>
      </p:cxnSp>
      <p:cxnSp>
        <p:nvCxnSpPr>
          <p:cNvPr id="1195" name="Google Shape;1195;p36"/>
          <p:cNvCxnSpPr>
            <a:endCxn id="1190" idx="1"/>
          </p:cNvCxnSpPr>
          <p:nvPr/>
        </p:nvCxnSpPr>
        <p:spPr>
          <a:xfrm rot="-5400000" flipH="1">
            <a:off x="5541875" y="2445458"/>
            <a:ext cx="810450" cy="172350"/>
          </a:xfrm>
          <a:prstGeom prst="bentConnector2">
            <a:avLst/>
          </a:prstGeom>
          <a:noFill/>
          <a:ln w="12700" cap="flat" cmpd="sng">
            <a:solidFill>
              <a:schemeClr val="dk1"/>
            </a:solidFill>
            <a:prstDash val="solid"/>
            <a:miter lim="800000"/>
            <a:headEnd type="none" w="sm" len="sm"/>
            <a:tailEnd type="triangle" w="med" len="med"/>
          </a:ln>
        </p:spPr>
      </p:cxnSp>
      <p:sp>
        <p:nvSpPr>
          <p:cNvPr id="1196" name="Google Shape;1196;p36"/>
          <p:cNvSpPr txBox="1"/>
          <p:nvPr/>
        </p:nvSpPr>
        <p:spPr>
          <a:xfrm>
            <a:off x="5781406" y="1044579"/>
            <a:ext cx="2420471" cy="392385"/>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2800"/>
            </a:pPr>
            <a:r>
              <a:rPr lang="en-US" sz="2100">
                <a:solidFill>
                  <a:schemeClr val="accent6"/>
                </a:solidFill>
                <a:latin typeface="Calibri"/>
                <a:ea typeface="Calibri"/>
                <a:cs typeface="Calibri"/>
                <a:sym typeface="Calibri"/>
              </a:rPr>
              <a:t>Panel</a:t>
            </a:r>
            <a:endParaRPr sz="1050">
              <a:solidFill>
                <a:srgbClr val="000000"/>
              </a:solidFill>
              <a:latin typeface="Arial"/>
              <a:ea typeface="Arial"/>
              <a:cs typeface="Arial"/>
              <a:sym typeface="Arial"/>
            </a:endParaRPr>
          </a:p>
        </p:txBody>
      </p:sp>
      <p:sp>
        <p:nvSpPr>
          <p:cNvPr id="1197" name="Google Shape;1197;p36"/>
          <p:cNvSpPr txBox="1"/>
          <p:nvPr/>
        </p:nvSpPr>
        <p:spPr>
          <a:xfrm>
            <a:off x="1365112" y="1044579"/>
            <a:ext cx="2420471" cy="392385"/>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2800"/>
            </a:pPr>
            <a:r>
              <a:rPr lang="en-US" sz="2100">
                <a:solidFill>
                  <a:schemeClr val="accent6"/>
                </a:solidFill>
                <a:latin typeface="Calibri"/>
                <a:ea typeface="Calibri"/>
                <a:cs typeface="Calibri"/>
                <a:sym typeface="Calibri"/>
              </a:rPr>
              <a:t>Individual Tests</a:t>
            </a:r>
            <a:endParaRPr sz="1050">
              <a:solidFill>
                <a:srgbClr val="000000"/>
              </a:solidFill>
              <a:latin typeface="Arial"/>
              <a:ea typeface="Arial"/>
              <a:cs typeface="Arial"/>
              <a:sym typeface="Arial"/>
            </a:endParaRPr>
          </a:p>
        </p:txBody>
      </p:sp>
      <p:sp>
        <p:nvSpPr>
          <p:cNvPr id="1198" name="Google Shape;1198;p36"/>
          <p:cNvSpPr txBox="1"/>
          <p:nvPr/>
        </p:nvSpPr>
        <p:spPr>
          <a:xfrm>
            <a:off x="6026304" y="2319957"/>
            <a:ext cx="1341835" cy="291115"/>
          </a:xfrm>
          <a:prstGeom prst="rect">
            <a:avLst/>
          </a:prstGeom>
          <a:noFill/>
          <a:ln>
            <a:noFill/>
          </a:ln>
        </p:spPr>
        <p:txBody>
          <a:bodyPr spcFirstLastPara="1" wrap="square" lIns="68569" tIns="68569" rIns="68569" bIns="68569" anchor="t" anchorCtr="0">
            <a:noAutofit/>
          </a:bodyPr>
          <a:lstStyle/>
          <a:p>
            <a:pPr>
              <a:lnSpc>
                <a:spcPct val="115000"/>
              </a:lnSpc>
              <a:spcBef>
                <a:spcPts val="0"/>
              </a:spcBef>
              <a:spcAft>
                <a:spcPts val="0"/>
              </a:spcAft>
              <a:buClr>
                <a:srgbClr val="181818"/>
              </a:buClr>
              <a:buSzPts val="1600"/>
            </a:pPr>
            <a:r>
              <a:rPr lang="en-US" sz="1200">
                <a:solidFill>
                  <a:srgbClr val="181818"/>
                </a:solidFill>
                <a:latin typeface="Calibri"/>
                <a:ea typeface="Calibri"/>
                <a:cs typeface="Calibri"/>
                <a:sym typeface="Calibri"/>
              </a:rPr>
              <a:t>Panel contains</a:t>
            </a:r>
            <a:endParaRPr sz="105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37"/>
          <p:cNvSpPr txBox="1">
            <a:spLocks noGrp="1"/>
          </p:cNvSpPr>
          <p:nvPr>
            <p:ph type="ctrTitle"/>
          </p:nvPr>
        </p:nvSpPr>
        <p:spPr>
          <a:xfrm>
            <a:off x="2362200" y="2428101"/>
            <a:ext cx="6240780" cy="858799"/>
          </a:xfrm>
          <a:prstGeom prst="rect">
            <a:avLst/>
          </a:prstGeom>
          <a:noFill/>
          <a:ln>
            <a:noFill/>
          </a:ln>
        </p:spPr>
        <p:txBody>
          <a:bodyPr spcFirstLastPara="1" vert="horz" wrap="square" lIns="68569" tIns="34275" rIns="68569" bIns="34275" rtlCol="0" anchor="t" anchorCtr="0">
            <a:normAutofit/>
          </a:bodyPr>
          <a:lstStyle/>
          <a:p>
            <a:pPr algn="l">
              <a:lnSpc>
                <a:spcPct val="90000"/>
              </a:lnSpc>
              <a:spcBef>
                <a:spcPts val="0"/>
              </a:spcBef>
              <a:buClr>
                <a:srgbClr val="20425A"/>
              </a:buClr>
              <a:buSzPts val="4000"/>
            </a:pPr>
            <a:r>
              <a:rPr lang="en-US" sz="3000" b="1">
                <a:latin typeface="Calibri"/>
                <a:ea typeface="Calibri"/>
                <a:cs typeface="Calibri"/>
                <a:sym typeface="Calibri"/>
              </a:rPr>
              <a:t>Hierarchy: Ancestors and Descendants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39"/>
          <p:cNvSpPr txBox="1">
            <a:spLocks noGrp="1"/>
          </p:cNvSpPr>
          <p:nvPr>
            <p:ph type="title"/>
          </p:nvPr>
        </p:nvSpPr>
        <p:spPr>
          <a:xfrm>
            <a:off x="1143000" y="400051"/>
            <a:ext cx="7684991" cy="628649"/>
          </a:xfrm>
          <a:prstGeom prst="rect">
            <a:avLst/>
          </a:prstGeom>
          <a:noFill/>
          <a:ln>
            <a:noFill/>
          </a:ln>
        </p:spPr>
        <p:txBody>
          <a:bodyPr spcFirstLastPara="1" vert="horz" wrap="square" lIns="68569" tIns="68569" rIns="68569" bIns="68569" rtlCol="0" anchor="ctr" anchorCtr="0">
            <a:noAutofit/>
          </a:bodyPr>
          <a:lstStyle/>
          <a:p>
            <a:pPr algn="l">
              <a:spcBef>
                <a:spcPts val="0"/>
              </a:spcBef>
              <a:buSzPts val="2800"/>
            </a:pPr>
            <a:r>
              <a:rPr lang="en-US" sz="2700"/>
              <a:t>Ancestry Relationships: Higher-Level Relationships</a:t>
            </a:r>
            <a:endParaRPr/>
          </a:p>
        </p:txBody>
      </p:sp>
      <p:sp>
        <p:nvSpPr>
          <p:cNvPr id="1210" name="Google Shape;1210;p39"/>
          <p:cNvSpPr txBox="1"/>
          <p:nvPr/>
        </p:nvSpPr>
        <p:spPr>
          <a:xfrm>
            <a:off x="4000500" y="3644504"/>
            <a:ext cx="1143000" cy="184636"/>
          </a:xfrm>
          <a:prstGeom prst="rect">
            <a:avLst/>
          </a:prstGeom>
          <a:solidFill>
            <a:schemeClr val="lt1"/>
          </a:solidFill>
          <a:ln w="25400"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Atrial fibrillation</a:t>
            </a:r>
            <a:endParaRPr sz="1350">
              <a:solidFill>
                <a:schemeClr val="dk1"/>
              </a:solidFill>
              <a:latin typeface="Calibri"/>
              <a:ea typeface="Calibri"/>
              <a:cs typeface="Calibri"/>
              <a:sym typeface="Calibri"/>
            </a:endParaRPr>
          </a:p>
        </p:txBody>
      </p:sp>
      <p:sp>
        <p:nvSpPr>
          <p:cNvPr id="1211" name="Google Shape;1211;p39"/>
          <p:cNvSpPr txBox="1"/>
          <p:nvPr/>
        </p:nvSpPr>
        <p:spPr>
          <a:xfrm>
            <a:off x="3314700" y="3244454"/>
            <a:ext cx="1085850" cy="1846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Fibrillation</a:t>
            </a:r>
            <a:endParaRPr sz="1350">
              <a:solidFill>
                <a:schemeClr val="dk1"/>
              </a:solidFill>
              <a:latin typeface="Calibri"/>
              <a:ea typeface="Calibri"/>
              <a:cs typeface="Calibri"/>
              <a:sym typeface="Calibri"/>
            </a:endParaRPr>
          </a:p>
        </p:txBody>
      </p:sp>
      <p:sp>
        <p:nvSpPr>
          <p:cNvPr id="1212" name="Google Shape;1212;p39"/>
          <p:cNvSpPr txBox="1"/>
          <p:nvPr/>
        </p:nvSpPr>
        <p:spPr>
          <a:xfrm>
            <a:off x="4686300" y="3244454"/>
            <a:ext cx="1085850" cy="1846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Atrial arrhythmia</a:t>
            </a:r>
            <a:endParaRPr sz="1350">
              <a:solidFill>
                <a:schemeClr val="dk1"/>
              </a:solidFill>
              <a:latin typeface="Calibri"/>
              <a:ea typeface="Calibri"/>
              <a:cs typeface="Calibri"/>
              <a:sym typeface="Calibri"/>
            </a:endParaRPr>
          </a:p>
        </p:txBody>
      </p:sp>
      <p:sp>
        <p:nvSpPr>
          <p:cNvPr id="1213" name="Google Shape;1213;p39"/>
          <p:cNvSpPr txBox="1"/>
          <p:nvPr/>
        </p:nvSpPr>
        <p:spPr>
          <a:xfrm>
            <a:off x="4000500" y="2728868"/>
            <a:ext cx="1143000" cy="30005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Supraventricular arrhythmia</a:t>
            </a:r>
            <a:endParaRPr sz="1350">
              <a:solidFill>
                <a:schemeClr val="dk1"/>
              </a:solidFill>
              <a:latin typeface="Calibri"/>
              <a:ea typeface="Calibri"/>
              <a:cs typeface="Calibri"/>
              <a:sym typeface="Calibri"/>
            </a:endParaRPr>
          </a:p>
        </p:txBody>
      </p:sp>
      <p:sp>
        <p:nvSpPr>
          <p:cNvPr id="1214" name="Google Shape;1214;p39"/>
          <p:cNvSpPr txBox="1"/>
          <p:nvPr/>
        </p:nvSpPr>
        <p:spPr>
          <a:xfrm>
            <a:off x="4000500" y="2343151"/>
            <a:ext cx="1143000" cy="1846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Cardiac arrhythmia</a:t>
            </a:r>
            <a:endParaRPr sz="1350">
              <a:solidFill>
                <a:schemeClr val="dk1"/>
              </a:solidFill>
              <a:latin typeface="Calibri"/>
              <a:ea typeface="Calibri"/>
              <a:cs typeface="Calibri"/>
              <a:sym typeface="Calibri"/>
            </a:endParaRPr>
          </a:p>
        </p:txBody>
      </p:sp>
      <p:sp>
        <p:nvSpPr>
          <p:cNvPr id="1215" name="Google Shape;1215;p39"/>
          <p:cNvSpPr txBox="1"/>
          <p:nvPr/>
        </p:nvSpPr>
        <p:spPr>
          <a:xfrm>
            <a:off x="4000500" y="1943101"/>
            <a:ext cx="1143000" cy="1846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Heart disease</a:t>
            </a:r>
            <a:endParaRPr sz="1350">
              <a:solidFill>
                <a:schemeClr val="dk1"/>
              </a:solidFill>
              <a:latin typeface="Calibri"/>
              <a:ea typeface="Calibri"/>
              <a:cs typeface="Calibri"/>
              <a:sym typeface="Calibri"/>
            </a:endParaRPr>
          </a:p>
        </p:txBody>
      </p:sp>
      <p:sp>
        <p:nvSpPr>
          <p:cNvPr id="1216" name="Google Shape;1216;p39"/>
          <p:cNvSpPr txBox="1"/>
          <p:nvPr/>
        </p:nvSpPr>
        <p:spPr>
          <a:xfrm>
            <a:off x="4027394" y="1428750"/>
            <a:ext cx="1097280" cy="30005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Disease of the cardiovascular system</a:t>
            </a:r>
            <a:endParaRPr sz="1350">
              <a:solidFill>
                <a:schemeClr val="dk1"/>
              </a:solidFill>
              <a:latin typeface="Calibri"/>
              <a:ea typeface="Calibri"/>
              <a:cs typeface="Calibri"/>
              <a:sym typeface="Calibri"/>
            </a:endParaRPr>
          </a:p>
        </p:txBody>
      </p:sp>
      <p:sp>
        <p:nvSpPr>
          <p:cNvPr id="1217" name="Google Shape;1217;p39"/>
          <p:cNvSpPr txBox="1"/>
          <p:nvPr/>
        </p:nvSpPr>
        <p:spPr>
          <a:xfrm>
            <a:off x="2114550" y="4171950"/>
            <a:ext cx="685800" cy="415468"/>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Controlled atrial fibrillation</a:t>
            </a:r>
            <a:endParaRPr sz="1350">
              <a:solidFill>
                <a:schemeClr val="dk1"/>
              </a:solidFill>
              <a:latin typeface="Calibri"/>
              <a:ea typeface="Calibri"/>
              <a:cs typeface="Calibri"/>
              <a:sym typeface="Calibri"/>
            </a:endParaRPr>
          </a:p>
        </p:txBody>
      </p:sp>
      <p:sp>
        <p:nvSpPr>
          <p:cNvPr id="1218" name="Google Shape;1218;p39"/>
          <p:cNvSpPr txBox="1"/>
          <p:nvPr/>
        </p:nvSpPr>
        <p:spPr>
          <a:xfrm>
            <a:off x="2971800" y="4171950"/>
            <a:ext cx="685800" cy="415468"/>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Persistent atrial fibrillation</a:t>
            </a:r>
            <a:endParaRPr sz="1050">
              <a:solidFill>
                <a:srgbClr val="000000"/>
              </a:solidFill>
              <a:latin typeface="Arial"/>
              <a:ea typeface="Arial"/>
              <a:cs typeface="Arial"/>
              <a:sym typeface="Arial"/>
            </a:endParaRPr>
          </a:p>
        </p:txBody>
      </p:sp>
      <p:sp>
        <p:nvSpPr>
          <p:cNvPr id="1219" name="Google Shape;1219;p39"/>
          <p:cNvSpPr txBox="1"/>
          <p:nvPr/>
        </p:nvSpPr>
        <p:spPr>
          <a:xfrm>
            <a:off x="3829050" y="4171950"/>
            <a:ext cx="685800" cy="30005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Chronic atrial fibrillation</a:t>
            </a:r>
            <a:endParaRPr sz="1050">
              <a:solidFill>
                <a:srgbClr val="000000"/>
              </a:solidFill>
              <a:latin typeface="Arial"/>
              <a:ea typeface="Arial"/>
              <a:cs typeface="Arial"/>
              <a:sym typeface="Arial"/>
            </a:endParaRPr>
          </a:p>
        </p:txBody>
      </p:sp>
      <p:sp>
        <p:nvSpPr>
          <p:cNvPr id="1220" name="Google Shape;1220;p39"/>
          <p:cNvSpPr txBox="1"/>
          <p:nvPr/>
        </p:nvSpPr>
        <p:spPr>
          <a:xfrm>
            <a:off x="4629150" y="4171950"/>
            <a:ext cx="685800" cy="415468"/>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Paroxysmal atrial fibrillation</a:t>
            </a:r>
            <a:endParaRPr sz="1050">
              <a:solidFill>
                <a:srgbClr val="000000"/>
              </a:solidFill>
              <a:latin typeface="Arial"/>
              <a:ea typeface="Arial"/>
              <a:cs typeface="Arial"/>
              <a:sym typeface="Arial"/>
            </a:endParaRPr>
          </a:p>
        </p:txBody>
      </p:sp>
      <p:sp>
        <p:nvSpPr>
          <p:cNvPr id="1221" name="Google Shape;1221;p39"/>
          <p:cNvSpPr txBox="1"/>
          <p:nvPr/>
        </p:nvSpPr>
        <p:spPr>
          <a:xfrm>
            <a:off x="5543550" y="4171950"/>
            <a:ext cx="571500" cy="415468"/>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Rapid atrial fibrillation</a:t>
            </a:r>
            <a:endParaRPr sz="1050">
              <a:solidFill>
                <a:srgbClr val="000000"/>
              </a:solidFill>
              <a:latin typeface="Arial"/>
              <a:ea typeface="Arial"/>
              <a:cs typeface="Arial"/>
              <a:sym typeface="Arial"/>
            </a:endParaRPr>
          </a:p>
        </p:txBody>
      </p:sp>
      <p:sp>
        <p:nvSpPr>
          <p:cNvPr id="1222" name="Google Shape;1222;p39"/>
          <p:cNvSpPr txBox="1"/>
          <p:nvPr/>
        </p:nvSpPr>
        <p:spPr>
          <a:xfrm>
            <a:off x="6286500" y="4171950"/>
            <a:ext cx="685800" cy="415468"/>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000"/>
            </a:pPr>
            <a:r>
              <a:rPr lang="en-US" sz="750">
                <a:solidFill>
                  <a:srgbClr val="000000"/>
                </a:solidFill>
                <a:latin typeface="Calibri"/>
                <a:ea typeface="Calibri"/>
                <a:cs typeface="Calibri"/>
                <a:sym typeface="Calibri"/>
              </a:rPr>
              <a:t>Permanent atrial fibrillation</a:t>
            </a:r>
            <a:endParaRPr sz="1050">
              <a:solidFill>
                <a:srgbClr val="000000"/>
              </a:solidFill>
              <a:latin typeface="Arial"/>
              <a:ea typeface="Arial"/>
              <a:cs typeface="Arial"/>
              <a:sym typeface="Arial"/>
            </a:endParaRPr>
          </a:p>
        </p:txBody>
      </p:sp>
      <p:cxnSp>
        <p:nvCxnSpPr>
          <p:cNvPr id="1223" name="Google Shape;1223;p39"/>
          <p:cNvCxnSpPr>
            <a:stCxn id="1213" idx="0"/>
            <a:endCxn id="1214" idx="2"/>
          </p:cNvCxnSpPr>
          <p:nvPr/>
        </p:nvCxnSpPr>
        <p:spPr>
          <a:xfrm flipV="1">
            <a:off x="4572000" y="2527787"/>
            <a:ext cx="0" cy="201081"/>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24" name="Google Shape;1224;p39"/>
          <p:cNvCxnSpPr>
            <a:stCxn id="1214" idx="0"/>
            <a:endCxn id="1215" idx="2"/>
          </p:cNvCxnSpPr>
          <p:nvPr/>
        </p:nvCxnSpPr>
        <p:spPr>
          <a:xfrm flipV="1">
            <a:off x="4572000" y="2127737"/>
            <a:ext cx="0" cy="215414"/>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25" name="Google Shape;1225;p39"/>
          <p:cNvCxnSpPr>
            <a:stCxn id="1215" idx="0"/>
            <a:endCxn id="1216" idx="2"/>
          </p:cNvCxnSpPr>
          <p:nvPr/>
        </p:nvCxnSpPr>
        <p:spPr>
          <a:xfrm flipV="1">
            <a:off x="4572000" y="1728802"/>
            <a:ext cx="4034" cy="214299"/>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26" name="Google Shape;1226;p39"/>
          <p:cNvCxnSpPr>
            <a:stCxn id="1211" idx="0"/>
            <a:endCxn id="1213" idx="2"/>
          </p:cNvCxnSpPr>
          <p:nvPr/>
        </p:nvCxnSpPr>
        <p:spPr>
          <a:xfrm flipV="1">
            <a:off x="3857625" y="3028920"/>
            <a:ext cx="714375" cy="215534"/>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27" name="Google Shape;1227;p39"/>
          <p:cNvCxnSpPr>
            <a:stCxn id="1212" idx="0"/>
            <a:endCxn id="1213" idx="2"/>
          </p:cNvCxnSpPr>
          <p:nvPr/>
        </p:nvCxnSpPr>
        <p:spPr>
          <a:xfrm flipH="1" flipV="1">
            <a:off x="4572000" y="3028920"/>
            <a:ext cx="657225" cy="215534"/>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28" name="Google Shape;1228;p39"/>
          <p:cNvCxnSpPr>
            <a:stCxn id="1210" idx="0"/>
            <a:endCxn id="1211" idx="2"/>
          </p:cNvCxnSpPr>
          <p:nvPr/>
        </p:nvCxnSpPr>
        <p:spPr>
          <a:xfrm flipH="1" flipV="1">
            <a:off x="3857625" y="3429090"/>
            <a:ext cx="714375" cy="215414"/>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29" name="Google Shape;1229;p39"/>
          <p:cNvCxnSpPr>
            <a:stCxn id="1210" idx="0"/>
            <a:endCxn id="1212" idx="2"/>
          </p:cNvCxnSpPr>
          <p:nvPr/>
        </p:nvCxnSpPr>
        <p:spPr>
          <a:xfrm flipV="1">
            <a:off x="4572000" y="3429090"/>
            <a:ext cx="657225" cy="215414"/>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30" name="Google Shape;1230;p39"/>
          <p:cNvCxnSpPr>
            <a:stCxn id="1210" idx="2"/>
            <a:endCxn id="1219" idx="0"/>
          </p:cNvCxnSpPr>
          <p:nvPr/>
        </p:nvCxnSpPr>
        <p:spPr>
          <a:xfrm flipH="1">
            <a:off x="4171950" y="3829140"/>
            <a:ext cx="400050" cy="34281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31" name="Google Shape;1231;p39"/>
          <p:cNvCxnSpPr>
            <a:stCxn id="1210" idx="2"/>
            <a:endCxn id="1218" idx="0"/>
          </p:cNvCxnSpPr>
          <p:nvPr/>
        </p:nvCxnSpPr>
        <p:spPr>
          <a:xfrm flipH="1">
            <a:off x="3314700" y="3829140"/>
            <a:ext cx="1257300" cy="34281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32" name="Google Shape;1232;p39"/>
          <p:cNvCxnSpPr>
            <a:stCxn id="1210" idx="2"/>
            <a:endCxn id="1220" idx="0"/>
          </p:cNvCxnSpPr>
          <p:nvPr/>
        </p:nvCxnSpPr>
        <p:spPr>
          <a:xfrm>
            <a:off x="4572000" y="3829140"/>
            <a:ext cx="400050" cy="34281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33" name="Google Shape;1233;p39"/>
          <p:cNvCxnSpPr>
            <a:stCxn id="1210" idx="2"/>
            <a:endCxn id="1217" idx="0"/>
          </p:cNvCxnSpPr>
          <p:nvPr/>
        </p:nvCxnSpPr>
        <p:spPr>
          <a:xfrm flipH="1">
            <a:off x="2457450" y="3829140"/>
            <a:ext cx="2114550" cy="34281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34" name="Google Shape;1234;p39"/>
          <p:cNvCxnSpPr>
            <a:stCxn id="1210" idx="2"/>
            <a:endCxn id="1221" idx="0"/>
          </p:cNvCxnSpPr>
          <p:nvPr/>
        </p:nvCxnSpPr>
        <p:spPr>
          <a:xfrm>
            <a:off x="4572000" y="3829140"/>
            <a:ext cx="1257300" cy="34281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35" name="Google Shape;1235;p39"/>
          <p:cNvCxnSpPr>
            <a:stCxn id="1210" idx="2"/>
            <a:endCxn id="1222" idx="0"/>
          </p:cNvCxnSpPr>
          <p:nvPr/>
        </p:nvCxnSpPr>
        <p:spPr>
          <a:xfrm>
            <a:off x="4572000" y="3829140"/>
            <a:ext cx="2057400" cy="34281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1236" name="Google Shape;1236;p39"/>
          <p:cNvCxnSpPr>
            <a:stCxn id="1216" idx="0"/>
          </p:cNvCxnSpPr>
          <p:nvPr/>
        </p:nvCxnSpPr>
        <p:spPr>
          <a:xfrm flipH="1" flipV="1">
            <a:off x="4571984" y="1202400"/>
            <a:ext cx="4050" cy="22635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6862"/>
              </a:srgbClr>
            </a:outerShdw>
          </a:effectLst>
        </p:spPr>
      </p:cxnSp>
      <p:sp>
        <p:nvSpPr>
          <p:cNvPr id="1237" name="Google Shape;1237;p39"/>
          <p:cNvSpPr txBox="1"/>
          <p:nvPr/>
        </p:nvSpPr>
        <p:spPr>
          <a:xfrm>
            <a:off x="1485900" y="3486151"/>
            <a:ext cx="1714500" cy="230802"/>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Concept Relationships</a:t>
            </a:r>
            <a:endParaRPr sz="1050">
              <a:solidFill>
                <a:srgbClr val="000000"/>
              </a:solidFill>
              <a:latin typeface="Arial"/>
              <a:ea typeface="Arial"/>
              <a:cs typeface="Arial"/>
              <a:sym typeface="Arial"/>
            </a:endParaRPr>
          </a:p>
        </p:txBody>
      </p:sp>
      <p:cxnSp>
        <p:nvCxnSpPr>
          <p:cNvPr id="1238" name="Google Shape;1238;p39"/>
          <p:cNvCxnSpPr>
            <a:stCxn id="1237" idx="3"/>
          </p:cNvCxnSpPr>
          <p:nvPr/>
        </p:nvCxnSpPr>
        <p:spPr>
          <a:xfrm flipV="1">
            <a:off x="3200400" y="3543293"/>
            <a:ext cx="914400" cy="58259"/>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sp>
        <p:nvSpPr>
          <p:cNvPr id="1239" name="Google Shape;1239;p39"/>
          <p:cNvSpPr txBox="1"/>
          <p:nvPr/>
        </p:nvSpPr>
        <p:spPr>
          <a:xfrm>
            <a:off x="2343150" y="2914651"/>
            <a:ext cx="857250" cy="230802"/>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Concepts</a:t>
            </a:r>
            <a:endParaRPr sz="1350">
              <a:solidFill>
                <a:schemeClr val="dk1"/>
              </a:solidFill>
              <a:latin typeface="Calibri"/>
              <a:ea typeface="Calibri"/>
              <a:cs typeface="Calibri"/>
              <a:sym typeface="Calibri"/>
            </a:endParaRPr>
          </a:p>
        </p:txBody>
      </p:sp>
      <p:cxnSp>
        <p:nvCxnSpPr>
          <p:cNvPr id="1240" name="Google Shape;1240;p39"/>
          <p:cNvCxnSpPr>
            <a:stCxn id="1239" idx="3"/>
          </p:cNvCxnSpPr>
          <p:nvPr/>
        </p:nvCxnSpPr>
        <p:spPr>
          <a:xfrm>
            <a:off x="3200400" y="3030052"/>
            <a:ext cx="400050" cy="170341"/>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sp>
        <p:nvSpPr>
          <p:cNvPr id="1241" name="Google Shape;1241;p39"/>
          <p:cNvSpPr txBox="1"/>
          <p:nvPr/>
        </p:nvSpPr>
        <p:spPr>
          <a:xfrm>
            <a:off x="5886450" y="1657351"/>
            <a:ext cx="1714500" cy="230802"/>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Ancestry Relationships</a:t>
            </a:r>
            <a:endParaRPr sz="1050">
              <a:solidFill>
                <a:srgbClr val="000000"/>
              </a:solidFill>
              <a:latin typeface="Arial"/>
              <a:ea typeface="Arial"/>
              <a:cs typeface="Arial"/>
              <a:sym typeface="Arial"/>
            </a:endParaRPr>
          </a:p>
        </p:txBody>
      </p:sp>
      <p:cxnSp>
        <p:nvCxnSpPr>
          <p:cNvPr id="1242" name="Google Shape;1242;p39"/>
          <p:cNvCxnSpPr>
            <a:stCxn id="1241" idx="2"/>
          </p:cNvCxnSpPr>
          <p:nvPr/>
        </p:nvCxnSpPr>
        <p:spPr>
          <a:xfrm flipH="1">
            <a:off x="6000750" y="1888153"/>
            <a:ext cx="742950" cy="1426531"/>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cxnSp>
        <p:nvCxnSpPr>
          <p:cNvPr id="1243" name="Google Shape;1243;p39"/>
          <p:cNvCxnSpPr>
            <a:stCxn id="1210" idx="3"/>
            <a:endCxn id="1213" idx="3"/>
          </p:cNvCxnSpPr>
          <p:nvPr/>
        </p:nvCxnSpPr>
        <p:spPr>
          <a:xfrm flipV="1">
            <a:off x="5143500" y="2878894"/>
            <a:ext cx="12700" cy="857928"/>
          </a:xfrm>
          <a:prstGeom prst="curvedConnector3">
            <a:avLst>
              <a:gd name="adj1" fmla="val 1800000"/>
            </a:avLst>
          </a:prstGeom>
          <a:noFill/>
          <a:ln w="9525" cap="flat" cmpd="sng">
            <a:solidFill>
              <a:schemeClr val="dk1"/>
            </a:solidFill>
            <a:prstDash val="solid"/>
            <a:round/>
            <a:headEnd type="triangle" w="med" len="med"/>
            <a:tailEnd type="none" w="sm" len="sm"/>
          </a:ln>
          <a:effectLst>
            <a:outerShdw blurRad="40000" dist="20000" dir="5400000" rotWithShape="0">
              <a:srgbClr val="000000">
                <a:alpha val="36862"/>
              </a:srgbClr>
            </a:outerShdw>
          </a:effectLst>
        </p:spPr>
      </p:cxnSp>
      <p:cxnSp>
        <p:nvCxnSpPr>
          <p:cNvPr id="1244" name="Google Shape;1244;p39"/>
          <p:cNvCxnSpPr>
            <a:stCxn id="1210" idx="3"/>
            <a:endCxn id="1214" idx="3"/>
          </p:cNvCxnSpPr>
          <p:nvPr/>
        </p:nvCxnSpPr>
        <p:spPr>
          <a:xfrm flipV="1">
            <a:off x="5143500" y="2435469"/>
            <a:ext cx="12700" cy="1301353"/>
          </a:xfrm>
          <a:prstGeom prst="curvedConnector3">
            <a:avLst>
              <a:gd name="adj1" fmla="val 1800000"/>
            </a:avLst>
          </a:prstGeom>
          <a:noFill/>
          <a:ln w="9525" cap="flat" cmpd="sng">
            <a:solidFill>
              <a:schemeClr val="dk1"/>
            </a:solidFill>
            <a:prstDash val="solid"/>
            <a:round/>
            <a:headEnd type="triangle" w="med" len="med"/>
            <a:tailEnd type="none" w="sm" len="sm"/>
          </a:ln>
          <a:effectLst>
            <a:outerShdw blurRad="40000" dist="20000" dir="5400000" rotWithShape="0">
              <a:srgbClr val="000000">
                <a:alpha val="36862"/>
              </a:srgbClr>
            </a:outerShdw>
          </a:effectLst>
        </p:spPr>
      </p:cxnSp>
      <p:cxnSp>
        <p:nvCxnSpPr>
          <p:cNvPr id="1245" name="Google Shape;1245;p39"/>
          <p:cNvCxnSpPr>
            <a:stCxn id="1210" idx="3"/>
            <a:endCxn id="1215" idx="3"/>
          </p:cNvCxnSpPr>
          <p:nvPr/>
        </p:nvCxnSpPr>
        <p:spPr>
          <a:xfrm flipV="1">
            <a:off x="5143500" y="2035419"/>
            <a:ext cx="12700" cy="1701403"/>
          </a:xfrm>
          <a:prstGeom prst="curvedConnector3">
            <a:avLst>
              <a:gd name="adj1" fmla="val 1800000"/>
            </a:avLst>
          </a:prstGeom>
          <a:noFill/>
          <a:ln w="9525" cap="flat" cmpd="sng">
            <a:solidFill>
              <a:schemeClr val="dk1"/>
            </a:solidFill>
            <a:prstDash val="solid"/>
            <a:round/>
            <a:headEnd type="triangle" w="med" len="med"/>
            <a:tailEnd type="none" w="sm" len="sm"/>
          </a:ln>
          <a:effectLst>
            <a:outerShdw blurRad="40000" dist="20000" dir="5400000" rotWithShape="0">
              <a:srgbClr val="000000">
                <a:alpha val="36862"/>
              </a:srgbClr>
            </a:outerShdw>
          </a:effectLst>
        </p:spPr>
      </p:cxnSp>
      <p:cxnSp>
        <p:nvCxnSpPr>
          <p:cNvPr id="1246" name="Google Shape;1246;p39"/>
          <p:cNvCxnSpPr>
            <a:stCxn id="1210" idx="3"/>
            <a:endCxn id="1216" idx="3"/>
          </p:cNvCxnSpPr>
          <p:nvPr/>
        </p:nvCxnSpPr>
        <p:spPr>
          <a:xfrm flipH="1" flipV="1">
            <a:off x="5124674" y="1578776"/>
            <a:ext cx="18826" cy="2158046"/>
          </a:xfrm>
          <a:prstGeom prst="curvedConnector3">
            <a:avLst>
              <a:gd name="adj1" fmla="val -1214278"/>
            </a:avLst>
          </a:prstGeom>
          <a:noFill/>
          <a:ln w="9525" cap="flat" cmpd="sng">
            <a:solidFill>
              <a:schemeClr val="dk1"/>
            </a:solidFill>
            <a:prstDash val="solid"/>
            <a:round/>
            <a:headEnd type="triangle" w="med" len="med"/>
            <a:tailEnd type="none" w="sm" len="sm"/>
          </a:ln>
          <a:effectLst>
            <a:outerShdw blurRad="40000" dist="20000" dir="5400000" rotWithShape="0">
              <a:srgbClr val="000000">
                <a:alpha val="36862"/>
              </a:srgbClr>
            </a:outerShdw>
          </a:effectLst>
        </p:spPr>
      </p:cxnSp>
      <p:cxnSp>
        <p:nvCxnSpPr>
          <p:cNvPr id="1247" name="Google Shape;1247;p39"/>
          <p:cNvCxnSpPr>
            <a:stCxn id="1248" idx="3"/>
          </p:cNvCxnSpPr>
          <p:nvPr/>
        </p:nvCxnSpPr>
        <p:spPr>
          <a:xfrm>
            <a:off x="3200400" y="2124403"/>
            <a:ext cx="800100" cy="275865"/>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sp>
        <p:nvSpPr>
          <p:cNvPr id="1248" name="Google Shape;1248;p39"/>
          <p:cNvSpPr txBox="1"/>
          <p:nvPr/>
        </p:nvSpPr>
        <p:spPr>
          <a:xfrm>
            <a:off x="2400300" y="2009002"/>
            <a:ext cx="800100" cy="230802"/>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Ancestor</a:t>
            </a:r>
            <a:endParaRPr sz="1050">
              <a:solidFill>
                <a:srgbClr val="000000"/>
              </a:solidFill>
              <a:latin typeface="Arial"/>
              <a:ea typeface="Arial"/>
              <a:cs typeface="Arial"/>
              <a:sym typeface="Arial"/>
            </a:endParaRPr>
          </a:p>
        </p:txBody>
      </p:sp>
      <p:sp>
        <p:nvSpPr>
          <p:cNvPr id="1249" name="Google Shape;1249;p39"/>
          <p:cNvSpPr txBox="1"/>
          <p:nvPr/>
        </p:nvSpPr>
        <p:spPr>
          <a:xfrm>
            <a:off x="2057399" y="3800456"/>
            <a:ext cx="971550" cy="230802"/>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Descendant</a:t>
            </a:r>
            <a:endParaRPr sz="1050">
              <a:solidFill>
                <a:srgbClr val="000000"/>
              </a:solidFill>
              <a:latin typeface="Arial"/>
              <a:ea typeface="Arial"/>
              <a:cs typeface="Arial"/>
              <a:sym typeface="Arial"/>
            </a:endParaRPr>
          </a:p>
        </p:txBody>
      </p:sp>
      <p:cxnSp>
        <p:nvCxnSpPr>
          <p:cNvPr id="1250" name="Google Shape;1250;p39"/>
          <p:cNvCxnSpPr>
            <a:stCxn id="1249" idx="3"/>
          </p:cNvCxnSpPr>
          <p:nvPr/>
        </p:nvCxnSpPr>
        <p:spPr>
          <a:xfrm flipV="1">
            <a:off x="3028949" y="3700547"/>
            <a:ext cx="966600" cy="21531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cxnSp>
        <p:nvCxnSpPr>
          <p:cNvPr id="1251" name="Google Shape;1251;p39"/>
          <p:cNvCxnSpPr>
            <a:stCxn id="1252" idx="2"/>
          </p:cNvCxnSpPr>
          <p:nvPr/>
        </p:nvCxnSpPr>
        <p:spPr>
          <a:xfrm flipH="1">
            <a:off x="5715001" y="1202353"/>
            <a:ext cx="771524" cy="512131"/>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sp>
        <p:nvSpPr>
          <p:cNvPr id="1252" name="Google Shape;1252;p39"/>
          <p:cNvSpPr txBox="1"/>
          <p:nvPr/>
        </p:nvSpPr>
        <p:spPr>
          <a:xfrm>
            <a:off x="5657850" y="971551"/>
            <a:ext cx="1657350" cy="230802"/>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5 levels of separation</a:t>
            </a:r>
            <a:endParaRPr sz="1050">
              <a:solidFill>
                <a:srgbClr val="000000"/>
              </a:solidFill>
              <a:latin typeface="Arial"/>
              <a:ea typeface="Arial"/>
              <a:cs typeface="Arial"/>
              <a:sym typeface="Arial"/>
            </a:endParaRPr>
          </a:p>
        </p:txBody>
      </p:sp>
      <p:cxnSp>
        <p:nvCxnSpPr>
          <p:cNvPr id="1253" name="Google Shape;1253;p39"/>
          <p:cNvCxnSpPr>
            <a:stCxn id="1254" idx="1"/>
          </p:cNvCxnSpPr>
          <p:nvPr/>
        </p:nvCxnSpPr>
        <p:spPr>
          <a:xfrm flipH="1" flipV="1">
            <a:off x="5886450" y="3200369"/>
            <a:ext cx="342900" cy="9884"/>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862"/>
              </a:srgbClr>
            </a:outerShdw>
          </a:effectLst>
        </p:spPr>
      </p:cxnSp>
      <p:sp>
        <p:nvSpPr>
          <p:cNvPr id="1254" name="Google Shape;1254;p39"/>
          <p:cNvSpPr txBox="1"/>
          <p:nvPr/>
        </p:nvSpPr>
        <p:spPr>
          <a:xfrm>
            <a:off x="6229350" y="3094852"/>
            <a:ext cx="1657350" cy="230802"/>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2 levels of separation</a:t>
            </a:r>
            <a:endParaRPr sz="105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217"/>
                                        </p:tgtEl>
                                      </p:cBhvr>
                                    </p:animEffect>
                                    <p:set>
                                      <p:cBhvr>
                                        <p:cTn id="25" dur="1" fill="hold">
                                          <p:stCondLst>
                                            <p:cond delay="500"/>
                                          </p:stCondLst>
                                        </p:cTn>
                                        <p:tgtEl>
                                          <p:spTgt spid="121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218"/>
                                        </p:tgtEl>
                                      </p:cBhvr>
                                    </p:animEffect>
                                    <p:set>
                                      <p:cBhvr>
                                        <p:cTn id="28" dur="1" fill="hold">
                                          <p:stCondLst>
                                            <p:cond delay="500"/>
                                          </p:stCondLst>
                                        </p:cTn>
                                        <p:tgtEl>
                                          <p:spTgt spid="121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219"/>
                                        </p:tgtEl>
                                      </p:cBhvr>
                                    </p:animEffect>
                                    <p:set>
                                      <p:cBhvr>
                                        <p:cTn id="31" dur="1" fill="hold">
                                          <p:stCondLst>
                                            <p:cond delay="500"/>
                                          </p:stCondLst>
                                        </p:cTn>
                                        <p:tgtEl>
                                          <p:spTgt spid="121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220"/>
                                        </p:tgtEl>
                                      </p:cBhvr>
                                    </p:animEffect>
                                    <p:set>
                                      <p:cBhvr>
                                        <p:cTn id="34" dur="1" fill="hold">
                                          <p:stCondLst>
                                            <p:cond delay="500"/>
                                          </p:stCondLst>
                                        </p:cTn>
                                        <p:tgtEl>
                                          <p:spTgt spid="122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221"/>
                                        </p:tgtEl>
                                      </p:cBhvr>
                                    </p:animEffect>
                                    <p:set>
                                      <p:cBhvr>
                                        <p:cTn id="37" dur="1" fill="hold">
                                          <p:stCondLst>
                                            <p:cond delay="500"/>
                                          </p:stCondLst>
                                        </p:cTn>
                                        <p:tgtEl>
                                          <p:spTgt spid="12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222"/>
                                        </p:tgtEl>
                                      </p:cBhvr>
                                    </p:animEffect>
                                    <p:set>
                                      <p:cBhvr>
                                        <p:cTn id="40" dur="1" fill="hold">
                                          <p:stCondLst>
                                            <p:cond delay="500"/>
                                          </p:stCondLst>
                                        </p:cTn>
                                        <p:tgtEl>
                                          <p:spTgt spid="12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230"/>
                                        </p:tgtEl>
                                      </p:cBhvr>
                                    </p:animEffect>
                                    <p:set>
                                      <p:cBhvr>
                                        <p:cTn id="43" dur="1" fill="hold">
                                          <p:stCondLst>
                                            <p:cond delay="500"/>
                                          </p:stCondLst>
                                        </p:cTn>
                                        <p:tgtEl>
                                          <p:spTgt spid="123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31"/>
                                        </p:tgtEl>
                                      </p:cBhvr>
                                    </p:animEffect>
                                    <p:set>
                                      <p:cBhvr>
                                        <p:cTn id="46" dur="1" fill="hold">
                                          <p:stCondLst>
                                            <p:cond delay="500"/>
                                          </p:stCondLst>
                                        </p:cTn>
                                        <p:tgtEl>
                                          <p:spTgt spid="123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232"/>
                                        </p:tgtEl>
                                      </p:cBhvr>
                                    </p:animEffect>
                                    <p:set>
                                      <p:cBhvr>
                                        <p:cTn id="49" dur="1" fill="hold">
                                          <p:stCondLst>
                                            <p:cond delay="500"/>
                                          </p:stCondLst>
                                        </p:cTn>
                                        <p:tgtEl>
                                          <p:spTgt spid="123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233"/>
                                        </p:tgtEl>
                                      </p:cBhvr>
                                    </p:animEffect>
                                    <p:set>
                                      <p:cBhvr>
                                        <p:cTn id="52" dur="1" fill="hold">
                                          <p:stCondLst>
                                            <p:cond delay="500"/>
                                          </p:stCondLst>
                                        </p:cTn>
                                        <p:tgtEl>
                                          <p:spTgt spid="123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234"/>
                                        </p:tgtEl>
                                      </p:cBhvr>
                                    </p:animEffect>
                                    <p:set>
                                      <p:cBhvr>
                                        <p:cTn id="55" dur="1" fill="hold">
                                          <p:stCondLst>
                                            <p:cond delay="500"/>
                                          </p:stCondLst>
                                        </p:cTn>
                                        <p:tgtEl>
                                          <p:spTgt spid="1234"/>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235"/>
                                        </p:tgtEl>
                                      </p:cBhvr>
                                    </p:animEffect>
                                    <p:set>
                                      <p:cBhvr>
                                        <p:cTn id="58" dur="1" fill="hold">
                                          <p:stCondLst>
                                            <p:cond delay="500"/>
                                          </p:stCondLst>
                                        </p:cTn>
                                        <p:tgtEl>
                                          <p:spTgt spid="123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237"/>
                                        </p:tgtEl>
                                      </p:cBhvr>
                                    </p:animEffect>
                                    <p:set>
                                      <p:cBhvr>
                                        <p:cTn id="61" dur="1" fill="hold">
                                          <p:stCondLst>
                                            <p:cond delay="500"/>
                                          </p:stCondLst>
                                        </p:cTn>
                                        <p:tgtEl>
                                          <p:spTgt spid="1237"/>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238"/>
                                        </p:tgtEl>
                                      </p:cBhvr>
                                    </p:animEffect>
                                    <p:set>
                                      <p:cBhvr>
                                        <p:cTn id="64" dur="1" fill="hold">
                                          <p:stCondLst>
                                            <p:cond delay="500"/>
                                          </p:stCondLst>
                                        </p:cTn>
                                        <p:tgtEl>
                                          <p:spTgt spid="1238"/>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240"/>
                                        </p:tgtEl>
                                      </p:cBhvr>
                                    </p:animEffect>
                                    <p:set>
                                      <p:cBhvr>
                                        <p:cTn id="67" dur="1" fill="hold">
                                          <p:stCondLst>
                                            <p:cond delay="500"/>
                                          </p:stCondLst>
                                        </p:cTn>
                                        <p:tgtEl>
                                          <p:spTgt spid="1240"/>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239"/>
                                        </p:tgtEl>
                                      </p:cBhvr>
                                    </p:animEffect>
                                    <p:set>
                                      <p:cBhvr>
                                        <p:cTn id="70" dur="1" fill="hold">
                                          <p:stCondLst>
                                            <p:cond delay="500"/>
                                          </p:stCondLst>
                                        </p:cTn>
                                        <p:tgtEl>
                                          <p:spTgt spid="1239"/>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242"/>
                                        </p:tgtEl>
                                      </p:cBhvr>
                                    </p:animEffect>
                                    <p:set>
                                      <p:cBhvr>
                                        <p:cTn id="73" dur="1" fill="hold">
                                          <p:stCondLst>
                                            <p:cond delay="500"/>
                                          </p:stCondLst>
                                        </p:cTn>
                                        <p:tgtEl>
                                          <p:spTgt spid="1242"/>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241"/>
                                        </p:tgtEl>
                                      </p:cBhvr>
                                    </p:animEffect>
                                    <p:set>
                                      <p:cBhvr>
                                        <p:cTn id="76" dur="1" fill="hold">
                                          <p:stCondLst>
                                            <p:cond delay="500"/>
                                          </p:stCondLst>
                                        </p:cTn>
                                        <p:tgtEl>
                                          <p:spTgt spid="124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24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4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25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4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25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5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25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40"/>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spcBef>
                <a:spcPts val="0"/>
              </a:spcBef>
              <a:buSzPts val="2800"/>
            </a:pPr>
            <a:r>
              <a:rPr lang="en-US"/>
              <a:t>Concept Ancestor: Structure </a:t>
            </a:r>
            <a:endParaRPr/>
          </a:p>
        </p:txBody>
      </p:sp>
      <p:graphicFrame>
        <p:nvGraphicFramePr>
          <p:cNvPr id="1260" name="Google Shape;1260;p40"/>
          <p:cNvGraphicFramePr/>
          <p:nvPr/>
        </p:nvGraphicFramePr>
        <p:xfrm>
          <a:off x="1143000" y="1230761"/>
          <a:ext cx="3257906" cy="4091264"/>
        </p:xfrm>
        <a:graphic>
          <a:graphicData uri="http://schemas.openxmlformats.org/drawingml/2006/table">
            <a:tbl>
              <a:tblPr>
                <a:noFill/>
              </a:tblPr>
              <a:tblGrid>
                <a:gridCol w="481181">
                  <a:extLst>
                    <a:ext uri="{9D8B030D-6E8A-4147-A177-3AD203B41FA5}">
                      <a16:colId xmlns:a16="http://schemas.microsoft.com/office/drawing/2014/main" val="20000"/>
                    </a:ext>
                  </a:extLst>
                </a:gridCol>
                <a:gridCol w="543019">
                  <a:extLst>
                    <a:ext uri="{9D8B030D-6E8A-4147-A177-3AD203B41FA5}">
                      <a16:colId xmlns:a16="http://schemas.microsoft.com/office/drawing/2014/main" val="20001"/>
                    </a:ext>
                  </a:extLst>
                </a:gridCol>
                <a:gridCol w="519244">
                  <a:extLst>
                    <a:ext uri="{9D8B030D-6E8A-4147-A177-3AD203B41FA5}">
                      <a16:colId xmlns:a16="http://schemas.microsoft.com/office/drawing/2014/main" val="20002"/>
                    </a:ext>
                  </a:extLst>
                </a:gridCol>
                <a:gridCol w="535950">
                  <a:extLst>
                    <a:ext uri="{9D8B030D-6E8A-4147-A177-3AD203B41FA5}">
                      <a16:colId xmlns:a16="http://schemas.microsoft.com/office/drawing/2014/main" val="20003"/>
                    </a:ext>
                  </a:extLst>
                </a:gridCol>
                <a:gridCol w="1178513">
                  <a:extLst>
                    <a:ext uri="{9D8B030D-6E8A-4147-A177-3AD203B41FA5}">
                      <a16:colId xmlns:a16="http://schemas.microsoft.com/office/drawing/2014/main" val="20004"/>
                    </a:ext>
                  </a:extLst>
                </a:gridCol>
              </a:tblGrid>
              <a:tr h="190013">
                <a:tc>
                  <a:txBody>
                    <a:bodyPr/>
                    <a:lstStyle/>
                    <a:p>
                      <a:pPr marL="0" marR="0" lvl="0" indent="0" algn="l" rtl="0">
                        <a:lnSpc>
                          <a:spcPct val="100000"/>
                        </a:lnSpc>
                        <a:spcBef>
                          <a:spcPts val="0"/>
                        </a:spcBef>
                        <a:spcAft>
                          <a:spcPts val="0"/>
                        </a:spcAft>
                        <a:buClr>
                          <a:schemeClr val="dk1"/>
                        </a:buClr>
                        <a:buSzPts val="1000"/>
                        <a:buFont typeface="Calibri"/>
                        <a:buNone/>
                      </a:pPr>
                      <a:r>
                        <a:rPr lang="en-US" sz="800" b="1" u="none" strike="noStrike" cap="none">
                          <a:latin typeface="Calibri"/>
                          <a:ea typeface="Calibri"/>
                          <a:cs typeface="Calibri"/>
                          <a:sym typeface="Calibri"/>
                        </a:rPr>
                        <a:t>ancestor</a:t>
                      </a:r>
                      <a:endParaRPr sz="800" b="1"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b="1" u="none" strike="noStrike" cap="none">
                          <a:latin typeface="Calibri"/>
                          <a:ea typeface="Calibri"/>
                          <a:cs typeface="Calibri"/>
                          <a:sym typeface="Calibri"/>
                        </a:rPr>
                        <a:t>descendant</a:t>
                      </a:r>
                      <a:endParaRPr sz="800" b="1"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b="1" u="none" strike="noStrike" cap="none">
                          <a:latin typeface="Calibri"/>
                          <a:ea typeface="Calibri"/>
                          <a:cs typeface="Calibri"/>
                          <a:sym typeface="Calibri"/>
                        </a:rPr>
                        <a:t>min_levels</a:t>
                      </a:r>
                      <a:endParaRPr sz="800" b="1"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b="1" u="none" strike="noStrike" cap="none">
                          <a:latin typeface="Calibri"/>
                          <a:ea typeface="Calibri"/>
                          <a:cs typeface="Calibri"/>
                          <a:sym typeface="Calibri"/>
                        </a:rPr>
                        <a:t>max_levels</a:t>
                      </a:r>
                      <a:endParaRPr sz="800" b="1"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b="1" u="none" strike="noStrike" cap="none">
                          <a:latin typeface="Calibri"/>
                          <a:ea typeface="Calibri"/>
                          <a:cs typeface="Calibri"/>
                          <a:sym typeface="Calibri"/>
                        </a:rPr>
                        <a:t>concept_name</a:t>
                      </a:r>
                      <a:endParaRPr sz="800" b="1"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24207">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rgbClr val="FF9900"/>
                        </a:buClr>
                        <a:buSzPts val="1200"/>
                        <a:buFont typeface="Calibri"/>
                        <a:buNone/>
                      </a:pPr>
                      <a:r>
                        <a:rPr lang="en-US" sz="900" b="1" u="none" strike="noStrike" cap="none">
                          <a:solidFill>
                            <a:srgbClr val="FF9900"/>
                          </a:solidFill>
                          <a:latin typeface="Calibri"/>
                          <a:ea typeface="Calibri"/>
                          <a:cs typeface="Calibri"/>
                          <a:sym typeface="Calibri"/>
                        </a:rPr>
                        <a:t>0</a:t>
                      </a:r>
                      <a:endParaRPr sz="900" b="1" u="none" strike="noStrike" cap="none">
                        <a:solidFill>
                          <a:srgbClr val="FF9900"/>
                        </a:solidFill>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rgbClr val="FF9900"/>
                        </a:buClr>
                        <a:buSzPts val="1200"/>
                        <a:buFont typeface="Calibri"/>
                        <a:buNone/>
                      </a:pPr>
                      <a:r>
                        <a:rPr lang="en-US" sz="900" b="1" u="none" strike="noStrike" cap="none">
                          <a:solidFill>
                            <a:srgbClr val="FF9900"/>
                          </a:solidFill>
                          <a:latin typeface="Calibri"/>
                          <a:ea typeface="Calibri"/>
                          <a:cs typeface="Calibri"/>
                          <a:sym typeface="Calibri"/>
                        </a:rPr>
                        <a:t>0</a:t>
                      </a:r>
                      <a:endParaRPr sz="900" b="1" u="none" strike="noStrike" cap="none">
                        <a:solidFill>
                          <a:srgbClr val="FF9900"/>
                        </a:solidFill>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900" b="1" u="none" strike="noStrike" cap="none">
                          <a:latin typeface="Calibri"/>
                          <a:ea typeface="Calibri"/>
                          <a:cs typeface="Calibri"/>
                          <a:sym typeface="Calibri"/>
                        </a:rPr>
                        <a:t>Cardiac arrhythmia</a:t>
                      </a:r>
                      <a:endParaRPr sz="900" b="1"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99442">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4086313</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Withdrawal arrhythmia</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99442">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4185572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Ventricular arrhythmia</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54400">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4248028</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Supraventricular arrhythmia</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18613">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44784234</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Cardiac arrhythmia associated with genetic disorder</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99442">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4226399</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Fibrillation</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99442">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4164083</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Ectopic rhythm</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94331">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45757098</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Cardiac arrhythmia in mother complicating childbirth</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99442">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4088986</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1</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Atrial escape complex</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99442">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4068155</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Atrial arrhythmia</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86200">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4306984</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Cardiac arrest due to trauma</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304313">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4301015</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Cardiac arrest due to pacemaker failure</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199442">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4128968</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Circulatory arrest</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199442">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4256374</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Cardiorespiratory arrest</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99442">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4254116</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2</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5</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Tachycardia-bradycardia</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224207">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44784217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US" sz="800" u="none" strike="noStrike" cap="none">
                          <a:latin typeface="Calibri"/>
                          <a:ea typeface="Calibri"/>
                          <a:cs typeface="Calibri"/>
                          <a:sym typeface="Calibri"/>
                        </a:rPr>
                        <a:t>313217</a:t>
                      </a:r>
                      <a:endParaRPr sz="800"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rgbClr val="FF9900"/>
                        </a:buClr>
                        <a:buSzPts val="1200"/>
                        <a:buFont typeface="Calibri"/>
                        <a:buNone/>
                      </a:pPr>
                      <a:r>
                        <a:rPr lang="en-US" sz="900" b="1" u="none" strike="noStrike" cap="none">
                          <a:solidFill>
                            <a:srgbClr val="FF9900"/>
                          </a:solidFill>
                          <a:latin typeface="Calibri"/>
                          <a:ea typeface="Calibri"/>
                          <a:cs typeface="Calibri"/>
                          <a:sym typeface="Calibri"/>
                        </a:rPr>
                        <a:t>2</a:t>
                      </a:r>
                      <a:endParaRPr sz="900" b="1" u="none" strike="noStrike" cap="none">
                        <a:solidFill>
                          <a:srgbClr val="FF9900"/>
                        </a:solidFill>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rgbClr val="FF9900"/>
                        </a:buClr>
                        <a:buSzPts val="1200"/>
                        <a:buFont typeface="Calibri"/>
                        <a:buNone/>
                      </a:pPr>
                      <a:r>
                        <a:rPr lang="en-US" sz="900" b="1" u="none" strike="noStrike" cap="none">
                          <a:solidFill>
                            <a:srgbClr val="FF9900"/>
                          </a:solidFill>
                          <a:latin typeface="Calibri"/>
                          <a:ea typeface="Calibri"/>
                          <a:cs typeface="Calibri"/>
                          <a:sym typeface="Calibri"/>
                        </a:rPr>
                        <a:t>3</a:t>
                      </a:r>
                      <a:endParaRPr sz="900" b="1" u="none" strike="noStrike" cap="none">
                        <a:solidFill>
                          <a:srgbClr val="FF9900"/>
                        </a:solidFill>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900" b="1" u="none" strike="noStrike" cap="none">
                          <a:latin typeface="Calibri"/>
                          <a:ea typeface="Calibri"/>
                          <a:cs typeface="Calibri"/>
                          <a:sym typeface="Calibri"/>
                        </a:rPr>
                        <a:t>Atrial fibrillation</a:t>
                      </a:r>
                      <a:endParaRPr sz="900" b="1" u="none" strike="noStrike" cap="none">
                        <a:latin typeface="Calibri"/>
                        <a:ea typeface="Calibri"/>
                        <a:cs typeface="Calibri"/>
                        <a:sym typeface="Calibri"/>
                      </a:endParaRPr>
                    </a:p>
                  </a:txBody>
                  <a:tcPr marL="7144" marR="7144" marT="7144" marB="68569"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bl>
          </a:graphicData>
        </a:graphic>
      </p:graphicFrame>
      <p:cxnSp>
        <p:nvCxnSpPr>
          <p:cNvPr id="1261" name="Google Shape;1261;p40"/>
          <p:cNvCxnSpPr>
            <a:stCxn id="1262" idx="3"/>
          </p:cNvCxnSpPr>
          <p:nvPr/>
        </p:nvCxnSpPr>
        <p:spPr>
          <a:xfrm rot="10800000" flipH="1">
            <a:off x="841359" y="1594802"/>
            <a:ext cx="377550" cy="346050"/>
          </a:xfrm>
          <a:prstGeom prst="straightConnector1">
            <a:avLst/>
          </a:prstGeom>
          <a:noFill/>
          <a:ln w="19050" cap="flat" cmpd="sng">
            <a:solidFill>
              <a:srgbClr val="FF9900"/>
            </a:solidFill>
            <a:prstDash val="solid"/>
            <a:round/>
            <a:headEnd type="none" w="sm" len="sm"/>
            <a:tailEnd type="stealth" w="med" len="med"/>
          </a:ln>
        </p:spPr>
      </p:cxnSp>
      <p:sp>
        <p:nvSpPr>
          <p:cNvPr id="1262" name="Google Shape;1262;p40"/>
          <p:cNvSpPr txBox="1"/>
          <p:nvPr/>
        </p:nvSpPr>
        <p:spPr>
          <a:xfrm>
            <a:off x="408009" y="1776377"/>
            <a:ext cx="433350" cy="328950"/>
          </a:xfrm>
          <a:prstGeom prst="rect">
            <a:avLst/>
          </a:prstGeom>
          <a:noFill/>
          <a:ln w="19050" cap="flat" cmpd="sng">
            <a:solidFill>
              <a:srgbClr val="FF9900"/>
            </a:solidFill>
            <a:prstDash val="solid"/>
            <a:round/>
            <a:headEnd type="none" w="sm" len="sm"/>
            <a:tailEnd type="none" w="sm" len="sm"/>
          </a:ln>
        </p:spPr>
        <p:txBody>
          <a:bodyPr spcFirstLastPara="1" wrap="square" lIns="68569" tIns="68569" rIns="68569" bIns="68569" anchor="t" anchorCtr="0">
            <a:noAutofit/>
          </a:bodyPr>
          <a:lstStyle/>
          <a:p>
            <a:pPr>
              <a:spcBef>
                <a:spcPts val="0"/>
              </a:spcBef>
              <a:spcAft>
                <a:spcPts val="0"/>
              </a:spcAft>
              <a:buClr>
                <a:srgbClr val="000000"/>
              </a:buClr>
              <a:buSzPts val="1800"/>
            </a:pPr>
            <a:r>
              <a:rPr lang="en-US" sz="1350">
                <a:solidFill>
                  <a:srgbClr val="FF9900"/>
                </a:solidFill>
                <a:latin typeface="Calibri"/>
                <a:ea typeface="Calibri"/>
                <a:cs typeface="Calibri"/>
                <a:sym typeface="Calibri"/>
              </a:rPr>
              <a:t>Self</a:t>
            </a:r>
            <a:endParaRPr sz="1350">
              <a:solidFill>
                <a:srgbClr val="FF9900"/>
              </a:solidFill>
              <a:latin typeface="Calibri"/>
              <a:ea typeface="Calibri"/>
              <a:cs typeface="Calibri"/>
              <a:sym typeface="Calibri"/>
            </a:endParaRPr>
          </a:p>
        </p:txBody>
      </p:sp>
      <p:cxnSp>
        <p:nvCxnSpPr>
          <p:cNvPr id="1263" name="Google Shape;1263;p40"/>
          <p:cNvCxnSpPr>
            <a:stCxn id="1262" idx="3"/>
          </p:cNvCxnSpPr>
          <p:nvPr/>
        </p:nvCxnSpPr>
        <p:spPr>
          <a:xfrm rot="10800000" flipH="1">
            <a:off x="841359" y="1590752"/>
            <a:ext cx="987525" cy="350100"/>
          </a:xfrm>
          <a:prstGeom prst="straightConnector1">
            <a:avLst/>
          </a:prstGeom>
          <a:noFill/>
          <a:ln w="19050" cap="flat" cmpd="sng">
            <a:solidFill>
              <a:schemeClr val="accent6"/>
            </a:solidFill>
            <a:prstDash val="solid"/>
            <a:miter lim="800000"/>
            <a:headEnd type="none" w="sm" len="sm"/>
            <a:tailEnd type="triangle" w="med" len="med"/>
          </a:ln>
        </p:spPr>
      </p:cxnSp>
      <p:pic>
        <p:nvPicPr>
          <p:cNvPr id="1264" name="Google Shape;1264;p40"/>
          <p:cNvPicPr preferRelativeResize="0"/>
          <p:nvPr/>
        </p:nvPicPr>
        <p:blipFill rotWithShape="1">
          <a:blip r:embed="rId3">
            <a:alphaModFix/>
          </a:blip>
          <a:srcRect/>
          <a:stretch/>
        </p:blipFill>
        <p:spPr>
          <a:xfrm>
            <a:off x="5101726" y="1269770"/>
            <a:ext cx="3385331" cy="337456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41"/>
          <p:cNvSpPr txBox="1">
            <a:spLocks noGrp="1"/>
          </p:cNvSpPr>
          <p:nvPr>
            <p:ph type="title"/>
          </p:nvPr>
        </p:nvSpPr>
        <p:spPr>
          <a:xfrm>
            <a:off x="1143000" y="400051"/>
            <a:ext cx="7837370" cy="628649"/>
          </a:xfrm>
          <a:prstGeom prst="rect">
            <a:avLst/>
          </a:prstGeom>
          <a:noFill/>
          <a:ln>
            <a:noFill/>
          </a:ln>
        </p:spPr>
        <p:txBody>
          <a:bodyPr spcFirstLastPara="1" vert="horz" wrap="square" lIns="68569" tIns="68569" rIns="68569" bIns="68569" rtlCol="0" anchor="ctr" anchorCtr="0">
            <a:noAutofit/>
          </a:bodyPr>
          <a:lstStyle/>
          <a:p>
            <a:pPr algn="l">
              <a:spcBef>
                <a:spcPts val="0"/>
              </a:spcBef>
              <a:buSzPts val="4000"/>
            </a:pPr>
            <a:r>
              <a:rPr lang="en-US"/>
              <a:t>Concept Ancestor vs. Concept Relationship</a:t>
            </a:r>
            <a:endParaRPr/>
          </a:p>
        </p:txBody>
      </p:sp>
      <p:sp>
        <p:nvSpPr>
          <p:cNvPr id="1270" name="Google Shape;1270;p41"/>
          <p:cNvSpPr txBox="1">
            <a:spLocks noGrp="1"/>
          </p:cNvSpPr>
          <p:nvPr>
            <p:ph type="body" idx="1"/>
          </p:nvPr>
        </p:nvSpPr>
        <p:spPr>
          <a:xfrm>
            <a:off x="457200" y="1200150"/>
            <a:ext cx="8229600" cy="1120514"/>
          </a:xfrm>
          <a:prstGeom prst="rect">
            <a:avLst/>
          </a:prstGeom>
          <a:noFill/>
          <a:ln>
            <a:noFill/>
          </a:ln>
        </p:spPr>
        <p:txBody>
          <a:bodyPr spcFirstLastPara="1" vert="horz" wrap="square" lIns="68569" tIns="68569" rIns="68569" bIns="68569" rtlCol="0" anchor="t" anchorCtr="0">
            <a:noAutofit/>
          </a:bodyPr>
          <a:lstStyle/>
          <a:p>
            <a:pPr marL="152400" indent="0">
              <a:lnSpc>
                <a:spcPct val="90000"/>
              </a:lnSpc>
              <a:spcBef>
                <a:spcPts val="0"/>
              </a:spcBef>
              <a:buClr>
                <a:schemeClr val="dk1"/>
              </a:buClr>
              <a:buSzPts val="1100"/>
              <a:buNone/>
            </a:pPr>
            <a:r>
              <a:rPr lang="en-US" sz="1200" dirty="0">
                <a:solidFill>
                  <a:srgbClr val="0000FF"/>
                </a:solidFill>
                <a:latin typeface="Calibri"/>
                <a:ea typeface="Calibri"/>
                <a:cs typeface="Calibri"/>
                <a:sym typeface="Calibri"/>
              </a:rPr>
              <a:t>SELECT</a:t>
            </a:r>
            <a:r>
              <a:rPr lang="en-US" sz="1200" dirty="0">
                <a:latin typeface="Calibri"/>
                <a:ea typeface="Calibri"/>
                <a:cs typeface="Calibri"/>
                <a:sym typeface="Calibri"/>
              </a:rPr>
              <a:t> ca.</a:t>
            </a:r>
            <a:r>
              <a:rPr lang="en-US" sz="1200" i="1" dirty="0">
                <a:latin typeface="Calibri"/>
                <a:ea typeface="Calibri"/>
                <a:cs typeface="Calibri"/>
                <a:sym typeface="Calibri"/>
              </a:rPr>
              <a:t>*</a:t>
            </a:r>
            <a:r>
              <a:rPr lang="en-US" sz="1200" dirty="0">
                <a:latin typeface="Calibri"/>
                <a:ea typeface="Calibri"/>
                <a:cs typeface="Calibri"/>
                <a:sym typeface="Calibri"/>
              </a:rPr>
              <a:t>, </a:t>
            </a:r>
            <a:r>
              <a:rPr lang="en-US" sz="1200" dirty="0" err="1">
                <a:latin typeface="Calibri"/>
                <a:ea typeface="Calibri"/>
                <a:cs typeface="Calibri"/>
                <a:sym typeface="Calibri"/>
              </a:rPr>
              <a:t>concept.concept_name</a:t>
            </a:r>
            <a:r>
              <a:rPr lang="en-US" sz="1200" dirty="0">
                <a:latin typeface="Calibri"/>
                <a:ea typeface="Calibri"/>
                <a:cs typeface="Calibri"/>
                <a:sym typeface="Calibri"/>
              </a:rPr>
              <a:t> </a:t>
            </a:r>
            <a:r>
              <a:rPr lang="en-US" sz="1200" dirty="0">
                <a:solidFill>
                  <a:srgbClr val="0000FF"/>
                </a:solidFill>
                <a:latin typeface="Calibri"/>
                <a:ea typeface="Calibri"/>
                <a:cs typeface="Calibri"/>
                <a:sym typeface="Calibri"/>
              </a:rPr>
              <a:t>FROM</a:t>
            </a:r>
            <a:r>
              <a:rPr lang="en-US" sz="1200" dirty="0">
                <a:latin typeface="Calibri"/>
                <a:ea typeface="Calibri"/>
                <a:cs typeface="Calibri"/>
                <a:sym typeface="Calibri"/>
              </a:rPr>
              <a:t> </a:t>
            </a:r>
            <a:r>
              <a:rPr lang="en-US" sz="1200" dirty="0" err="1">
                <a:latin typeface="Calibri"/>
                <a:ea typeface="Calibri"/>
                <a:cs typeface="Calibri"/>
                <a:sym typeface="Calibri"/>
              </a:rPr>
              <a:t>concept_ancestor</a:t>
            </a:r>
            <a:r>
              <a:rPr lang="en-US" sz="1200" dirty="0">
                <a:latin typeface="Calibri"/>
                <a:ea typeface="Calibri"/>
                <a:cs typeface="Calibri"/>
                <a:sym typeface="Calibri"/>
              </a:rPr>
              <a:t> ca</a:t>
            </a:r>
            <a:endParaRPr sz="1200" dirty="0"/>
          </a:p>
          <a:p>
            <a:pPr marL="152400" indent="0">
              <a:lnSpc>
                <a:spcPct val="90000"/>
              </a:lnSpc>
              <a:spcBef>
                <a:spcPts val="480"/>
              </a:spcBef>
              <a:buClr>
                <a:schemeClr val="dk1"/>
              </a:buClr>
              <a:buSzPts val="1100"/>
              <a:buNone/>
            </a:pPr>
            <a:r>
              <a:rPr lang="en-US" sz="1200" dirty="0">
                <a:solidFill>
                  <a:srgbClr val="0000FF"/>
                </a:solidFill>
                <a:latin typeface="Calibri"/>
                <a:ea typeface="Calibri"/>
                <a:cs typeface="Calibri"/>
                <a:sym typeface="Calibri"/>
              </a:rPr>
              <a:t>JOIN</a:t>
            </a:r>
            <a:r>
              <a:rPr lang="en-US" sz="1200" dirty="0">
                <a:latin typeface="Calibri"/>
                <a:ea typeface="Calibri"/>
                <a:cs typeface="Calibri"/>
                <a:sym typeface="Calibri"/>
              </a:rPr>
              <a:t> concept ON  </a:t>
            </a:r>
            <a:r>
              <a:rPr lang="en-US" sz="1200" dirty="0" err="1">
                <a:latin typeface="Calibri"/>
                <a:ea typeface="Calibri"/>
                <a:cs typeface="Calibri"/>
                <a:sym typeface="Calibri"/>
              </a:rPr>
              <a:t>descendant_concept_id</a:t>
            </a:r>
            <a:r>
              <a:rPr lang="en-US" sz="1200" dirty="0">
                <a:latin typeface="Calibri"/>
                <a:ea typeface="Calibri"/>
                <a:cs typeface="Calibri"/>
                <a:sym typeface="Calibri"/>
              </a:rPr>
              <a:t> = </a:t>
            </a:r>
            <a:r>
              <a:rPr lang="en-US" sz="1200" dirty="0" err="1">
                <a:latin typeface="Calibri"/>
                <a:ea typeface="Calibri"/>
                <a:cs typeface="Calibri"/>
                <a:sym typeface="Calibri"/>
              </a:rPr>
              <a:t>concept_id</a:t>
            </a:r>
            <a:endParaRPr sz="1200" dirty="0">
              <a:latin typeface="Calibri"/>
              <a:ea typeface="Calibri"/>
              <a:cs typeface="Calibri"/>
              <a:sym typeface="Calibri"/>
            </a:endParaRPr>
          </a:p>
          <a:p>
            <a:pPr marL="152400" indent="0">
              <a:lnSpc>
                <a:spcPct val="90000"/>
              </a:lnSpc>
              <a:spcBef>
                <a:spcPts val="480"/>
              </a:spcBef>
              <a:buClr>
                <a:schemeClr val="dk1"/>
              </a:buClr>
              <a:buSzPts val="1100"/>
              <a:buNone/>
            </a:pPr>
            <a:r>
              <a:rPr lang="en-US" sz="1200" dirty="0">
                <a:solidFill>
                  <a:srgbClr val="0000FF"/>
                </a:solidFill>
                <a:latin typeface="Calibri"/>
                <a:ea typeface="Calibri"/>
                <a:cs typeface="Calibri"/>
                <a:sym typeface="Calibri"/>
              </a:rPr>
              <a:t>WHERE</a:t>
            </a:r>
            <a:r>
              <a:rPr lang="en-US" sz="1200" dirty="0">
                <a:latin typeface="Calibri"/>
                <a:ea typeface="Calibri"/>
                <a:cs typeface="Calibri"/>
                <a:sym typeface="Calibri"/>
              </a:rPr>
              <a:t> </a:t>
            </a:r>
            <a:r>
              <a:rPr lang="en-US" sz="1200" dirty="0" err="1">
                <a:latin typeface="Calibri"/>
                <a:ea typeface="Calibri"/>
                <a:cs typeface="Calibri"/>
                <a:sym typeface="Calibri"/>
              </a:rPr>
              <a:t>ancestor_concept_id</a:t>
            </a:r>
            <a:r>
              <a:rPr lang="en-US" sz="1200" dirty="0">
                <a:latin typeface="Calibri"/>
                <a:ea typeface="Calibri"/>
                <a:cs typeface="Calibri"/>
                <a:sym typeface="Calibri"/>
              </a:rPr>
              <a:t> = </a:t>
            </a:r>
            <a:r>
              <a:rPr lang="en-US" sz="1200" dirty="0">
                <a:solidFill>
                  <a:srgbClr val="FF9900"/>
                </a:solidFill>
                <a:latin typeface="Calibri"/>
                <a:ea typeface="Calibri"/>
                <a:cs typeface="Calibri"/>
                <a:sym typeface="Calibri"/>
              </a:rPr>
              <a:t>21602728</a:t>
            </a:r>
            <a:r>
              <a:rPr lang="en-US" sz="1200" dirty="0">
                <a:latin typeface="Calibri"/>
                <a:ea typeface="Calibri"/>
                <a:cs typeface="Calibri"/>
                <a:sym typeface="Calibri"/>
              </a:rPr>
              <a:t> </a:t>
            </a:r>
            <a:r>
              <a:rPr lang="en-US" sz="1200" i="1" dirty="0">
                <a:latin typeface="Calibri"/>
                <a:ea typeface="Calibri"/>
                <a:cs typeface="Calibri"/>
                <a:sym typeface="Calibri"/>
              </a:rPr>
              <a:t>/* Glucocorticoids */</a:t>
            </a:r>
            <a:endParaRPr sz="1200" dirty="0"/>
          </a:p>
          <a:p>
            <a:pPr marL="152400" indent="0">
              <a:lnSpc>
                <a:spcPct val="90000"/>
              </a:lnSpc>
              <a:spcBef>
                <a:spcPts val="480"/>
              </a:spcBef>
              <a:buClr>
                <a:schemeClr val="dk1"/>
              </a:buClr>
              <a:buSzPts val="1100"/>
              <a:buNone/>
            </a:pPr>
            <a:r>
              <a:rPr lang="en-US" sz="1200" dirty="0">
                <a:solidFill>
                  <a:srgbClr val="0000FF"/>
                </a:solidFill>
                <a:latin typeface="Calibri"/>
                <a:ea typeface="Calibri"/>
                <a:cs typeface="Calibri"/>
                <a:sym typeface="Calibri"/>
              </a:rPr>
              <a:t>ORDER BY </a:t>
            </a:r>
            <a:r>
              <a:rPr lang="en-US" sz="1200" dirty="0" err="1">
                <a:latin typeface="Calibri"/>
                <a:ea typeface="Calibri"/>
                <a:cs typeface="Calibri"/>
                <a:sym typeface="Calibri"/>
              </a:rPr>
              <a:t>min_levels_of_separation</a:t>
            </a:r>
            <a:r>
              <a:rPr lang="en-US" sz="1200" dirty="0">
                <a:latin typeface="Calibri"/>
                <a:ea typeface="Calibri"/>
                <a:cs typeface="Calibri"/>
                <a:sym typeface="Calibri"/>
              </a:rPr>
              <a:t>;  </a:t>
            </a:r>
            <a:endParaRPr sz="1200" dirty="0"/>
          </a:p>
          <a:p>
            <a:pPr marL="152400" indent="0">
              <a:lnSpc>
                <a:spcPct val="90000"/>
              </a:lnSpc>
              <a:spcBef>
                <a:spcPts val="480"/>
              </a:spcBef>
              <a:buSzPts val="2000"/>
              <a:buNone/>
            </a:pPr>
            <a:endParaRPr sz="1500" dirty="0"/>
          </a:p>
        </p:txBody>
      </p:sp>
      <p:sp>
        <p:nvSpPr>
          <p:cNvPr id="1271" name="Google Shape;1271;p41"/>
          <p:cNvSpPr txBox="1"/>
          <p:nvPr/>
        </p:nvSpPr>
        <p:spPr>
          <a:xfrm>
            <a:off x="5598222" y="2098364"/>
            <a:ext cx="1143000" cy="30015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Glucocorticoids</a:t>
            </a:r>
            <a:endParaRPr sz="1050">
              <a:solidFill>
                <a:srgbClr val="000000"/>
              </a:solidFill>
              <a:latin typeface="Arial"/>
              <a:ea typeface="Arial"/>
              <a:cs typeface="Arial"/>
              <a:sym typeface="Arial"/>
            </a:endParaRPr>
          </a:p>
        </p:txBody>
      </p:sp>
      <p:sp>
        <p:nvSpPr>
          <p:cNvPr id="1272" name="Google Shape;1272;p41"/>
          <p:cNvSpPr txBox="1"/>
          <p:nvPr/>
        </p:nvSpPr>
        <p:spPr>
          <a:xfrm>
            <a:off x="5445822" y="2513817"/>
            <a:ext cx="1440180" cy="30015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prednisolone; systemic</a:t>
            </a:r>
            <a:endParaRPr sz="1050">
              <a:solidFill>
                <a:schemeClr val="dk1"/>
              </a:solidFill>
              <a:latin typeface="Calibri"/>
              <a:ea typeface="Calibri"/>
              <a:cs typeface="Calibri"/>
              <a:sym typeface="Calibri"/>
            </a:endParaRPr>
          </a:p>
        </p:txBody>
      </p:sp>
      <p:sp>
        <p:nvSpPr>
          <p:cNvPr id="1273" name="Google Shape;1273;p41"/>
          <p:cNvSpPr txBox="1"/>
          <p:nvPr/>
        </p:nvSpPr>
        <p:spPr>
          <a:xfrm>
            <a:off x="6421253" y="3511702"/>
            <a:ext cx="1303020" cy="30015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prednisolone 5 MG</a:t>
            </a:r>
            <a:endParaRPr sz="1050">
              <a:solidFill>
                <a:srgbClr val="000000"/>
              </a:solidFill>
              <a:latin typeface="Arial"/>
              <a:ea typeface="Arial"/>
              <a:cs typeface="Arial"/>
              <a:sym typeface="Arial"/>
            </a:endParaRPr>
          </a:p>
        </p:txBody>
      </p:sp>
      <p:sp>
        <p:nvSpPr>
          <p:cNvPr id="1274" name="Google Shape;1274;p41"/>
          <p:cNvSpPr txBox="1"/>
          <p:nvPr/>
        </p:nvSpPr>
        <p:spPr>
          <a:xfrm>
            <a:off x="5287913" y="4017089"/>
            <a:ext cx="1851660" cy="30015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prednisolone 5 MG Oral Tablet</a:t>
            </a:r>
            <a:endParaRPr sz="1050">
              <a:solidFill>
                <a:srgbClr val="000000"/>
              </a:solidFill>
              <a:latin typeface="Arial"/>
              <a:ea typeface="Arial"/>
              <a:cs typeface="Arial"/>
              <a:sym typeface="Arial"/>
            </a:endParaRPr>
          </a:p>
        </p:txBody>
      </p:sp>
      <p:sp>
        <p:nvSpPr>
          <p:cNvPr id="1275" name="Google Shape;1275;p41"/>
          <p:cNvSpPr txBox="1"/>
          <p:nvPr/>
        </p:nvSpPr>
        <p:spPr>
          <a:xfrm>
            <a:off x="4626410" y="3537398"/>
            <a:ext cx="1508760" cy="30015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prednisolone Oral Tablet</a:t>
            </a:r>
            <a:endParaRPr sz="1050">
              <a:solidFill>
                <a:srgbClr val="000000"/>
              </a:solidFill>
              <a:latin typeface="Arial"/>
              <a:ea typeface="Arial"/>
              <a:cs typeface="Arial"/>
              <a:sym typeface="Arial"/>
            </a:endParaRPr>
          </a:p>
        </p:txBody>
      </p:sp>
      <p:sp>
        <p:nvSpPr>
          <p:cNvPr id="1276" name="Google Shape;1276;p41"/>
          <p:cNvSpPr txBox="1"/>
          <p:nvPr/>
        </p:nvSpPr>
        <p:spPr>
          <a:xfrm>
            <a:off x="5598222" y="3057717"/>
            <a:ext cx="1143000" cy="30015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prednisolone</a:t>
            </a:r>
            <a:endParaRPr sz="1050">
              <a:solidFill>
                <a:srgbClr val="000000"/>
              </a:solidFill>
              <a:latin typeface="Arial"/>
              <a:ea typeface="Arial"/>
              <a:cs typeface="Arial"/>
              <a:sym typeface="Arial"/>
            </a:endParaRPr>
          </a:p>
        </p:txBody>
      </p:sp>
      <p:sp>
        <p:nvSpPr>
          <p:cNvPr id="1277" name="Google Shape;1277;p41"/>
          <p:cNvSpPr txBox="1"/>
          <p:nvPr/>
        </p:nvSpPr>
        <p:spPr>
          <a:xfrm>
            <a:off x="5463173" y="4651327"/>
            <a:ext cx="1508760" cy="34290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69" tIns="34275" rIns="68569" bIns="34275"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Hydrocortisone 5 MG Oral Tablet [Cortef]</a:t>
            </a:r>
            <a:endParaRPr sz="1050">
              <a:solidFill>
                <a:srgbClr val="000000"/>
              </a:solidFill>
              <a:latin typeface="Arial"/>
              <a:ea typeface="Arial"/>
              <a:cs typeface="Arial"/>
              <a:sym typeface="Arial"/>
            </a:endParaRPr>
          </a:p>
          <a:p>
            <a:pPr>
              <a:spcBef>
                <a:spcPts val="0"/>
              </a:spcBef>
              <a:spcAft>
                <a:spcPts val="0"/>
              </a:spcAft>
              <a:buClr>
                <a:srgbClr val="000000"/>
              </a:buClr>
              <a:buSzPts val="1400"/>
            </a:pPr>
            <a:endParaRPr sz="1050">
              <a:solidFill>
                <a:schemeClr val="dk1"/>
              </a:solidFill>
              <a:latin typeface="Calibri"/>
              <a:ea typeface="Calibri"/>
              <a:cs typeface="Calibri"/>
              <a:sym typeface="Calibri"/>
            </a:endParaRPr>
          </a:p>
        </p:txBody>
      </p:sp>
      <p:cxnSp>
        <p:nvCxnSpPr>
          <p:cNvPr id="1278" name="Google Shape;1278;p41"/>
          <p:cNvCxnSpPr>
            <a:stCxn id="1272" idx="0"/>
            <a:endCxn id="1272" idx="0"/>
          </p:cNvCxnSpPr>
          <p:nvPr/>
        </p:nvCxnSpPr>
        <p:spPr>
          <a:xfrm>
            <a:off x="6165912" y="2513817"/>
            <a:ext cx="0" cy="0"/>
          </a:xfrm>
          <a:prstGeom prst="straightConnector1">
            <a:avLst/>
          </a:prstGeom>
          <a:noFill/>
          <a:ln w="9525" cap="flat" cmpd="sng">
            <a:solidFill>
              <a:schemeClr val="dk2"/>
            </a:solidFill>
            <a:prstDash val="solid"/>
            <a:round/>
            <a:headEnd type="none" w="sm" len="sm"/>
            <a:tailEnd type="none" w="sm" len="sm"/>
          </a:ln>
        </p:spPr>
      </p:cxnSp>
      <p:cxnSp>
        <p:nvCxnSpPr>
          <p:cNvPr id="1279" name="Google Shape;1279;p41"/>
          <p:cNvCxnSpPr>
            <a:stCxn id="1271" idx="2"/>
            <a:endCxn id="1272" idx="0"/>
          </p:cNvCxnSpPr>
          <p:nvPr/>
        </p:nvCxnSpPr>
        <p:spPr>
          <a:xfrm flipH="1">
            <a:off x="6165897" y="2398514"/>
            <a:ext cx="3825" cy="11520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280" name="Google Shape;1280;p41"/>
          <p:cNvCxnSpPr>
            <a:stCxn id="1272" idx="2"/>
            <a:endCxn id="1276" idx="0"/>
          </p:cNvCxnSpPr>
          <p:nvPr/>
        </p:nvCxnSpPr>
        <p:spPr>
          <a:xfrm>
            <a:off x="6165912" y="2813967"/>
            <a:ext cx="3825" cy="243675"/>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281" name="Google Shape;1281;p41"/>
          <p:cNvCxnSpPr>
            <a:stCxn id="1276" idx="2"/>
            <a:endCxn id="1275" idx="0"/>
          </p:cNvCxnSpPr>
          <p:nvPr/>
        </p:nvCxnSpPr>
        <p:spPr>
          <a:xfrm flipH="1">
            <a:off x="5380872" y="3357867"/>
            <a:ext cx="788850" cy="17955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282" name="Google Shape;1282;p41"/>
          <p:cNvCxnSpPr>
            <a:stCxn id="1276" idx="2"/>
            <a:endCxn id="1273" idx="0"/>
          </p:cNvCxnSpPr>
          <p:nvPr/>
        </p:nvCxnSpPr>
        <p:spPr>
          <a:xfrm>
            <a:off x="6169722" y="3357867"/>
            <a:ext cx="903150" cy="15390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283" name="Google Shape;1283;p41"/>
          <p:cNvCxnSpPr>
            <a:stCxn id="1275" idx="2"/>
            <a:endCxn id="1274" idx="0"/>
          </p:cNvCxnSpPr>
          <p:nvPr/>
        </p:nvCxnSpPr>
        <p:spPr>
          <a:xfrm>
            <a:off x="5380790" y="3837548"/>
            <a:ext cx="832950" cy="17955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284" name="Google Shape;1284;p41"/>
          <p:cNvCxnSpPr>
            <a:stCxn id="1273" idx="2"/>
            <a:endCxn id="1274" idx="0"/>
          </p:cNvCxnSpPr>
          <p:nvPr/>
        </p:nvCxnSpPr>
        <p:spPr>
          <a:xfrm flipH="1">
            <a:off x="6213713" y="3811852"/>
            <a:ext cx="859050" cy="20520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285" name="Google Shape;1285;p41"/>
          <p:cNvCxnSpPr>
            <a:stCxn id="1274" idx="2"/>
            <a:endCxn id="1277" idx="0"/>
          </p:cNvCxnSpPr>
          <p:nvPr/>
        </p:nvCxnSpPr>
        <p:spPr>
          <a:xfrm>
            <a:off x="6213743" y="4317239"/>
            <a:ext cx="3825" cy="334125"/>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286" name="Google Shape;1286;p41"/>
          <p:cNvCxnSpPr/>
          <p:nvPr/>
        </p:nvCxnSpPr>
        <p:spPr>
          <a:xfrm rot="10800000" flipH="1">
            <a:off x="3520910" y="4474392"/>
            <a:ext cx="2575575" cy="225"/>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287" name="Google Shape;1287;p41"/>
          <p:cNvCxnSpPr/>
          <p:nvPr/>
        </p:nvCxnSpPr>
        <p:spPr>
          <a:xfrm rot="10800000" flipH="1">
            <a:off x="3392922" y="3989930"/>
            <a:ext cx="2121975" cy="4725"/>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288" name="Google Shape;1288;p41"/>
          <p:cNvCxnSpPr/>
          <p:nvPr/>
        </p:nvCxnSpPr>
        <p:spPr>
          <a:xfrm rot="10800000" flipH="1">
            <a:off x="3632903" y="2951855"/>
            <a:ext cx="2250900" cy="1890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289" name="Google Shape;1289;p41"/>
          <p:cNvCxnSpPr/>
          <p:nvPr/>
        </p:nvCxnSpPr>
        <p:spPr>
          <a:xfrm rot="10800000" flipH="1">
            <a:off x="3056960" y="3394636"/>
            <a:ext cx="2255400" cy="24075"/>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sp>
        <p:nvSpPr>
          <p:cNvPr id="1290" name="Google Shape;1290;p41"/>
          <p:cNvSpPr txBox="1"/>
          <p:nvPr/>
        </p:nvSpPr>
        <p:spPr>
          <a:xfrm>
            <a:off x="7040566" y="2122842"/>
            <a:ext cx="607950" cy="205200"/>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ATC</a:t>
            </a:r>
            <a:endParaRPr sz="1050">
              <a:solidFill>
                <a:srgbClr val="000000"/>
              </a:solidFill>
              <a:latin typeface="Arial"/>
              <a:ea typeface="Arial"/>
              <a:cs typeface="Arial"/>
              <a:sym typeface="Arial"/>
            </a:endParaRPr>
          </a:p>
        </p:txBody>
      </p:sp>
      <p:sp>
        <p:nvSpPr>
          <p:cNvPr id="1291" name="Google Shape;1291;p41"/>
          <p:cNvSpPr txBox="1"/>
          <p:nvPr/>
        </p:nvSpPr>
        <p:spPr>
          <a:xfrm>
            <a:off x="7040566" y="2561292"/>
            <a:ext cx="607950" cy="205200"/>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ATC</a:t>
            </a:r>
            <a:endParaRPr sz="1050">
              <a:solidFill>
                <a:srgbClr val="000000"/>
              </a:solidFill>
              <a:latin typeface="Arial"/>
              <a:ea typeface="Arial"/>
              <a:cs typeface="Arial"/>
              <a:sym typeface="Arial"/>
            </a:endParaRPr>
          </a:p>
        </p:txBody>
      </p:sp>
      <p:sp>
        <p:nvSpPr>
          <p:cNvPr id="1292" name="Google Shape;1292;p41"/>
          <p:cNvSpPr txBox="1"/>
          <p:nvPr/>
        </p:nvSpPr>
        <p:spPr>
          <a:xfrm>
            <a:off x="7130866" y="3105192"/>
            <a:ext cx="607950" cy="205200"/>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RxNorm</a:t>
            </a:r>
            <a:endParaRPr sz="1050">
              <a:solidFill>
                <a:srgbClr val="000000"/>
              </a:solidFill>
              <a:latin typeface="Arial"/>
              <a:ea typeface="Arial"/>
              <a:cs typeface="Arial"/>
              <a:sym typeface="Arial"/>
            </a:endParaRPr>
          </a:p>
        </p:txBody>
      </p:sp>
      <p:sp>
        <p:nvSpPr>
          <p:cNvPr id="1293" name="Google Shape;1293;p41"/>
          <p:cNvSpPr txBox="1"/>
          <p:nvPr/>
        </p:nvSpPr>
        <p:spPr>
          <a:xfrm>
            <a:off x="7130866" y="4746286"/>
            <a:ext cx="607950" cy="205200"/>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RxNorm</a:t>
            </a:r>
            <a:endParaRPr sz="1050">
              <a:solidFill>
                <a:srgbClr val="000000"/>
              </a:solidFill>
              <a:latin typeface="Arial"/>
              <a:ea typeface="Arial"/>
              <a:cs typeface="Arial"/>
              <a:sym typeface="Arial"/>
            </a:endParaRPr>
          </a:p>
        </p:txBody>
      </p:sp>
      <p:sp>
        <p:nvSpPr>
          <p:cNvPr id="1294" name="Google Shape;1294;p41"/>
          <p:cNvSpPr txBox="1"/>
          <p:nvPr/>
        </p:nvSpPr>
        <p:spPr>
          <a:xfrm>
            <a:off x="3632903" y="2322773"/>
            <a:ext cx="775125" cy="205200"/>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Subsumes</a:t>
            </a:r>
            <a:endParaRPr sz="1050">
              <a:solidFill>
                <a:srgbClr val="000000"/>
              </a:solidFill>
              <a:latin typeface="Arial"/>
              <a:ea typeface="Arial"/>
              <a:cs typeface="Arial"/>
              <a:sym typeface="Arial"/>
            </a:endParaRPr>
          </a:p>
        </p:txBody>
      </p:sp>
      <p:cxnSp>
        <p:nvCxnSpPr>
          <p:cNvPr id="1295" name="Google Shape;1295;p41"/>
          <p:cNvCxnSpPr/>
          <p:nvPr/>
        </p:nvCxnSpPr>
        <p:spPr>
          <a:xfrm rot="10800000" flipH="1">
            <a:off x="4315141" y="2458871"/>
            <a:ext cx="1165500" cy="6750"/>
          </a:xfrm>
          <a:prstGeom prst="straightConnector1">
            <a:avLst/>
          </a:prstGeom>
          <a:noFill/>
          <a:ln w="9525"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sp>
        <p:nvSpPr>
          <p:cNvPr id="1296" name="Google Shape;1296;p41"/>
          <p:cNvSpPr txBox="1"/>
          <p:nvPr/>
        </p:nvSpPr>
        <p:spPr>
          <a:xfrm>
            <a:off x="2305028" y="2738255"/>
            <a:ext cx="1165500" cy="300150"/>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ATC - RxNorm primary lateral</a:t>
            </a:r>
            <a:endParaRPr sz="1050">
              <a:solidFill>
                <a:srgbClr val="000000"/>
              </a:solidFill>
              <a:latin typeface="Arial"/>
              <a:ea typeface="Arial"/>
              <a:cs typeface="Arial"/>
              <a:sym typeface="Arial"/>
            </a:endParaRPr>
          </a:p>
        </p:txBody>
      </p:sp>
      <p:sp>
        <p:nvSpPr>
          <p:cNvPr id="1297" name="Google Shape;1297;p41"/>
          <p:cNvSpPr txBox="1"/>
          <p:nvPr/>
        </p:nvSpPr>
        <p:spPr>
          <a:xfrm>
            <a:off x="1683438" y="3277675"/>
            <a:ext cx="1339306" cy="233325"/>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RxNorm ingredient of</a:t>
            </a:r>
            <a:endParaRPr sz="1050">
              <a:solidFill>
                <a:srgbClr val="000000"/>
              </a:solidFill>
              <a:latin typeface="Arial"/>
              <a:ea typeface="Arial"/>
              <a:cs typeface="Arial"/>
              <a:sym typeface="Arial"/>
            </a:endParaRPr>
          </a:p>
        </p:txBody>
      </p:sp>
      <p:sp>
        <p:nvSpPr>
          <p:cNvPr id="1298" name="Google Shape;1298;p41"/>
          <p:cNvSpPr txBox="1"/>
          <p:nvPr/>
        </p:nvSpPr>
        <p:spPr>
          <a:xfrm>
            <a:off x="2400803" y="3837548"/>
            <a:ext cx="1165500" cy="205200"/>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Inverse Is a</a:t>
            </a:r>
            <a:endParaRPr sz="1050">
              <a:solidFill>
                <a:srgbClr val="000000"/>
              </a:solidFill>
              <a:latin typeface="Arial"/>
              <a:ea typeface="Arial"/>
              <a:cs typeface="Arial"/>
              <a:sym typeface="Arial"/>
            </a:endParaRPr>
          </a:p>
        </p:txBody>
      </p:sp>
      <p:sp>
        <p:nvSpPr>
          <p:cNvPr id="1299" name="Google Shape;1299;p41"/>
          <p:cNvSpPr txBox="1"/>
          <p:nvPr/>
        </p:nvSpPr>
        <p:spPr>
          <a:xfrm>
            <a:off x="2319012" y="4317239"/>
            <a:ext cx="1165500" cy="205200"/>
          </a:xfrm>
          <a:prstGeom prst="rect">
            <a:avLst/>
          </a:prstGeom>
          <a:noFill/>
          <a:ln>
            <a:noFill/>
          </a:ln>
        </p:spPr>
        <p:txBody>
          <a:bodyPr spcFirstLastPara="1" wrap="square" lIns="68569" tIns="68569" rIns="68569" bIns="68569" anchor="t" anchorCtr="0">
            <a:no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Has tradename</a:t>
            </a:r>
            <a:endParaRPr sz="1050">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cxnSp>
        <p:nvCxnSpPr>
          <p:cNvPr id="1305" name="Google Shape;1305;p38"/>
          <p:cNvCxnSpPr>
            <a:stCxn id="1306" idx="1"/>
            <a:endCxn id="1307" idx="0"/>
          </p:cNvCxnSpPr>
          <p:nvPr/>
        </p:nvCxnSpPr>
        <p:spPr>
          <a:xfrm flipH="1">
            <a:off x="3686175" y="2787165"/>
            <a:ext cx="1457325" cy="863293"/>
          </a:xfrm>
          <a:prstGeom prst="straightConnector1">
            <a:avLst/>
          </a:prstGeom>
          <a:noFill/>
          <a:ln w="9525" cap="flat" cmpd="sng">
            <a:solidFill>
              <a:schemeClr val="dk1"/>
            </a:solidFill>
            <a:prstDash val="solid"/>
            <a:round/>
            <a:headEnd type="none" w="sm" len="sm"/>
            <a:tailEnd type="triangle" w="med" len="med"/>
          </a:ln>
        </p:spPr>
      </p:cxnSp>
      <p:cxnSp>
        <p:nvCxnSpPr>
          <p:cNvPr id="1308" name="Google Shape;1308;p38"/>
          <p:cNvCxnSpPr>
            <a:stCxn id="1309" idx="0"/>
            <a:endCxn id="1307" idx="1"/>
          </p:cNvCxnSpPr>
          <p:nvPr/>
        </p:nvCxnSpPr>
        <p:spPr>
          <a:xfrm flipV="1">
            <a:off x="2114550" y="3765859"/>
            <a:ext cx="1057275" cy="627549"/>
          </a:xfrm>
          <a:prstGeom prst="straightConnector1">
            <a:avLst/>
          </a:prstGeom>
          <a:noFill/>
          <a:ln w="9525" cap="flat" cmpd="sng">
            <a:solidFill>
              <a:schemeClr val="dk1"/>
            </a:solidFill>
            <a:prstDash val="solid"/>
            <a:round/>
            <a:headEnd type="none" w="sm" len="sm"/>
            <a:tailEnd type="triangle" w="med" len="med"/>
          </a:ln>
        </p:spPr>
      </p:cxnSp>
      <p:cxnSp>
        <p:nvCxnSpPr>
          <p:cNvPr id="1310" name="Google Shape;1310;p38"/>
          <p:cNvCxnSpPr>
            <a:stCxn id="1311" idx="0"/>
            <a:endCxn id="1312" idx="2"/>
          </p:cNvCxnSpPr>
          <p:nvPr/>
        </p:nvCxnSpPr>
        <p:spPr>
          <a:xfrm flipH="1" flipV="1">
            <a:off x="3686175" y="3401438"/>
            <a:ext cx="606029" cy="991970"/>
          </a:xfrm>
          <a:prstGeom prst="straightConnector1">
            <a:avLst/>
          </a:prstGeom>
          <a:noFill/>
          <a:ln w="9525" cap="flat" cmpd="sng">
            <a:solidFill>
              <a:schemeClr val="dk1"/>
            </a:solidFill>
            <a:prstDash val="solid"/>
            <a:round/>
            <a:headEnd type="none" w="sm" len="sm"/>
            <a:tailEnd type="triangle" w="med" len="med"/>
          </a:ln>
        </p:spPr>
      </p:cxnSp>
      <p:cxnSp>
        <p:nvCxnSpPr>
          <p:cNvPr id="1313" name="Google Shape;1313;p38"/>
          <p:cNvCxnSpPr>
            <a:stCxn id="1314" idx="0"/>
            <a:endCxn id="1312" idx="2"/>
          </p:cNvCxnSpPr>
          <p:nvPr/>
        </p:nvCxnSpPr>
        <p:spPr>
          <a:xfrm flipV="1">
            <a:off x="3589735" y="3401438"/>
            <a:ext cx="96440" cy="991970"/>
          </a:xfrm>
          <a:prstGeom prst="straightConnector1">
            <a:avLst/>
          </a:prstGeom>
          <a:noFill/>
          <a:ln w="9525" cap="flat" cmpd="sng">
            <a:solidFill>
              <a:schemeClr val="dk1"/>
            </a:solidFill>
            <a:prstDash val="solid"/>
            <a:round/>
            <a:headEnd type="none" w="sm" len="sm"/>
            <a:tailEnd type="triangle" w="med" len="med"/>
          </a:ln>
        </p:spPr>
      </p:cxnSp>
      <p:cxnSp>
        <p:nvCxnSpPr>
          <p:cNvPr id="1315" name="Google Shape;1315;p38"/>
          <p:cNvCxnSpPr>
            <a:stCxn id="1309" idx="0"/>
            <a:endCxn id="1312" idx="1"/>
          </p:cNvCxnSpPr>
          <p:nvPr/>
        </p:nvCxnSpPr>
        <p:spPr>
          <a:xfrm flipV="1">
            <a:off x="2114550" y="3286037"/>
            <a:ext cx="1057275" cy="1107371"/>
          </a:xfrm>
          <a:prstGeom prst="straightConnector1">
            <a:avLst/>
          </a:prstGeom>
          <a:noFill/>
          <a:ln w="9525" cap="flat" cmpd="sng">
            <a:solidFill>
              <a:schemeClr val="dk1"/>
            </a:solidFill>
            <a:prstDash val="solid"/>
            <a:round/>
            <a:headEnd type="none" w="sm" len="sm"/>
            <a:tailEnd type="triangle" w="med" len="med"/>
          </a:ln>
        </p:spPr>
      </p:cxnSp>
      <p:cxnSp>
        <p:nvCxnSpPr>
          <p:cNvPr id="1316" name="Google Shape;1316;p38"/>
          <p:cNvCxnSpPr>
            <a:stCxn id="1317" idx="0"/>
          </p:cNvCxnSpPr>
          <p:nvPr/>
        </p:nvCxnSpPr>
        <p:spPr>
          <a:xfrm flipH="1" flipV="1">
            <a:off x="3686186" y="3463483"/>
            <a:ext cx="1322774" cy="929925"/>
          </a:xfrm>
          <a:prstGeom prst="straightConnector1">
            <a:avLst/>
          </a:prstGeom>
          <a:noFill/>
          <a:ln w="9525" cap="flat" cmpd="sng">
            <a:solidFill>
              <a:schemeClr val="dk1"/>
            </a:solidFill>
            <a:prstDash val="solid"/>
            <a:round/>
            <a:headEnd type="none" w="sm" len="sm"/>
            <a:tailEnd type="triangle" w="med" len="med"/>
          </a:ln>
        </p:spPr>
      </p:cxnSp>
      <p:sp>
        <p:nvSpPr>
          <p:cNvPr id="1307" name="Google Shape;1307;p38"/>
          <p:cNvSpPr txBox="1"/>
          <p:nvPr/>
        </p:nvSpPr>
        <p:spPr>
          <a:xfrm>
            <a:off x="3171825" y="3650458"/>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SNOMED-CT</a:t>
            </a:r>
            <a:endParaRPr sz="1050">
              <a:solidFill>
                <a:srgbClr val="000000"/>
              </a:solidFill>
              <a:latin typeface="Arial"/>
              <a:ea typeface="Arial"/>
              <a:cs typeface="Arial"/>
              <a:sym typeface="Arial"/>
            </a:endParaRPr>
          </a:p>
        </p:txBody>
      </p:sp>
      <p:sp>
        <p:nvSpPr>
          <p:cNvPr id="1318" name="Google Shape;1318;p38"/>
          <p:cNvSpPr txBox="1"/>
          <p:nvPr/>
        </p:nvSpPr>
        <p:spPr>
          <a:xfrm>
            <a:off x="1771650" y="4050506"/>
            <a:ext cx="1143000" cy="207719"/>
          </a:xfrm>
          <a:prstGeom prst="rect">
            <a:avLst/>
          </a:prstGeom>
          <a:solidFill>
            <a:schemeClr val="lt1"/>
          </a:solidFill>
          <a:ln>
            <a:noFill/>
          </a:ln>
        </p:spPr>
        <p:txBody>
          <a:bodyPr spcFirstLastPara="1" wrap="square" lIns="68569" tIns="34275" rIns="68569" bIns="34275" anchor="t" anchorCtr="0">
            <a:spAutoFit/>
          </a:bodyPr>
          <a:lstStyle/>
          <a:p>
            <a:pPr>
              <a:spcBef>
                <a:spcPts val="0"/>
              </a:spcBef>
              <a:spcAft>
                <a:spcPts val="0"/>
              </a:spcAft>
              <a:buClr>
                <a:srgbClr val="000000"/>
              </a:buClr>
              <a:buSzPts val="1200"/>
            </a:pPr>
            <a:r>
              <a:rPr lang="en-US" sz="900">
                <a:solidFill>
                  <a:schemeClr val="dk1"/>
                </a:solidFill>
                <a:latin typeface="Calibri"/>
                <a:ea typeface="Calibri"/>
                <a:cs typeface="Calibri"/>
                <a:sym typeface="Calibri"/>
              </a:rPr>
              <a:t>Source codes</a:t>
            </a:r>
            <a:endParaRPr sz="1050">
              <a:solidFill>
                <a:srgbClr val="000000"/>
              </a:solidFill>
              <a:latin typeface="Arial"/>
              <a:ea typeface="Arial"/>
              <a:cs typeface="Arial"/>
              <a:sym typeface="Arial"/>
            </a:endParaRPr>
          </a:p>
        </p:txBody>
      </p:sp>
      <p:sp>
        <p:nvSpPr>
          <p:cNvPr id="1319" name="Google Shape;1319;p38"/>
          <p:cNvSpPr txBox="1"/>
          <p:nvPr/>
        </p:nvSpPr>
        <p:spPr>
          <a:xfrm>
            <a:off x="2459831" y="4393408"/>
            <a:ext cx="8001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ICD10CM</a:t>
            </a:r>
            <a:endParaRPr sz="1050">
              <a:solidFill>
                <a:srgbClr val="000000"/>
              </a:solidFill>
              <a:latin typeface="Arial"/>
              <a:ea typeface="Arial"/>
              <a:cs typeface="Arial"/>
              <a:sym typeface="Arial"/>
            </a:endParaRPr>
          </a:p>
        </p:txBody>
      </p:sp>
      <p:cxnSp>
        <p:nvCxnSpPr>
          <p:cNvPr id="1320" name="Google Shape;1320;p38"/>
          <p:cNvCxnSpPr>
            <a:stCxn id="1321" idx="0"/>
            <a:endCxn id="1307" idx="2"/>
          </p:cNvCxnSpPr>
          <p:nvPr/>
        </p:nvCxnSpPr>
        <p:spPr>
          <a:xfrm flipH="1" flipV="1">
            <a:off x="3686175" y="3881260"/>
            <a:ext cx="3061098" cy="512148"/>
          </a:xfrm>
          <a:prstGeom prst="straightConnector1">
            <a:avLst/>
          </a:prstGeom>
          <a:noFill/>
          <a:ln w="9525" cap="flat" cmpd="sng">
            <a:solidFill>
              <a:schemeClr val="dk1"/>
            </a:solidFill>
            <a:prstDash val="solid"/>
            <a:round/>
            <a:headEnd type="none" w="sm" len="sm"/>
            <a:tailEnd type="triangle" w="med" len="med"/>
          </a:ln>
        </p:spPr>
      </p:cxnSp>
      <p:sp>
        <p:nvSpPr>
          <p:cNvPr id="1322" name="Google Shape;1322;p38"/>
          <p:cNvSpPr txBox="1"/>
          <p:nvPr/>
        </p:nvSpPr>
        <p:spPr>
          <a:xfrm>
            <a:off x="1771650" y="3650457"/>
            <a:ext cx="1143000" cy="207719"/>
          </a:xfrm>
          <a:prstGeom prst="rect">
            <a:avLst/>
          </a:prstGeom>
          <a:solidFill>
            <a:schemeClr val="lt1"/>
          </a:solidFill>
          <a:ln>
            <a:noFill/>
          </a:ln>
        </p:spPr>
        <p:txBody>
          <a:bodyPr spcFirstLastPara="1" wrap="square" lIns="68569" tIns="34275" rIns="68569" bIns="34275" anchor="t" anchorCtr="0">
            <a:spAutoFit/>
          </a:bodyPr>
          <a:lstStyle/>
          <a:p>
            <a:pPr>
              <a:spcBef>
                <a:spcPts val="0"/>
              </a:spcBef>
              <a:spcAft>
                <a:spcPts val="0"/>
              </a:spcAft>
              <a:buClr>
                <a:srgbClr val="000000"/>
              </a:buClr>
              <a:buSzPts val="1200"/>
            </a:pPr>
            <a:r>
              <a:rPr lang="en-US" sz="900">
                <a:solidFill>
                  <a:schemeClr val="dk1"/>
                </a:solidFill>
                <a:latin typeface="Calibri"/>
                <a:ea typeface="Calibri"/>
                <a:cs typeface="Calibri"/>
                <a:sym typeface="Calibri"/>
              </a:rPr>
              <a:t>Low-level concepts</a:t>
            </a:r>
            <a:endParaRPr sz="1050">
              <a:solidFill>
                <a:srgbClr val="000000"/>
              </a:solidFill>
              <a:latin typeface="Arial"/>
              <a:ea typeface="Arial"/>
              <a:cs typeface="Arial"/>
              <a:sym typeface="Arial"/>
            </a:endParaRPr>
          </a:p>
        </p:txBody>
      </p:sp>
      <p:sp>
        <p:nvSpPr>
          <p:cNvPr id="1323" name="Google Shape;1323;p38"/>
          <p:cNvSpPr txBox="1"/>
          <p:nvPr/>
        </p:nvSpPr>
        <p:spPr>
          <a:xfrm>
            <a:off x="1771650" y="3113485"/>
            <a:ext cx="1143000"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200"/>
            </a:pPr>
            <a:r>
              <a:rPr lang="en-US" sz="900">
                <a:solidFill>
                  <a:schemeClr val="dk1"/>
                </a:solidFill>
                <a:latin typeface="Calibri"/>
                <a:ea typeface="Calibri"/>
                <a:cs typeface="Calibri"/>
                <a:sym typeface="Calibri"/>
              </a:rPr>
              <a:t>Higher-level classifications</a:t>
            </a:r>
            <a:endParaRPr sz="1050">
              <a:solidFill>
                <a:srgbClr val="000000"/>
              </a:solidFill>
              <a:latin typeface="Arial"/>
              <a:ea typeface="Arial"/>
              <a:cs typeface="Arial"/>
              <a:sym typeface="Arial"/>
            </a:endParaRPr>
          </a:p>
        </p:txBody>
      </p:sp>
      <p:cxnSp>
        <p:nvCxnSpPr>
          <p:cNvPr id="1324" name="Google Shape;1324;p38"/>
          <p:cNvCxnSpPr>
            <a:stCxn id="1307" idx="0"/>
            <a:endCxn id="1312" idx="2"/>
          </p:cNvCxnSpPr>
          <p:nvPr/>
        </p:nvCxnSpPr>
        <p:spPr>
          <a:xfrm flipV="1">
            <a:off x="3686175" y="3401438"/>
            <a:ext cx="0" cy="249020"/>
          </a:xfrm>
          <a:prstGeom prst="straightConnector1">
            <a:avLst/>
          </a:prstGeom>
          <a:noFill/>
          <a:ln w="9525" cap="flat" cmpd="sng">
            <a:solidFill>
              <a:schemeClr val="dk1"/>
            </a:solidFill>
            <a:prstDash val="solid"/>
            <a:round/>
            <a:headEnd type="triangle" w="med" len="med"/>
            <a:tailEnd type="none" w="sm" len="sm"/>
          </a:ln>
        </p:spPr>
      </p:cxnSp>
      <p:cxnSp>
        <p:nvCxnSpPr>
          <p:cNvPr id="1325" name="Google Shape;1325;p38"/>
          <p:cNvCxnSpPr/>
          <p:nvPr/>
        </p:nvCxnSpPr>
        <p:spPr>
          <a:xfrm>
            <a:off x="1828800" y="4050506"/>
            <a:ext cx="5314950" cy="0"/>
          </a:xfrm>
          <a:prstGeom prst="straightConnector1">
            <a:avLst/>
          </a:prstGeom>
          <a:noFill/>
          <a:ln w="9525" cap="flat" cmpd="sng">
            <a:solidFill>
              <a:schemeClr val="dk1"/>
            </a:solidFill>
            <a:prstDash val="solid"/>
            <a:round/>
            <a:headEnd type="none" w="sm" len="sm"/>
            <a:tailEnd type="none" w="sm" len="sm"/>
          </a:ln>
        </p:spPr>
      </p:cxnSp>
      <p:sp>
        <p:nvSpPr>
          <p:cNvPr id="1317" name="Google Shape;1317;p38"/>
          <p:cNvSpPr txBox="1"/>
          <p:nvPr/>
        </p:nvSpPr>
        <p:spPr>
          <a:xfrm>
            <a:off x="4723210" y="4393408"/>
            <a:ext cx="5715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Oxmis</a:t>
            </a:r>
            <a:endParaRPr sz="1050">
              <a:solidFill>
                <a:srgbClr val="000000"/>
              </a:solidFill>
              <a:latin typeface="Arial"/>
              <a:ea typeface="Arial"/>
              <a:cs typeface="Arial"/>
              <a:sym typeface="Arial"/>
            </a:endParaRPr>
          </a:p>
        </p:txBody>
      </p:sp>
      <p:sp>
        <p:nvSpPr>
          <p:cNvPr id="1314" name="Google Shape;1314;p38"/>
          <p:cNvSpPr txBox="1"/>
          <p:nvPr/>
        </p:nvSpPr>
        <p:spPr>
          <a:xfrm>
            <a:off x="3318272" y="4393408"/>
            <a:ext cx="542925"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Read</a:t>
            </a:r>
            <a:endParaRPr sz="1050">
              <a:solidFill>
                <a:srgbClr val="000000"/>
              </a:solidFill>
              <a:latin typeface="Arial"/>
              <a:ea typeface="Arial"/>
              <a:cs typeface="Arial"/>
              <a:sym typeface="Arial"/>
            </a:endParaRPr>
          </a:p>
        </p:txBody>
      </p:sp>
      <p:cxnSp>
        <p:nvCxnSpPr>
          <p:cNvPr id="1326" name="Google Shape;1326;p38"/>
          <p:cNvCxnSpPr>
            <a:stCxn id="1317" idx="0"/>
            <a:endCxn id="1307" idx="2"/>
          </p:cNvCxnSpPr>
          <p:nvPr/>
        </p:nvCxnSpPr>
        <p:spPr>
          <a:xfrm flipH="1" flipV="1">
            <a:off x="3686175" y="3881260"/>
            <a:ext cx="1322785" cy="512148"/>
          </a:xfrm>
          <a:prstGeom prst="straightConnector1">
            <a:avLst/>
          </a:prstGeom>
          <a:noFill/>
          <a:ln w="9525" cap="flat" cmpd="sng">
            <a:solidFill>
              <a:schemeClr val="dk1"/>
            </a:solidFill>
            <a:prstDash val="solid"/>
            <a:round/>
            <a:headEnd type="none" w="sm" len="sm"/>
            <a:tailEnd type="triangle" w="med" len="med"/>
          </a:ln>
        </p:spPr>
      </p:cxnSp>
      <p:cxnSp>
        <p:nvCxnSpPr>
          <p:cNvPr id="1327" name="Google Shape;1327;p38"/>
          <p:cNvCxnSpPr>
            <a:stCxn id="1319" idx="0"/>
            <a:endCxn id="1307" idx="2"/>
          </p:cNvCxnSpPr>
          <p:nvPr/>
        </p:nvCxnSpPr>
        <p:spPr>
          <a:xfrm flipV="1">
            <a:off x="2859881" y="3881260"/>
            <a:ext cx="826294" cy="512148"/>
          </a:xfrm>
          <a:prstGeom prst="straightConnector1">
            <a:avLst/>
          </a:prstGeom>
          <a:noFill/>
          <a:ln w="9525" cap="flat" cmpd="sng">
            <a:solidFill>
              <a:schemeClr val="dk1"/>
            </a:solidFill>
            <a:prstDash val="solid"/>
            <a:round/>
            <a:headEnd type="none" w="sm" len="sm"/>
            <a:tailEnd type="triangle" w="med" len="med"/>
          </a:ln>
        </p:spPr>
      </p:cxnSp>
      <p:cxnSp>
        <p:nvCxnSpPr>
          <p:cNvPr id="1328" name="Google Shape;1328;p38"/>
          <p:cNvCxnSpPr>
            <a:stCxn id="1314" idx="0"/>
            <a:endCxn id="1307" idx="2"/>
          </p:cNvCxnSpPr>
          <p:nvPr/>
        </p:nvCxnSpPr>
        <p:spPr>
          <a:xfrm flipV="1">
            <a:off x="3589735" y="3881260"/>
            <a:ext cx="96440" cy="512148"/>
          </a:xfrm>
          <a:prstGeom prst="straightConnector1">
            <a:avLst/>
          </a:prstGeom>
          <a:noFill/>
          <a:ln w="9525" cap="flat" cmpd="sng">
            <a:solidFill>
              <a:schemeClr val="dk1"/>
            </a:solidFill>
            <a:prstDash val="solid"/>
            <a:round/>
            <a:headEnd type="none" w="sm" len="sm"/>
            <a:tailEnd type="triangle" w="med" len="med"/>
          </a:ln>
        </p:spPr>
      </p:cxnSp>
      <p:sp>
        <p:nvSpPr>
          <p:cNvPr id="1312" name="Google Shape;1312;p38"/>
          <p:cNvSpPr txBox="1"/>
          <p:nvPr/>
        </p:nvSpPr>
        <p:spPr>
          <a:xfrm>
            <a:off x="3171825" y="3170636"/>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SNOMED-CT</a:t>
            </a:r>
            <a:endParaRPr sz="1050">
              <a:solidFill>
                <a:srgbClr val="000000"/>
              </a:solidFill>
              <a:latin typeface="Arial"/>
              <a:ea typeface="Arial"/>
              <a:cs typeface="Arial"/>
              <a:sym typeface="Arial"/>
            </a:endParaRPr>
          </a:p>
        </p:txBody>
      </p:sp>
      <p:sp>
        <p:nvSpPr>
          <p:cNvPr id="1321" name="Google Shape;1321;p38"/>
          <p:cNvSpPr txBox="1"/>
          <p:nvPr/>
        </p:nvSpPr>
        <p:spPr>
          <a:xfrm>
            <a:off x="6407945" y="4393408"/>
            <a:ext cx="678656"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ICD9CM</a:t>
            </a:r>
            <a:endParaRPr sz="1050">
              <a:solidFill>
                <a:srgbClr val="000000"/>
              </a:solidFill>
              <a:latin typeface="Arial"/>
              <a:ea typeface="Arial"/>
              <a:cs typeface="Arial"/>
              <a:sym typeface="Arial"/>
            </a:endParaRPr>
          </a:p>
        </p:txBody>
      </p:sp>
      <p:sp>
        <p:nvSpPr>
          <p:cNvPr id="1329" name="Google Shape;1329;p38"/>
          <p:cNvSpPr txBox="1"/>
          <p:nvPr/>
        </p:nvSpPr>
        <p:spPr>
          <a:xfrm>
            <a:off x="1771650" y="2621757"/>
            <a:ext cx="1028700"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200"/>
            </a:pPr>
            <a:r>
              <a:rPr lang="en-US" sz="900">
                <a:solidFill>
                  <a:schemeClr val="dk1"/>
                </a:solidFill>
                <a:latin typeface="Calibri"/>
                <a:ea typeface="Calibri"/>
                <a:cs typeface="Calibri"/>
                <a:sym typeface="Calibri"/>
              </a:rPr>
              <a:t>Top-level classification</a:t>
            </a:r>
            <a:endParaRPr sz="1050">
              <a:solidFill>
                <a:srgbClr val="000000"/>
              </a:solidFill>
              <a:latin typeface="Arial"/>
              <a:ea typeface="Arial"/>
              <a:cs typeface="Arial"/>
              <a:sym typeface="Arial"/>
            </a:endParaRPr>
          </a:p>
        </p:txBody>
      </p:sp>
      <p:cxnSp>
        <p:nvCxnSpPr>
          <p:cNvPr id="1330" name="Google Shape;1330;p38"/>
          <p:cNvCxnSpPr>
            <a:stCxn id="1312" idx="0"/>
          </p:cNvCxnSpPr>
          <p:nvPr/>
        </p:nvCxnSpPr>
        <p:spPr>
          <a:xfrm flipV="1">
            <a:off x="3686175" y="2914586"/>
            <a:ext cx="0" cy="256050"/>
          </a:xfrm>
          <a:prstGeom prst="straightConnector1">
            <a:avLst/>
          </a:prstGeom>
          <a:noFill/>
          <a:ln w="9525" cap="flat" cmpd="sng">
            <a:solidFill>
              <a:schemeClr val="dk1"/>
            </a:solidFill>
            <a:prstDash val="solid"/>
            <a:round/>
            <a:headEnd type="triangle" w="med" len="med"/>
            <a:tailEnd type="none" w="sm" len="sm"/>
          </a:ln>
        </p:spPr>
      </p:cxnSp>
      <p:sp>
        <p:nvSpPr>
          <p:cNvPr id="1331" name="Google Shape;1331;p38"/>
          <p:cNvSpPr txBox="1"/>
          <p:nvPr/>
        </p:nvSpPr>
        <p:spPr>
          <a:xfrm>
            <a:off x="3171825" y="2678908"/>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SNOMED-CT</a:t>
            </a:r>
            <a:endParaRPr sz="1050">
              <a:solidFill>
                <a:srgbClr val="000000"/>
              </a:solidFill>
              <a:latin typeface="Arial"/>
              <a:ea typeface="Arial"/>
              <a:cs typeface="Arial"/>
              <a:sym typeface="Arial"/>
            </a:endParaRPr>
          </a:p>
        </p:txBody>
      </p:sp>
      <p:cxnSp>
        <p:nvCxnSpPr>
          <p:cNvPr id="1332" name="Google Shape;1332;p38"/>
          <p:cNvCxnSpPr>
            <a:stCxn id="1321" idx="0"/>
            <a:endCxn id="1312" idx="3"/>
          </p:cNvCxnSpPr>
          <p:nvPr/>
        </p:nvCxnSpPr>
        <p:spPr>
          <a:xfrm flipH="1" flipV="1">
            <a:off x="4200525" y="3286037"/>
            <a:ext cx="2546748" cy="1107371"/>
          </a:xfrm>
          <a:prstGeom prst="straightConnector1">
            <a:avLst/>
          </a:prstGeom>
          <a:noFill/>
          <a:ln w="9525" cap="flat" cmpd="sng">
            <a:solidFill>
              <a:schemeClr val="dk1"/>
            </a:solidFill>
            <a:prstDash val="solid"/>
            <a:round/>
            <a:headEnd type="none" w="sm" len="sm"/>
            <a:tailEnd type="triangle" w="med" len="med"/>
          </a:ln>
        </p:spPr>
      </p:cxnSp>
      <p:cxnSp>
        <p:nvCxnSpPr>
          <p:cNvPr id="1333" name="Google Shape;1333;p38"/>
          <p:cNvCxnSpPr>
            <a:stCxn id="1319" idx="0"/>
            <a:endCxn id="1312" idx="1"/>
          </p:cNvCxnSpPr>
          <p:nvPr/>
        </p:nvCxnSpPr>
        <p:spPr>
          <a:xfrm flipV="1">
            <a:off x="2859881" y="3286037"/>
            <a:ext cx="311944" cy="1107371"/>
          </a:xfrm>
          <a:prstGeom prst="straightConnector1">
            <a:avLst/>
          </a:prstGeom>
          <a:noFill/>
          <a:ln w="9525" cap="flat" cmpd="sng">
            <a:solidFill>
              <a:schemeClr val="dk1"/>
            </a:solidFill>
            <a:prstDash val="solid"/>
            <a:round/>
            <a:headEnd type="none" w="sm" len="sm"/>
            <a:tailEnd type="triangle" w="med" len="med"/>
          </a:ln>
        </p:spPr>
      </p:cxnSp>
      <p:sp>
        <p:nvSpPr>
          <p:cNvPr id="1334" name="Google Shape;1334;p38"/>
          <p:cNvSpPr txBox="1"/>
          <p:nvPr/>
        </p:nvSpPr>
        <p:spPr>
          <a:xfrm>
            <a:off x="5143500" y="3078958"/>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MedDRA</a:t>
            </a:r>
            <a:endParaRPr sz="1050">
              <a:solidFill>
                <a:srgbClr val="000000"/>
              </a:solidFill>
              <a:latin typeface="Arial"/>
              <a:ea typeface="Arial"/>
              <a:cs typeface="Arial"/>
              <a:sym typeface="Arial"/>
            </a:endParaRPr>
          </a:p>
        </p:txBody>
      </p:sp>
      <p:cxnSp>
        <p:nvCxnSpPr>
          <p:cNvPr id="1335" name="Google Shape;1335;p38"/>
          <p:cNvCxnSpPr/>
          <p:nvPr/>
        </p:nvCxnSpPr>
        <p:spPr>
          <a:xfrm rot="10800000">
            <a:off x="5657850" y="2907506"/>
            <a:ext cx="0" cy="171450"/>
          </a:xfrm>
          <a:prstGeom prst="straightConnector1">
            <a:avLst/>
          </a:prstGeom>
          <a:noFill/>
          <a:ln w="9525" cap="flat" cmpd="sng">
            <a:solidFill>
              <a:schemeClr val="dk1"/>
            </a:solidFill>
            <a:prstDash val="solid"/>
            <a:round/>
            <a:headEnd type="triangle" w="med" len="med"/>
            <a:tailEnd type="none" w="sm" len="sm"/>
          </a:ln>
        </p:spPr>
      </p:cxnSp>
      <p:sp>
        <p:nvSpPr>
          <p:cNvPr id="1306" name="Google Shape;1306;p38"/>
          <p:cNvSpPr txBox="1"/>
          <p:nvPr/>
        </p:nvSpPr>
        <p:spPr>
          <a:xfrm>
            <a:off x="5143500" y="2671764"/>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MedDRA</a:t>
            </a:r>
            <a:endParaRPr sz="1050">
              <a:solidFill>
                <a:srgbClr val="000000"/>
              </a:solidFill>
              <a:latin typeface="Arial"/>
              <a:ea typeface="Arial"/>
              <a:cs typeface="Arial"/>
              <a:sym typeface="Arial"/>
            </a:endParaRPr>
          </a:p>
        </p:txBody>
      </p:sp>
      <p:cxnSp>
        <p:nvCxnSpPr>
          <p:cNvPr id="1336" name="Google Shape;1336;p38"/>
          <p:cNvCxnSpPr/>
          <p:nvPr/>
        </p:nvCxnSpPr>
        <p:spPr>
          <a:xfrm rot="10800000">
            <a:off x="5657850" y="2514600"/>
            <a:ext cx="0" cy="157163"/>
          </a:xfrm>
          <a:prstGeom prst="straightConnector1">
            <a:avLst/>
          </a:prstGeom>
          <a:noFill/>
          <a:ln w="9525" cap="flat" cmpd="sng">
            <a:solidFill>
              <a:schemeClr val="dk1"/>
            </a:solidFill>
            <a:prstDash val="solid"/>
            <a:round/>
            <a:headEnd type="triangle" w="med" len="med"/>
            <a:tailEnd type="none" w="sm" len="sm"/>
          </a:ln>
        </p:spPr>
      </p:cxnSp>
      <p:sp>
        <p:nvSpPr>
          <p:cNvPr id="1337" name="Google Shape;1337;p38"/>
          <p:cNvSpPr txBox="1"/>
          <p:nvPr/>
        </p:nvSpPr>
        <p:spPr>
          <a:xfrm>
            <a:off x="5143500" y="2278858"/>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MedDRA</a:t>
            </a:r>
            <a:endParaRPr sz="1050">
              <a:solidFill>
                <a:srgbClr val="000000"/>
              </a:solidFill>
              <a:latin typeface="Arial"/>
              <a:ea typeface="Arial"/>
              <a:cs typeface="Arial"/>
              <a:sym typeface="Arial"/>
            </a:endParaRPr>
          </a:p>
        </p:txBody>
      </p:sp>
      <p:sp>
        <p:nvSpPr>
          <p:cNvPr id="1338" name="Google Shape;1338;p38"/>
          <p:cNvSpPr txBox="1"/>
          <p:nvPr/>
        </p:nvSpPr>
        <p:spPr>
          <a:xfrm>
            <a:off x="6400800" y="3078957"/>
            <a:ext cx="1143000" cy="207719"/>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200"/>
            </a:pPr>
            <a:r>
              <a:rPr lang="en-US" sz="900">
                <a:solidFill>
                  <a:schemeClr val="dk1"/>
                </a:solidFill>
                <a:latin typeface="Calibri"/>
                <a:ea typeface="Calibri"/>
                <a:cs typeface="Calibri"/>
                <a:sym typeface="Calibri"/>
              </a:rPr>
              <a:t>Low-level terms</a:t>
            </a:r>
            <a:endParaRPr sz="1050">
              <a:solidFill>
                <a:srgbClr val="000000"/>
              </a:solidFill>
              <a:latin typeface="Arial"/>
              <a:ea typeface="Arial"/>
              <a:cs typeface="Arial"/>
              <a:sym typeface="Arial"/>
            </a:endParaRPr>
          </a:p>
        </p:txBody>
      </p:sp>
      <p:sp>
        <p:nvSpPr>
          <p:cNvPr id="1339" name="Google Shape;1339;p38"/>
          <p:cNvSpPr txBox="1"/>
          <p:nvPr/>
        </p:nvSpPr>
        <p:spPr>
          <a:xfrm>
            <a:off x="6400800" y="2700338"/>
            <a:ext cx="1143000" cy="207719"/>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200"/>
            </a:pPr>
            <a:r>
              <a:rPr lang="en-US" sz="900">
                <a:solidFill>
                  <a:schemeClr val="dk1"/>
                </a:solidFill>
                <a:latin typeface="Calibri"/>
                <a:ea typeface="Calibri"/>
                <a:cs typeface="Calibri"/>
                <a:sym typeface="Calibri"/>
              </a:rPr>
              <a:t>Preferred terms</a:t>
            </a:r>
            <a:endParaRPr sz="1050">
              <a:solidFill>
                <a:srgbClr val="000000"/>
              </a:solidFill>
              <a:latin typeface="Arial"/>
              <a:ea typeface="Arial"/>
              <a:cs typeface="Arial"/>
              <a:sym typeface="Arial"/>
            </a:endParaRPr>
          </a:p>
        </p:txBody>
      </p:sp>
      <p:sp>
        <p:nvSpPr>
          <p:cNvPr id="1340" name="Google Shape;1340;p38"/>
          <p:cNvSpPr txBox="1"/>
          <p:nvPr/>
        </p:nvSpPr>
        <p:spPr>
          <a:xfrm>
            <a:off x="6400800" y="2300288"/>
            <a:ext cx="1028700" cy="207719"/>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200"/>
            </a:pPr>
            <a:r>
              <a:rPr lang="en-US" sz="900">
                <a:solidFill>
                  <a:schemeClr val="dk1"/>
                </a:solidFill>
                <a:latin typeface="Calibri"/>
                <a:ea typeface="Calibri"/>
                <a:cs typeface="Calibri"/>
                <a:sym typeface="Calibri"/>
              </a:rPr>
              <a:t>High-level terms</a:t>
            </a:r>
            <a:endParaRPr sz="1050">
              <a:solidFill>
                <a:srgbClr val="000000"/>
              </a:solidFill>
              <a:latin typeface="Arial"/>
              <a:ea typeface="Arial"/>
              <a:cs typeface="Arial"/>
              <a:sym typeface="Arial"/>
            </a:endParaRPr>
          </a:p>
        </p:txBody>
      </p:sp>
      <p:cxnSp>
        <p:nvCxnSpPr>
          <p:cNvPr id="1341" name="Google Shape;1341;p38"/>
          <p:cNvCxnSpPr/>
          <p:nvPr/>
        </p:nvCxnSpPr>
        <p:spPr>
          <a:xfrm rot="10800000">
            <a:off x="5657850" y="2114551"/>
            <a:ext cx="0" cy="164306"/>
          </a:xfrm>
          <a:prstGeom prst="straightConnector1">
            <a:avLst/>
          </a:prstGeom>
          <a:noFill/>
          <a:ln w="9525" cap="flat" cmpd="sng">
            <a:solidFill>
              <a:schemeClr val="dk1"/>
            </a:solidFill>
            <a:prstDash val="solid"/>
            <a:round/>
            <a:headEnd type="triangle" w="med" len="med"/>
            <a:tailEnd type="none" w="sm" len="sm"/>
          </a:ln>
        </p:spPr>
      </p:cxnSp>
      <p:sp>
        <p:nvSpPr>
          <p:cNvPr id="1342" name="Google Shape;1342;p38"/>
          <p:cNvSpPr txBox="1"/>
          <p:nvPr/>
        </p:nvSpPr>
        <p:spPr>
          <a:xfrm>
            <a:off x="5143500" y="1878808"/>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MedDRA</a:t>
            </a:r>
            <a:endParaRPr sz="1050">
              <a:solidFill>
                <a:srgbClr val="000000"/>
              </a:solidFill>
              <a:latin typeface="Arial"/>
              <a:ea typeface="Arial"/>
              <a:cs typeface="Arial"/>
              <a:sym typeface="Arial"/>
            </a:endParaRPr>
          </a:p>
        </p:txBody>
      </p:sp>
      <p:sp>
        <p:nvSpPr>
          <p:cNvPr id="1343" name="Google Shape;1343;p38"/>
          <p:cNvSpPr txBox="1"/>
          <p:nvPr/>
        </p:nvSpPr>
        <p:spPr>
          <a:xfrm>
            <a:off x="6400800" y="1900238"/>
            <a:ext cx="1314450" cy="207719"/>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200"/>
            </a:pPr>
            <a:r>
              <a:rPr lang="en-US" sz="900">
                <a:solidFill>
                  <a:schemeClr val="dk1"/>
                </a:solidFill>
                <a:latin typeface="Calibri"/>
                <a:ea typeface="Calibri"/>
                <a:cs typeface="Calibri"/>
                <a:sym typeface="Calibri"/>
              </a:rPr>
              <a:t>High-level group terms</a:t>
            </a:r>
            <a:endParaRPr sz="1050">
              <a:solidFill>
                <a:srgbClr val="000000"/>
              </a:solidFill>
              <a:latin typeface="Arial"/>
              <a:ea typeface="Arial"/>
              <a:cs typeface="Arial"/>
              <a:sym typeface="Arial"/>
            </a:endParaRPr>
          </a:p>
        </p:txBody>
      </p:sp>
      <p:cxnSp>
        <p:nvCxnSpPr>
          <p:cNvPr id="1344" name="Google Shape;1344;p38"/>
          <p:cNvCxnSpPr/>
          <p:nvPr/>
        </p:nvCxnSpPr>
        <p:spPr>
          <a:xfrm rot="10800000">
            <a:off x="5657850" y="1714501"/>
            <a:ext cx="0" cy="164306"/>
          </a:xfrm>
          <a:prstGeom prst="straightConnector1">
            <a:avLst/>
          </a:prstGeom>
          <a:noFill/>
          <a:ln w="9525" cap="flat" cmpd="sng">
            <a:solidFill>
              <a:schemeClr val="dk1"/>
            </a:solidFill>
            <a:prstDash val="solid"/>
            <a:round/>
            <a:headEnd type="triangle" w="med" len="med"/>
            <a:tailEnd type="none" w="sm" len="sm"/>
          </a:ln>
        </p:spPr>
      </p:cxnSp>
      <p:sp>
        <p:nvSpPr>
          <p:cNvPr id="1345" name="Google Shape;1345;p38"/>
          <p:cNvSpPr txBox="1"/>
          <p:nvPr/>
        </p:nvSpPr>
        <p:spPr>
          <a:xfrm>
            <a:off x="5143500" y="1478758"/>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MedDRA</a:t>
            </a:r>
            <a:endParaRPr sz="1050">
              <a:solidFill>
                <a:srgbClr val="000000"/>
              </a:solidFill>
              <a:latin typeface="Arial"/>
              <a:ea typeface="Arial"/>
              <a:cs typeface="Arial"/>
              <a:sym typeface="Arial"/>
            </a:endParaRPr>
          </a:p>
        </p:txBody>
      </p:sp>
      <p:sp>
        <p:nvSpPr>
          <p:cNvPr id="1346" name="Google Shape;1346;p38"/>
          <p:cNvSpPr txBox="1"/>
          <p:nvPr/>
        </p:nvSpPr>
        <p:spPr>
          <a:xfrm>
            <a:off x="6400800" y="1500188"/>
            <a:ext cx="1314450" cy="207719"/>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200"/>
            </a:pPr>
            <a:r>
              <a:rPr lang="en-US" sz="900">
                <a:solidFill>
                  <a:schemeClr val="dk1"/>
                </a:solidFill>
                <a:latin typeface="Calibri"/>
                <a:ea typeface="Calibri"/>
                <a:cs typeface="Calibri"/>
                <a:sym typeface="Calibri"/>
              </a:rPr>
              <a:t>System organ class</a:t>
            </a:r>
            <a:endParaRPr sz="1050">
              <a:solidFill>
                <a:srgbClr val="000000"/>
              </a:solidFill>
              <a:latin typeface="Arial"/>
              <a:ea typeface="Arial"/>
              <a:cs typeface="Arial"/>
              <a:sym typeface="Arial"/>
            </a:endParaRPr>
          </a:p>
        </p:txBody>
      </p:sp>
      <p:cxnSp>
        <p:nvCxnSpPr>
          <p:cNvPr id="1347" name="Google Shape;1347;p38"/>
          <p:cNvCxnSpPr>
            <a:stCxn id="1321" idx="0"/>
            <a:endCxn id="1334" idx="2"/>
          </p:cNvCxnSpPr>
          <p:nvPr/>
        </p:nvCxnSpPr>
        <p:spPr>
          <a:xfrm flipH="1" flipV="1">
            <a:off x="5657850" y="3309760"/>
            <a:ext cx="1089423" cy="1083648"/>
          </a:xfrm>
          <a:prstGeom prst="straightConnector1">
            <a:avLst/>
          </a:prstGeom>
          <a:noFill/>
          <a:ln w="9525" cap="flat" cmpd="sng">
            <a:solidFill>
              <a:schemeClr val="dk1"/>
            </a:solidFill>
            <a:prstDash val="dash"/>
            <a:round/>
            <a:headEnd type="none" w="sm" len="sm"/>
            <a:tailEnd type="triangle" w="med" len="med"/>
          </a:ln>
        </p:spPr>
      </p:cxnSp>
      <p:cxnSp>
        <p:nvCxnSpPr>
          <p:cNvPr id="1348" name="Google Shape;1348;p38"/>
          <p:cNvCxnSpPr>
            <a:stCxn id="1306" idx="1"/>
            <a:endCxn id="1312" idx="0"/>
          </p:cNvCxnSpPr>
          <p:nvPr/>
        </p:nvCxnSpPr>
        <p:spPr>
          <a:xfrm flipH="1">
            <a:off x="3686175" y="2787165"/>
            <a:ext cx="1457325" cy="383471"/>
          </a:xfrm>
          <a:prstGeom prst="straightConnector1">
            <a:avLst/>
          </a:prstGeom>
          <a:noFill/>
          <a:ln w="9525" cap="flat" cmpd="sng">
            <a:solidFill>
              <a:schemeClr val="dk1"/>
            </a:solidFill>
            <a:prstDash val="solid"/>
            <a:round/>
            <a:headEnd type="none" w="sm" len="sm"/>
            <a:tailEnd type="triangle" w="med" len="med"/>
          </a:ln>
        </p:spPr>
      </p:cxnSp>
      <p:sp>
        <p:nvSpPr>
          <p:cNvPr id="1309" name="Google Shape;1309;p38"/>
          <p:cNvSpPr txBox="1"/>
          <p:nvPr/>
        </p:nvSpPr>
        <p:spPr>
          <a:xfrm>
            <a:off x="1828800" y="4393408"/>
            <a:ext cx="5715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ICD10</a:t>
            </a:r>
            <a:endParaRPr sz="1050">
              <a:solidFill>
                <a:srgbClr val="000000"/>
              </a:solidFill>
              <a:latin typeface="Arial"/>
              <a:ea typeface="Arial"/>
              <a:cs typeface="Arial"/>
              <a:sym typeface="Arial"/>
            </a:endParaRPr>
          </a:p>
        </p:txBody>
      </p:sp>
      <p:sp>
        <p:nvSpPr>
          <p:cNvPr id="1349" name="Google Shape;1349;p38"/>
          <p:cNvSpPr txBox="1"/>
          <p:nvPr/>
        </p:nvSpPr>
        <p:spPr>
          <a:xfrm>
            <a:off x="5354241" y="4393408"/>
            <a:ext cx="40005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Ciel</a:t>
            </a:r>
            <a:endParaRPr sz="1050">
              <a:solidFill>
                <a:srgbClr val="000000"/>
              </a:solidFill>
              <a:latin typeface="Arial"/>
              <a:ea typeface="Arial"/>
              <a:cs typeface="Arial"/>
              <a:sym typeface="Arial"/>
            </a:endParaRPr>
          </a:p>
        </p:txBody>
      </p:sp>
      <p:sp>
        <p:nvSpPr>
          <p:cNvPr id="1350" name="Google Shape;1350;p38"/>
          <p:cNvSpPr txBox="1"/>
          <p:nvPr/>
        </p:nvSpPr>
        <p:spPr>
          <a:xfrm>
            <a:off x="5812633" y="4393408"/>
            <a:ext cx="535781"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MeSH</a:t>
            </a:r>
            <a:endParaRPr sz="1050">
              <a:solidFill>
                <a:srgbClr val="000000"/>
              </a:solidFill>
              <a:latin typeface="Arial"/>
              <a:ea typeface="Arial"/>
              <a:cs typeface="Arial"/>
              <a:sym typeface="Arial"/>
            </a:endParaRPr>
          </a:p>
        </p:txBody>
      </p:sp>
      <p:sp>
        <p:nvSpPr>
          <p:cNvPr id="1311" name="Google Shape;1311;p38"/>
          <p:cNvSpPr txBox="1"/>
          <p:nvPr/>
        </p:nvSpPr>
        <p:spPr>
          <a:xfrm>
            <a:off x="3920729" y="4393408"/>
            <a:ext cx="74295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SNOMED</a:t>
            </a:r>
            <a:endParaRPr sz="1050">
              <a:solidFill>
                <a:srgbClr val="000000"/>
              </a:solidFill>
              <a:latin typeface="Arial"/>
              <a:ea typeface="Arial"/>
              <a:cs typeface="Arial"/>
              <a:sym typeface="Arial"/>
            </a:endParaRPr>
          </a:p>
        </p:txBody>
      </p:sp>
      <p:cxnSp>
        <p:nvCxnSpPr>
          <p:cNvPr id="1351" name="Google Shape;1351;p38"/>
          <p:cNvCxnSpPr>
            <a:stCxn id="1321" idx="0"/>
            <a:endCxn id="1307" idx="3"/>
          </p:cNvCxnSpPr>
          <p:nvPr/>
        </p:nvCxnSpPr>
        <p:spPr>
          <a:xfrm flipH="1" flipV="1">
            <a:off x="4200525" y="3765859"/>
            <a:ext cx="2546748" cy="627549"/>
          </a:xfrm>
          <a:prstGeom prst="straightConnector1">
            <a:avLst/>
          </a:prstGeom>
          <a:noFill/>
          <a:ln w="9525" cap="flat" cmpd="sng">
            <a:solidFill>
              <a:schemeClr val="dk1"/>
            </a:solidFill>
            <a:prstDash val="solid"/>
            <a:round/>
            <a:headEnd type="none" w="sm" len="sm"/>
            <a:tailEnd type="triangle" w="med" len="med"/>
          </a:ln>
        </p:spPr>
      </p:cxnSp>
      <p:cxnSp>
        <p:nvCxnSpPr>
          <p:cNvPr id="1352" name="Google Shape;1352;p38"/>
          <p:cNvCxnSpPr>
            <a:stCxn id="1350" idx="0"/>
            <a:endCxn id="1312" idx="3"/>
          </p:cNvCxnSpPr>
          <p:nvPr/>
        </p:nvCxnSpPr>
        <p:spPr>
          <a:xfrm flipH="1" flipV="1">
            <a:off x="4200525" y="3286037"/>
            <a:ext cx="1879999" cy="1107371"/>
          </a:xfrm>
          <a:prstGeom prst="straightConnector1">
            <a:avLst/>
          </a:prstGeom>
          <a:noFill/>
          <a:ln w="9525" cap="flat" cmpd="sng">
            <a:solidFill>
              <a:schemeClr val="dk1"/>
            </a:solidFill>
            <a:prstDash val="solid"/>
            <a:round/>
            <a:headEnd type="none" w="sm" len="sm"/>
            <a:tailEnd type="triangle" w="med" len="med"/>
          </a:ln>
        </p:spPr>
      </p:cxnSp>
      <p:cxnSp>
        <p:nvCxnSpPr>
          <p:cNvPr id="1353" name="Google Shape;1353;p38"/>
          <p:cNvCxnSpPr>
            <a:stCxn id="1350" idx="0"/>
            <a:endCxn id="1307" idx="3"/>
          </p:cNvCxnSpPr>
          <p:nvPr/>
        </p:nvCxnSpPr>
        <p:spPr>
          <a:xfrm flipH="1" flipV="1">
            <a:off x="4200525" y="3765859"/>
            <a:ext cx="1879999" cy="627549"/>
          </a:xfrm>
          <a:prstGeom prst="straightConnector1">
            <a:avLst/>
          </a:prstGeom>
          <a:noFill/>
          <a:ln w="9525" cap="flat" cmpd="sng">
            <a:solidFill>
              <a:schemeClr val="dk1"/>
            </a:solidFill>
            <a:prstDash val="solid"/>
            <a:round/>
            <a:headEnd type="none" w="sm" len="sm"/>
            <a:tailEnd type="triangle" w="med" len="med"/>
          </a:ln>
        </p:spPr>
      </p:cxnSp>
      <p:cxnSp>
        <p:nvCxnSpPr>
          <p:cNvPr id="1354" name="Google Shape;1354;p38"/>
          <p:cNvCxnSpPr>
            <a:stCxn id="1349" idx="0"/>
            <a:endCxn id="1312" idx="3"/>
          </p:cNvCxnSpPr>
          <p:nvPr/>
        </p:nvCxnSpPr>
        <p:spPr>
          <a:xfrm flipH="1" flipV="1">
            <a:off x="4200525" y="3286037"/>
            <a:ext cx="1353741" cy="1107371"/>
          </a:xfrm>
          <a:prstGeom prst="straightConnector1">
            <a:avLst/>
          </a:prstGeom>
          <a:noFill/>
          <a:ln w="9525" cap="flat" cmpd="sng">
            <a:solidFill>
              <a:schemeClr val="dk1"/>
            </a:solidFill>
            <a:prstDash val="solid"/>
            <a:round/>
            <a:headEnd type="none" w="sm" len="sm"/>
            <a:tailEnd type="triangle" w="med" len="med"/>
          </a:ln>
        </p:spPr>
      </p:cxnSp>
      <p:cxnSp>
        <p:nvCxnSpPr>
          <p:cNvPr id="1355" name="Google Shape;1355;p38"/>
          <p:cNvCxnSpPr>
            <a:stCxn id="1349" idx="0"/>
            <a:endCxn id="1307" idx="3"/>
          </p:cNvCxnSpPr>
          <p:nvPr/>
        </p:nvCxnSpPr>
        <p:spPr>
          <a:xfrm flipH="1" flipV="1">
            <a:off x="4200525" y="3765859"/>
            <a:ext cx="1353741" cy="627549"/>
          </a:xfrm>
          <a:prstGeom prst="straightConnector1">
            <a:avLst/>
          </a:prstGeom>
          <a:noFill/>
          <a:ln w="9525" cap="flat" cmpd="sng">
            <a:solidFill>
              <a:schemeClr val="dk1"/>
            </a:solidFill>
            <a:prstDash val="solid"/>
            <a:round/>
            <a:headEnd type="none" w="sm" len="sm"/>
            <a:tailEnd type="triangle" w="med" len="med"/>
          </a:ln>
        </p:spPr>
      </p:cxnSp>
      <p:cxnSp>
        <p:nvCxnSpPr>
          <p:cNvPr id="1356" name="Google Shape;1356;p38"/>
          <p:cNvCxnSpPr>
            <a:stCxn id="1311" idx="0"/>
            <a:endCxn id="1307" idx="2"/>
          </p:cNvCxnSpPr>
          <p:nvPr/>
        </p:nvCxnSpPr>
        <p:spPr>
          <a:xfrm flipH="1" flipV="1">
            <a:off x="3686175" y="3881260"/>
            <a:ext cx="606029" cy="512148"/>
          </a:xfrm>
          <a:prstGeom prst="straightConnector1">
            <a:avLst/>
          </a:prstGeom>
          <a:noFill/>
          <a:ln w="9525" cap="flat" cmpd="sng">
            <a:solidFill>
              <a:schemeClr val="dk1"/>
            </a:solidFill>
            <a:prstDash val="solid"/>
            <a:round/>
            <a:headEnd type="none" w="sm" len="sm"/>
            <a:tailEnd type="triangle" w="med" len="med"/>
          </a:ln>
        </p:spPr>
      </p:cxnSp>
      <p:sp>
        <p:nvSpPr>
          <p:cNvPr id="1357" name="Google Shape;1357;p38"/>
          <p:cNvSpPr/>
          <p:nvPr/>
        </p:nvSpPr>
        <p:spPr>
          <a:xfrm>
            <a:off x="2628900" y="2514600"/>
            <a:ext cx="2114550" cy="1657350"/>
          </a:xfrm>
          <a:prstGeom prst="ellipse">
            <a:avLst/>
          </a:prstGeom>
          <a:noFill/>
          <a:ln w="25400" cap="flat" cmpd="sng">
            <a:solidFill>
              <a:srgbClr val="FF0000"/>
            </a:solidFill>
            <a:prstDash val="solid"/>
            <a:miter lim="800000"/>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Calibri"/>
              <a:ea typeface="Calibri"/>
              <a:cs typeface="Calibri"/>
              <a:sym typeface="Calibri"/>
            </a:endParaRPr>
          </a:p>
        </p:txBody>
      </p:sp>
      <p:sp>
        <p:nvSpPr>
          <p:cNvPr id="1358" name="Google Shape;1358;p38"/>
          <p:cNvSpPr txBox="1"/>
          <p:nvPr/>
        </p:nvSpPr>
        <p:spPr>
          <a:xfrm>
            <a:off x="1543050" y="1943101"/>
            <a:ext cx="1943096" cy="276969"/>
          </a:xfrm>
          <a:prstGeom prst="rect">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spcBef>
                <a:spcPts val="0"/>
              </a:spcBef>
              <a:spcAft>
                <a:spcPts val="0"/>
              </a:spcAft>
              <a:buClr>
                <a:srgbClr val="000000"/>
              </a:buClr>
              <a:buSzPts val="1800"/>
            </a:pPr>
            <a:r>
              <a:rPr lang="en-US" sz="1350">
                <a:solidFill>
                  <a:srgbClr val="20425A"/>
                </a:solidFill>
                <a:latin typeface="Calibri"/>
                <a:ea typeface="Calibri"/>
                <a:cs typeface="Calibri"/>
                <a:sym typeface="Calibri"/>
              </a:rPr>
              <a:t>Standard Concepts</a:t>
            </a:r>
            <a:endParaRPr sz="1050">
              <a:solidFill>
                <a:srgbClr val="000000"/>
              </a:solidFill>
              <a:latin typeface="Arial"/>
              <a:ea typeface="Arial"/>
              <a:cs typeface="Arial"/>
              <a:sym typeface="Arial"/>
            </a:endParaRPr>
          </a:p>
        </p:txBody>
      </p:sp>
      <p:cxnSp>
        <p:nvCxnSpPr>
          <p:cNvPr id="1359" name="Google Shape;1359;p38"/>
          <p:cNvCxnSpPr/>
          <p:nvPr/>
        </p:nvCxnSpPr>
        <p:spPr>
          <a:xfrm>
            <a:off x="2971800" y="2228850"/>
            <a:ext cx="228600" cy="285750"/>
          </a:xfrm>
          <a:prstGeom prst="straightConnector1">
            <a:avLst/>
          </a:prstGeom>
          <a:noFill/>
          <a:ln w="12700" cap="flat" cmpd="sng">
            <a:solidFill>
              <a:schemeClr val="accent6"/>
            </a:solidFill>
            <a:prstDash val="solid"/>
            <a:miter lim="800000"/>
            <a:headEnd type="none" w="sm" len="sm"/>
            <a:tailEnd type="stealth" w="med" len="med"/>
          </a:ln>
        </p:spPr>
      </p:cxnSp>
      <p:sp>
        <p:nvSpPr>
          <p:cNvPr id="1360" name="Google Shape;1360;p38"/>
          <p:cNvSpPr txBox="1"/>
          <p:nvPr/>
        </p:nvSpPr>
        <p:spPr>
          <a:xfrm>
            <a:off x="2259106" y="1543051"/>
            <a:ext cx="2198594" cy="276969"/>
          </a:xfrm>
          <a:prstGeom prst="rect">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spcBef>
                <a:spcPts val="0"/>
              </a:spcBef>
              <a:spcAft>
                <a:spcPts val="0"/>
              </a:spcAft>
              <a:buClr>
                <a:srgbClr val="000000"/>
              </a:buClr>
              <a:buSzPts val="1800"/>
            </a:pPr>
            <a:r>
              <a:rPr lang="en-US" sz="1350">
                <a:solidFill>
                  <a:srgbClr val="20425A"/>
                </a:solidFill>
                <a:latin typeface="Calibri"/>
                <a:ea typeface="Calibri"/>
                <a:cs typeface="Calibri"/>
                <a:sym typeface="Calibri"/>
              </a:rPr>
              <a:t>Classification Concepts</a:t>
            </a:r>
            <a:endParaRPr sz="1050">
              <a:solidFill>
                <a:srgbClr val="000000"/>
              </a:solidFill>
              <a:latin typeface="Arial"/>
              <a:ea typeface="Arial"/>
              <a:cs typeface="Arial"/>
              <a:sym typeface="Arial"/>
            </a:endParaRPr>
          </a:p>
        </p:txBody>
      </p:sp>
      <p:cxnSp>
        <p:nvCxnSpPr>
          <p:cNvPr id="1361" name="Google Shape;1361;p38"/>
          <p:cNvCxnSpPr>
            <a:stCxn id="1360" idx="3"/>
          </p:cNvCxnSpPr>
          <p:nvPr/>
        </p:nvCxnSpPr>
        <p:spPr>
          <a:xfrm>
            <a:off x="4457700" y="1681536"/>
            <a:ext cx="628650" cy="261465"/>
          </a:xfrm>
          <a:prstGeom prst="straightConnector1">
            <a:avLst/>
          </a:prstGeom>
          <a:noFill/>
          <a:ln w="12700" cap="flat" cmpd="sng">
            <a:solidFill>
              <a:schemeClr val="accent6"/>
            </a:solidFill>
            <a:prstDash val="solid"/>
            <a:miter lim="800000"/>
            <a:headEnd type="none" w="sm" len="sm"/>
            <a:tailEnd type="stealth" w="med" len="med"/>
          </a:ln>
        </p:spPr>
      </p:cxnSp>
      <p:sp>
        <p:nvSpPr>
          <p:cNvPr id="1362" name="Google Shape;1362;p38"/>
          <p:cNvSpPr txBox="1"/>
          <p:nvPr/>
        </p:nvSpPr>
        <p:spPr>
          <a:xfrm>
            <a:off x="6686550" y="3600451"/>
            <a:ext cx="1677521" cy="276969"/>
          </a:xfrm>
          <a:prstGeom prst="rect">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spcBef>
                <a:spcPts val="0"/>
              </a:spcBef>
              <a:spcAft>
                <a:spcPts val="0"/>
              </a:spcAft>
              <a:buClr>
                <a:srgbClr val="000000"/>
              </a:buClr>
              <a:buSzPts val="1800"/>
            </a:pPr>
            <a:r>
              <a:rPr lang="en-US" sz="1350">
                <a:solidFill>
                  <a:srgbClr val="20425A"/>
                </a:solidFill>
                <a:latin typeface="Calibri"/>
                <a:ea typeface="Calibri"/>
                <a:cs typeface="Calibri"/>
                <a:sym typeface="Calibri"/>
              </a:rPr>
              <a:t>Source Concepts</a:t>
            </a:r>
            <a:endParaRPr sz="1050">
              <a:solidFill>
                <a:srgbClr val="000000"/>
              </a:solidFill>
              <a:latin typeface="Arial"/>
              <a:ea typeface="Arial"/>
              <a:cs typeface="Arial"/>
              <a:sym typeface="Arial"/>
            </a:endParaRPr>
          </a:p>
        </p:txBody>
      </p:sp>
      <p:cxnSp>
        <p:nvCxnSpPr>
          <p:cNvPr id="1363" name="Google Shape;1363;p38"/>
          <p:cNvCxnSpPr>
            <a:stCxn id="1362" idx="1"/>
          </p:cNvCxnSpPr>
          <p:nvPr/>
        </p:nvCxnSpPr>
        <p:spPr>
          <a:xfrm flipH="1">
            <a:off x="6286500" y="3738936"/>
            <a:ext cx="400050" cy="424365"/>
          </a:xfrm>
          <a:prstGeom prst="straightConnector1">
            <a:avLst/>
          </a:prstGeom>
          <a:noFill/>
          <a:ln w="12700" cap="flat" cmpd="sng">
            <a:solidFill>
              <a:schemeClr val="accent6"/>
            </a:solidFill>
            <a:prstDash val="solid"/>
            <a:miter lim="800000"/>
            <a:headEnd type="none" w="sm" len="sm"/>
            <a:tailEnd type="stealth" w="med" len="med"/>
          </a:ln>
        </p:spPr>
      </p:cxnSp>
      <p:sp>
        <p:nvSpPr>
          <p:cNvPr id="1364" name="Google Shape;1364;p38"/>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Condition Concepts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42"/>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spcBef>
                <a:spcPts val="0"/>
              </a:spcBef>
              <a:buSzPts val="3600"/>
            </a:pPr>
            <a:r>
              <a:rPr lang="en-US"/>
              <a:t>Exploring the Hierarchy</a:t>
            </a:r>
            <a:endParaRPr/>
          </a:p>
        </p:txBody>
      </p:sp>
      <p:sp>
        <p:nvSpPr>
          <p:cNvPr id="1370" name="Google Shape;1370;p42"/>
          <p:cNvSpPr txBox="1">
            <a:spLocks noGrp="1"/>
          </p:cNvSpPr>
          <p:nvPr>
            <p:ph type="body" idx="1"/>
          </p:nvPr>
        </p:nvSpPr>
        <p:spPr>
          <a:xfrm>
            <a:off x="231005" y="1051369"/>
            <a:ext cx="4028174" cy="936057"/>
          </a:xfrm>
          <a:prstGeom prst="rect">
            <a:avLst/>
          </a:prstGeom>
          <a:noFill/>
          <a:ln>
            <a:noFill/>
          </a:ln>
        </p:spPr>
        <p:txBody>
          <a:bodyPr spcFirstLastPara="1" vert="horz" wrap="square" lIns="68569" tIns="68569" rIns="68569" bIns="68569" rtlCol="0" anchor="t" anchorCtr="0">
            <a:noAutofit/>
          </a:bodyPr>
          <a:lstStyle/>
          <a:p>
            <a:pPr marL="257175" indent="-104775">
              <a:spcBef>
                <a:spcPts val="0"/>
              </a:spcBef>
              <a:buSzPts val="1400"/>
              <a:buNone/>
            </a:pPr>
            <a:r>
              <a:rPr lang="en-US" sz="1200" b="1" dirty="0">
                <a:solidFill>
                  <a:srgbClr val="0000FF"/>
                </a:solidFill>
                <a:latin typeface="Calibri"/>
                <a:ea typeface="Calibri"/>
                <a:cs typeface="Calibri"/>
                <a:sym typeface="Calibri"/>
              </a:rPr>
              <a:t>SELECT</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max_levels_of_separation</a:t>
            </a:r>
            <a:r>
              <a:rPr lang="en-US" sz="1200" b="1" dirty="0">
                <a:solidFill>
                  <a:srgbClr val="000000"/>
                </a:solidFill>
                <a:latin typeface="Calibri"/>
                <a:ea typeface="Calibri"/>
                <a:cs typeface="Calibri"/>
                <a:sym typeface="Calibri"/>
              </a:rPr>
              <a:t>,</a:t>
            </a:r>
            <a:r>
              <a:rPr lang="en-US" sz="1200" dirty="0">
                <a:solidFill>
                  <a:srgbClr val="000000"/>
                </a:solidFill>
                <a:latin typeface="Calibri"/>
                <a:ea typeface="Calibri"/>
                <a:cs typeface="Calibri"/>
                <a:sym typeface="Calibri"/>
              </a:rPr>
              <a:t> concept</a:t>
            </a:r>
            <a:r>
              <a:rPr lang="en-US" sz="1200" b="1" dirty="0">
                <a:solidFill>
                  <a:srgbClr val="000000"/>
                </a:solidFill>
                <a:latin typeface="Calibri"/>
                <a:ea typeface="Calibri"/>
                <a:cs typeface="Calibri"/>
                <a:sym typeface="Calibri"/>
              </a:rPr>
              <a:t>.*</a:t>
            </a:r>
            <a:r>
              <a:rPr lang="en-US" sz="1200" dirty="0">
                <a:solidFill>
                  <a:srgbClr val="000000"/>
                </a:solidFill>
                <a:latin typeface="Calibri"/>
                <a:ea typeface="Calibri"/>
                <a:cs typeface="Calibri"/>
                <a:sym typeface="Calibri"/>
              </a:rPr>
              <a:t> </a:t>
            </a:r>
            <a:endParaRPr sz="1200" dirty="0">
              <a:latin typeface="Calibri"/>
              <a:ea typeface="Calibri"/>
              <a:cs typeface="Calibri"/>
              <a:sym typeface="Calibri"/>
            </a:endParaRPr>
          </a:p>
          <a:p>
            <a:pPr marL="257175" indent="-104775">
              <a:spcBef>
                <a:spcPts val="225"/>
              </a:spcBef>
              <a:buSzPts val="1400"/>
              <a:buNone/>
            </a:pPr>
            <a:r>
              <a:rPr lang="en-US" sz="1200" b="1" dirty="0">
                <a:solidFill>
                  <a:srgbClr val="0000FF"/>
                </a:solidFill>
                <a:latin typeface="Calibri"/>
                <a:ea typeface="Calibri"/>
                <a:cs typeface="Calibri"/>
                <a:sym typeface="Calibri"/>
              </a:rPr>
              <a:t>FROM</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concept_ancestor</a:t>
            </a:r>
            <a:endParaRPr sz="1200" dirty="0">
              <a:latin typeface="Calibri"/>
              <a:ea typeface="Calibri"/>
              <a:cs typeface="Calibri"/>
              <a:sym typeface="Calibri"/>
            </a:endParaRPr>
          </a:p>
          <a:p>
            <a:pPr marL="257175" indent="-104775">
              <a:spcBef>
                <a:spcPts val="225"/>
              </a:spcBef>
              <a:buSzPts val="1400"/>
              <a:buNone/>
            </a:pPr>
            <a:r>
              <a:rPr lang="en-US" sz="1200" b="1" dirty="0">
                <a:solidFill>
                  <a:srgbClr val="0000FF"/>
                </a:solidFill>
                <a:latin typeface="Calibri"/>
                <a:ea typeface="Calibri"/>
                <a:cs typeface="Calibri"/>
                <a:sym typeface="Calibri"/>
              </a:rPr>
              <a:t>JOIN </a:t>
            </a:r>
            <a:r>
              <a:rPr lang="en-US" sz="1200" dirty="0">
                <a:solidFill>
                  <a:srgbClr val="000000"/>
                </a:solidFill>
                <a:latin typeface="Calibri"/>
                <a:ea typeface="Calibri"/>
                <a:cs typeface="Calibri"/>
                <a:sym typeface="Calibri"/>
              </a:rPr>
              <a:t>concept</a:t>
            </a:r>
            <a:r>
              <a:rPr lang="en-US" sz="1200" b="1" dirty="0">
                <a:solidFill>
                  <a:srgbClr val="000000"/>
                </a:solidFill>
                <a:latin typeface="Calibri"/>
                <a:ea typeface="Calibri"/>
                <a:cs typeface="Calibri"/>
                <a:sym typeface="Calibri"/>
              </a:rPr>
              <a:t> </a:t>
            </a:r>
            <a:r>
              <a:rPr lang="en-US" sz="1200" b="1" dirty="0">
                <a:solidFill>
                  <a:srgbClr val="0000FF"/>
                </a:solidFill>
                <a:latin typeface="Calibri"/>
                <a:ea typeface="Calibri"/>
                <a:cs typeface="Calibri"/>
                <a:sym typeface="Calibri"/>
              </a:rPr>
              <a:t>ON</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descendant_concept_id</a:t>
            </a:r>
            <a:r>
              <a:rPr lang="en-US" sz="1200" dirty="0">
                <a:solidFill>
                  <a:srgbClr val="000000"/>
                </a:solidFill>
                <a:latin typeface="Calibri"/>
                <a:ea typeface="Calibri"/>
                <a:cs typeface="Calibri"/>
                <a:sym typeface="Calibri"/>
              </a:rPr>
              <a:t> </a:t>
            </a:r>
            <a:r>
              <a:rPr lang="en-US" sz="1200" b="1"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concept_id</a:t>
            </a:r>
            <a:r>
              <a:rPr lang="en-US" sz="1200" dirty="0">
                <a:solidFill>
                  <a:srgbClr val="000000"/>
                </a:solidFill>
                <a:latin typeface="Calibri"/>
                <a:ea typeface="Calibri"/>
                <a:cs typeface="Calibri"/>
                <a:sym typeface="Calibri"/>
              </a:rPr>
              <a:t> </a:t>
            </a:r>
            <a:endParaRPr sz="1200" dirty="0">
              <a:latin typeface="Calibri"/>
              <a:ea typeface="Calibri"/>
              <a:cs typeface="Calibri"/>
              <a:sym typeface="Calibri"/>
            </a:endParaRPr>
          </a:p>
          <a:p>
            <a:pPr marL="257175" indent="-104775">
              <a:spcBef>
                <a:spcPts val="225"/>
              </a:spcBef>
              <a:buSzPts val="1400"/>
              <a:buNone/>
            </a:pPr>
            <a:r>
              <a:rPr lang="en-US" sz="1200" b="1" dirty="0">
                <a:solidFill>
                  <a:srgbClr val="0000FF"/>
                </a:solidFill>
                <a:latin typeface="Calibri"/>
                <a:ea typeface="Calibri"/>
                <a:cs typeface="Calibri"/>
                <a:sym typeface="Calibri"/>
              </a:rPr>
              <a:t>WHERE</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ancestor_concept_id</a:t>
            </a:r>
            <a:r>
              <a:rPr lang="en-US" sz="1200" dirty="0">
                <a:solidFill>
                  <a:srgbClr val="000000"/>
                </a:solidFill>
                <a:latin typeface="Calibri"/>
                <a:ea typeface="Calibri"/>
                <a:cs typeface="Calibri"/>
                <a:sym typeface="Calibri"/>
              </a:rPr>
              <a:t> </a:t>
            </a:r>
            <a:r>
              <a:rPr lang="en-US" sz="1200" b="1" dirty="0">
                <a:solidFill>
                  <a:srgbClr val="000000"/>
                </a:solidFill>
                <a:latin typeface="Calibri"/>
                <a:ea typeface="Calibri"/>
                <a:cs typeface="Calibri"/>
                <a:sym typeface="Calibri"/>
              </a:rPr>
              <a:t>=</a:t>
            </a:r>
            <a:r>
              <a:rPr lang="en-US" sz="1200" dirty="0">
                <a:solidFill>
                  <a:srgbClr val="000000"/>
                </a:solidFill>
                <a:latin typeface="Calibri"/>
                <a:ea typeface="Calibri"/>
                <a:cs typeface="Calibri"/>
                <a:sym typeface="Calibri"/>
              </a:rPr>
              <a:t> </a:t>
            </a:r>
            <a:r>
              <a:rPr lang="en-US" sz="1200" dirty="0">
                <a:solidFill>
                  <a:srgbClr val="FF8000"/>
                </a:solidFill>
                <a:latin typeface="Calibri"/>
                <a:ea typeface="Calibri"/>
                <a:cs typeface="Calibri"/>
                <a:sym typeface="Calibri"/>
              </a:rPr>
              <a:t>44784217</a:t>
            </a:r>
            <a:r>
              <a:rPr lang="en-US" sz="1200" dirty="0">
                <a:solidFill>
                  <a:srgbClr val="000000"/>
                </a:solidFill>
                <a:latin typeface="Calibri"/>
                <a:ea typeface="Calibri"/>
                <a:cs typeface="Calibri"/>
                <a:sym typeface="Calibri"/>
              </a:rPr>
              <a:t> </a:t>
            </a:r>
            <a:endParaRPr sz="1200" dirty="0"/>
          </a:p>
          <a:p>
            <a:pPr marL="257175" indent="-104775">
              <a:spcBef>
                <a:spcPts val="225"/>
              </a:spcBef>
              <a:buSzPts val="1400"/>
              <a:buNone/>
            </a:pPr>
            <a:r>
              <a:rPr lang="en-US" sz="1200" dirty="0">
                <a:solidFill>
                  <a:srgbClr val="008000"/>
                </a:solidFill>
                <a:latin typeface="Calibri"/>
                <a:ea typeface="Calibri"/>
                <a:cs typeface="Calibri"/>
                <a:sym typeface="Calibri"/>
              </a:rPr>
              <a:t>/* cardiac arrhythmia */</a:t>
            </a:r>
            <a:r>
              <a:rPr lang="en-US" sz="1200" dirty="0">
                <a:solidFill>
                  <a:srgbClr val="000000"/>
                </a:solidFill>
                <a:latin typeface="Calibri"/>
                <a:ea typeface="Calibri"/>
                <a:cs typeface="Calibri"/>
                <a:sym typeface="Calibri"/>
              </a:rPr>
              <a:t> </a:t>
            </a:r>
            <a:endParaRPr sz="1200" dirty="0">
              <a:latin typeface="Calibri"/>
              <a:ea typeface="Calibri"/>
              <a:cs typeface="Calibri"/>
              <a:sym typeface="Calibri"/>
            </a:endParaRPr>
          </a:p>
          <a:p>
            <a:pPr marL="257175" indent="-104775">
              <a:spcBef>
                <a:spcPts val="225"/>
              </a:spcBef>
              <a:buSzPts val="1400"/>
              <a:buNone/>
            </a:pPr>
            <a:r>
              <a:rPr lang="en-US" sz="1200" b="1" dirty="0">
                <a:solidFill>
                  <a:srgbClr val="0000FF"/>
                </a:solidFill>
                <a:latin typeface="Calibri"/>
                <a:ea typeface="Calibri"/>
                <a:cs typeface="Calibri"/>
                <a:sym typeface="Calibri"/>
              </a:rPr>
              <a:t>ORDER</a:t>
            </a:r>
            <a:r>
              <a:rPr lang="en-US" sz="1200" dirty="0">
                <a:solidFill>
                  <a:srgbClr val="000000"/>
                </a:solidFill>
                <a:latin typeface="Calibri"/>
                <a:ea typeface="Calibri"/>
                <a:cs typeface="Calibri"/>
                <a:sym typeface="Calibri"/>
              </a:rPr>
              <a:t> </a:t>
            </a:r>
            <a:r>
              <a:rPr lang="en-US" sz="1200" b="1" dirty="0">
                <a:solidFill>
                  <a:srgbClr val="0000FF"/>
                </a:solidFill>
                <a:latin typeface="Calibri"/>
                <a:ea typeface="Calibri"/>
                <a:cs typeface="Calibri"/>
                <a:sym typeface="Calibri"/>
              </a:rPr>
              <a:t>BY</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max_levels_of_separation</a:t>
            </a:r>
            <a:endParaRPr sz="1200" dirty="0">
              <a:latin typeface="Calibri"/>
              <a:ea typeface="Calibri"/>
              <a:cs typeface="Calibri"/>
              <a:sym typeface="Calibri"/>
            </a:endParaRPr>
          </a:p>
          <a:p>
            <a:pPr marL="257175" indent="-104775">
              <a:spcBef>
                <a:spcPts val="480"/>
              </a:spcBef>
              <a:buSzPts val="1400"/>
              <a:buNone/>
            </a:pPr>
            <a:endParaRPr sz="1200" dirty="0">
              <a:latin typeface="Calibri"/>
              <a:ea typeface="Calibri"/>
              <a:cs typeface="Calibri"/>
              <a:sym typeface="Calibri"/>
            </a:endParaRPr>
          </a:p>
          <a:p>
            <a:pPr marL="257175" indent="-38100">
              <a:spcBef>
                <a:spcPts val="480"/>
              </a:spcBef>
              <a:buSzPts val="1400"/>
              <a:buNone/>
            </a:pPr>
            <a:endParaRPr sz="1200" dirty="0">
              <a:latin typeface="Calibri"/>
              <a:ea typeface="Calibri"/>
              <a:cs typeface="Calibri"/>
              <a:sym typeface="Calibri"/>
            </a:endParaRPr>
          </a:p>
        </p:txBody>
      </p:sp>
      <p:sp>
        <p:nvSpPr>
          <p:cNvPr id="1371" name="Google Shape;1371;p42"/>
          <p:cNvSpPr txBox="1">
            <a:spLocks noGrp="1"/>
          </p:cNvSpPr>
          <p:nvPr>
            <p:ph type="body" idx="1"/>
          </p:nvPr>
        </p:nvSpPr>
        <p:spPr>
          <a:xfrm>
            <a:off x="4428528" y="1051369"/>
            <a:ext cx="4566280" cy="1279922"/>
          </a:xfrm>
          <a:prstGeom prst="rect">
            <a:avLst/>
          </a:prstGeom>
          <a:noFill/>
          <a:ln>
            <a:noFill/>
          </a:ln>
        </p:spPr>
        <p:txBody>
          <a:bodyPr spcFirstLastPara="1" vert="horz" wrap="square" lIns="68569" tIns="68569" rIns="68569" bIns="68569" rtlCol="0" anchor="t" anchorCtr="0">
            <a:noAutofit/>
          </a:bodyPr>
          <a:lstStyle/>
          <a:p>
            <a:pPr marL="171450" indent="-171450">
              <a:spcBef>
                <a:spcPts val="0"/>
              </a:spcBef>
              <a:buClr>
                <a:srgbClr val="0000FF"/>
              </a:buClr>
              <a:buSzPts val="1400"/>
              <a:buNone/>
            </a:pPr>
            <a:r>
              <a:rPr lang="en-US" sz="1200" b="1" dirty="0">
                <a:solidFill>
                  <a:srgbClr val="0000FF"/>
                </a:solidFill>
                <a:latin typeface="Calibri"/>
                <a:ea typeface="Calibri"/>
                <a:cs typeface="Calibri"/>
                <a:sym typeface="Calibri"/>
              </a:rPr>
              <a:t>SELECT</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max_levels_of_separation</a:t>
            </a:r>
            <a:r>
              <a:rPr lang="en-US" sz="1200" b="1" dirty="0">
                <a:solidFill>
                  <a:srgbClr val="000000"/>
                </a:solidFill>
                <a:latin typeface="Calibri"/>
                <a:ea typeface="Calibri"/>
                <a:cs typeface="Calibri"/>
                <a:sym typeface="Calibri"/>
              </a:rPr>
              <a:t>,</a:t>
            </a:r>
            <a:r>
              <a:rPr lang="en-US" sz="1200" dirty="0">
                <a:solidFill>
                  <a:srgbClr val="000000"/>
                </a:solidFill>
                <a:latin typeface="Calibri"/>
                <a:ea typeface="Calibri"/>
                <a:cs typeface="Calibri"/>
                <a:sym typeface="Calibri"/>
              </a:rPr>
              <a:t> concept</a:t>
            </a:r>
            <a:r>
              <a:rPr lang="en-US" sz="1200" b="1" dirty="0">
                <a:solidFill>
                  <a:srgbClr val="000000"/>
                </a:solidFill>
                <a:latin typeface="Calibri"/>
                <a:ea typeface="Calibri"/>
                <a:cs typeface="Calibri"/>
                <a:sym typeface="Calibri"/>
              </a:rPr>
              <a:t>.*</a:t>
            </a:r>
            <a:r>
              <a:rPr lang="en-US" sz="1200" dirty="0">
                <a:solidFill>
                  <a:srgbClr val="000000"/>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171450" indent="-171450">
              <a:spcBef>
                <a:spcPts val="225"/>
              </a:spcBef>
              <a:buClr>
                <a:srgbClr val="0000FF"/>
              </a:buClr>
              <a:buSzPts val="1400"/>
              <a:buNone/>
            </a:pPr>
            <a:r>
              <a:rPr lang="en-US" sz="1200" b="1" dirty="0">
                <a:solidFill>
                  <a:srgbClr val="0000FF"/>
                </a:solidFill>
                <a:latin typeface="Calibri"/>
                <a:ea typeface="Calibri"/>
                <a:cs typeface="Calibri"/>
                <a:sym typeface="Calibri"/>
              </a:rPr>
              <a:t>FROM</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concept_ancestor</a:t>
            </a:r>
            <a:endParaRPr sz="1200" dirty="0">
              <a:solidFill>
                <a:schemeClr val="dk1"/>
              </a:solidFill>
              <a:latin typeface="Calibri"/>
              <a:ea typeface="Calibri"/>
              <a:cs typeface="Calibri"/>
              <a:sym typeface="Calibri"/>
            </a:endParaRPr>
          </a:p>
          <a:p>
            <a:pPr marL="171450" indent="-171450">
              <a:spcBef>
                <a:spcPts val="225"/>
              </a:spcBef>
              <a:buClr>
                <a:srgbClr val="0000FF"/>
              </a:buClr>
              <a:buSzPts val="1400"/>
              <a:buNone/>
            </a:pPr>
            <a:r>
              <a:rPr lang="en-US" sz="1200" b="1" dirty="0">
                <a:solidFill>
                  <a:srgbClr val="0000FF"/>
                </a:solidFill>
                <a:latin typeface="Calibri"/>
                <a:ea typeface="Calibri"/>
                <a:cs typeface="Calibri"/>
                <a:sym typeface="Calibri"/>
              </a:rPr>
              <a:t>JOIN </a:t>
            </a:r>
            <a:r>
              <a:rPr lang="en-US" sz="1200" dirty="0">
                <a:solidFill>
                  <a:srgbClr val="000000"/>
                </a:solidFill>
                <a:latin typeface="Calibri"/>
                <a:ea typeface="Calibri"/>
                <a:cs typeface="Calibri"/>
                <a:sym typeface="Calibri"/>
              </a:rPr>
              <a:t>concept </a:t>
            </a:r>
            <a:r>
              <a:rPr lang="en-US" sz="1200" b="1" dirty="0">
                <a:solidFill>
                  <a:srgbClr val="0000FF"/>
                </a:solidFill>
                <a:latin typeface="Calibri"/>
                <a:ea typeface="Calibri"/>
                <a:cs typeface="Calibri"/>
                <a:sym typeface="Calibri"/>
              </a:rPr>
              <a:t>ON</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ancestor_concept_id</a:t>
            </a:r>
            <a:r>
              <a:rPr lang="en-US" sz="1200" dirty="0">
                <a:solidFill>
                  <a:srgbClr val="000000"/>
                </a:solidFill>
                <a:latin typeface="Calibri"/>
                <a:ea typeface="Calibri"/>
                <a:cs typeface="Calibri"/>
                <a:sym typeface="Calibri"/>
              </a:rPr>
              <a:t> </a:t>
            </a:r>
            <a:r>
              <a:rPr lang="en-US" sz="1200" b="1"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concept_id</a:t>
            </a:r>
            <a:endParaRPr sz="1200" dirty="0">
              <a:solidFill>
                <a:schemeClr val="dk1"/>
              </a:solidFill>
              <a:latin typeface="Calibri"/>
              <a:ea typeface="Calibri"/>
              <a:cs typeface="Calibri"/>
              <a:sym typeface="Calibri"/>
            </a:endParaRPr>
          </a:p>
          <a:p>
            <a:pPr marL="171450" indent="-171450">
              <a:spcBef>
                <a:spcPts val="225"/>
              </a:spcBef>
              <a:buClr>
                <a:srgbClr val="0000FF"/>
              </a:buClr>
              <a:buSzPts val="1400"/>
              <a:buNone/>
            </a:pPr>
            <a:r>
              <a:rPr lang="en-US" sz="1200" b="1" dirty="0">
                <a:solidFill>
                  <a:srgbClr val="0000FF"/>
                </a:solidFill>
                <a:latin typeface="Calibri"/>
                <a:ea typeface="Calibri"/>
                <a:cs typeface="Calibri"/>
                <a:sym typeface="Calibri"/>
              </a:rPr>
              <a:t>WHERE</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descendant_concept_id</a:t>
            </a:r>
            <a:r>
              <a:rPr lang="en-US" sz="1200" dirty="0">
                <a:solidFill>
                  <a:srgbClr val="000000"/>
                </a:solidFill>
                <a:latin typeface="Calibri"/>
                <a:ea typeface="Calibri"/>
                <a:cs typeface="Calibri"/>
                <a:sym typeface="Calibri"/>
              </a:rPr>
              <a:t> </a:t>
            </a:r>
            <a:r>
              <a:rPr lang="en-US" sz="1200" b="1" dirty="0">
                <a:solidFill>
                  <a:srgbClr val="000000"/>
                </a:solidFill>
                <a:latin typeface="Calibri"/>
                <a:ea typeface="Calibri"/>
                <a:cs typeface="Calibri"/>
                <a:sym typeface="Calibri"/>
              </a:rPr>
              <a:t>=</a:t>
            </a:r>
            <a:r>
              <a:rPr lang="en-US" sz="1200" dirty="0">
                <a:solidFill>
                  <a:srgbClr val="000000"/>
                </a:solidFill>
                <a:latin typeface="Calibri"/>
                <a:ea typeface="Calibri"/>
                <a:cs typeface="Calibri"/>
                <a:sym typeface="Calibri"/>
              </a:rPr>
              <a:t> </a:t>
            </a:r>
            <a:r>
              <a:rPr lang="en-US" sz="1200" dirty="0">
                <a:solidFill>
                  <a:srgbClr val="FF8000"/>
                </a:solidFill>
                <a:latin typeface="Calibri"/>
                <a:ea typeface="Calibri"/>
                <a:cs typeface="Calibri"/>
                <a:sym typeface="Calibri"/>
              </a:rPr>
              <a:t>313217</a:t>
            </a:r>
            <a:r>
              <a:rPr lang="en-US" sz="1200" dirty="0">
                <a:solidFill>
                  <a:srgbClr val="000000"/>
                </a:solidFill>
                <a:latin typeface="Calibri"/>
                <a:ea typeface="Calibri"/>
                <a:cs typeface="Calibri"/>
                <a:sym typeface="Calibri"/>
              </a:rPr>
              <a:t> </a:t>
            </a:r>
            <a:endParaRPr sz="1200" dirty="0"/>
          </a:p>
          <a:p>
            <a:pPr marL="171450" indent="-171450">
              <a:spcBef>
                <a:spcPts val="225"/>
              </a:spcBef>
              <a:buClr>
                <a:srgbClr val="008000"/>
              </a:buClr>
              <a:buSzPts val="1400"/>
              <a:buNone/>
            </a:pPr>
            <a:r>
              <a:rPr lang="en-US" sz="1200" dirty="0">
                <a:solidFill>
                  <a:srgbClr val="008000"/>
                </a:solidFill>
                <a:latin typeface="Calibri"/>
                <a:ea typeface="Calibri"/>
                <a:cs typeface="Calibri"/>
                <a:sym typeface="Calibri"/>
              </a:rPr>
              <a:t>/* Atrial fibrillation */</a:t>
            </a:r>
            <a:r>
              <a:rPr lang="en-US" sz="1200" dirty="0">
                <a:solidFill>
                  <a:srgbClr val="000000"/>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171450" indent="-171450">
              <a:spcBef>
                <a:spcPts val="225"/>
              </a:spcBef>
              <a:buClr>
                <a:srgbClr val="0000FF"/>
              </a:buClr>
              <a:buSzPts val="1400"/>
              <a:buNone/>
            </a:pPr>
            <a:r>
              <a:rPr lang="en-US" sz="1200" b="1" dirty="0">
                <a:solidFill>
                  <a:srgbClr val="0000FF"/>
                </a:solidFill>
                <a:latin typeface="Calibri"/>
                <a:ea typeface="Calibri"/>
                <a:cs typeface="Calibri"/>
                <a:sym typeface="Calibri"/>
              </a:rPr>
              <a:t>ORDER</a:t>
            </a:r>
            <a:r>
              <a:rPr lang="en-US" sz="1200" dirty="0">
                <a:solidFill>
                  <a:srgbClr val="000000"/>
                </a:solidFill>
                <a:latin typeface="Calibri"/>
                <a:ea typeface="Calibri"/>
                <a:cs typeface="Calibri"/>
                <a:sym typeface="Calibri"/>
              </a:rPr>
              <a:t> </a:t>
            </a:r>
            <a:r>
              <a:rPr lang="en-US" sz="1200" b="1" dirty="0">
                <a:solidFill>
                  <a:srgbClr val="0000FF"/>
                </a:solidFill>
                <a:latin typeface="Calibri"/>
                <a:ea typeface="Calibri"/>
                <a:cs typeface="Calibri"/>
                <a:sym typeface="Calibri"/>
              </a:rPr>
              <a:t>BY</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max_levels_of_separation</a:t>
            </a:r>
            <a:endParaRPr sz="1200" dirty="0">
              <a:solidFill>
                <a:schemeClr val="dk1"/>
              </a:solidFill>
              <a:latin typeface="Calibri"/>
              <a:ea typeface="Calibri"/>
              <a:cs typeface="Calibri"/>
              <a:sym typeface="Calibri"/>
            </a:endParaRPr>
          </a:p>
          <a:p>
            <a:pPr marL="171450" indent="-171450">
              <a:spcBef>
                <a:spcPts val="750"/>
              </a:spcBef>
              <a:buClr>
                <a:srgbClr val="000000"/>
              </a:buClr>
              <a:buSzPts val="1400"/>
              <a:buNone/>
            </a:pPr>
            <a:r>
              <a:rPr lang="en-US" sz="1200" dirty="0">
                <a:solidFill>
                  <a:srgbClr val="000000"/>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171450" indent="-38100">
              <a:spcBef>
                <a:spcPts val="750"/>
              </a:spcBef>
              <a:buClr>
                <a:schemeClr val="dk1"/>
              </a:buClr>
              <a:buSzPts val="1400"/>
              <a:buNone/>
            </a:pPr>
            <a:endParaRPr sz="1200" dirty="0">
              <a:solidFill>
                <a:schemeClr val="dk1"/>
              </a:solidFill>
              <a:latin typeface="Calibri"/>
              <a:ea typeface="Calibri"/>
              <a:cs typeface="Calibri"/>
              <a:sym typeface="Calibri"/>
            </a:endParaRPr>
          </a:p>
        </p:txBody>
      </p:sp>
      <p:pic>
        <p:nvPicPr>
          <p:cNvPr id="1372" name="Google Shape;1372;p42"/>
          <p:cNvPicPr preferRelativeResize="0"/>
          <p:nvPr/>
        </p:nvPicPr>
        <p:blipFill rotWithShape="1">
          <a:blip r:embed="rId3">
            <a:alphaModFix/>
          </a:blip>
          <a:srcRect/>
          <a:stretch/>
        </p:blipFill>
        <p:spPr>
          <a:xfrm>
            <a:off x="651323" y="2466282"/>
            <a:ext cx="3330056" cy="2467518"/>
          </a:xfrm>
          <a:prstGeom prst="rect">
            <a:avLst/>
          </a:prstGeom>
          <a:noFill/>
          <a:ln>
            <a:noFill/>
          </a:ln>
        </p:spPr>
      </p:pic>
      <p:pic>
        <p:nvPicPr>
          <p:cNvPr id="1373" name="Google Shape;1373;p42"/>
          <p:cNvPicPr preferRelativeResize="0"/>
          <p:nvPr/>
        </p:nvPicPr>
        <p:blipFill rotWithShape="1">
          <a:blip r:embed="rId4">
            <a:alphaModFix/>
          </a:blip>
          <a:srcRect/>
          <a:stretch/>
        </p:blipFill>
        <p:spPr>
          <a:xfrm>
            <a:off x="4766911" y="2466282"/>
            <a:ext cx="3405656" cy="24124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grpSp>
        <p:nvGrpSpPr>
          <p:cNvPr id="1378" name="Google Shape;1378;p43"/>
          <p:cNvGrpSpPr/>
          <p:nvPr/>
        </p:nvGrpSpPr>
        <p:grpSpPr>
          <a:xfrm>
            <a:off x="1422026" y="1336742"/>
            <a:ext cx="6457950" cy="3227164"/>
            <a:chOff x="228600" y="1186451"/>
            <a:chExt cx="8610600" cy="4302885"/>
          </a:xfrm>
        </p:grpSpPr>
        <p:cxnSp>
          <p:nvCxnSpPr>
            <p:cNvPr id="1379" name="Google Shape;1379;p43"/>
            <p:cNvCxnSpPr>
              <a:stCxn id="1380" idx="0"/>
            </p:cNvCxnSpPr>
            <p:nvPr/>
          </p:nvCxnSpPr>
          <p:spPr>
            <a:xfrm flipH="1" flipV="1">
              <a:off x="5562601" y="3886200"/>
              <a:ext cx="647699" cy="1295400"/>
            </a:xfrm>
            <a:prstGeom prst="straightConnector1">
              <a:avLst/>
            </a:prstGeom>
            <a:noFill/>
            <a:ln w="9525" cap="flat" cmpd="sng">
              <a:solidFill>
                <a:schemeClr val="dk1"/>
              </a:solidFill>
              <a:prstDash val="solid"/>
              <a:round/>
              <a:headEnd type="none" w="sm" len="sm"/>
              <a:tailEnd type="triangle" w="med" len="med"/>
            </a:ln>
          </p:spPr>
        </p:cxnSp>
        <p:cxnSp>
          <p:nvCxnSpPr>
            <p:cNvPr id="1381" name="Google Shape;1381;p43"/>
            <p:cNvCxnSpPr>
              <a:stCxn id="1382" idx="0"/>
              <a:endCxn id="1383" idx="3"/>
            </p:cNvCxnSpPr>
            <p:nvPr/>
          </p:nvCxnSpPr>
          <p:spPr>
            <a:xfrm flipH="1" flipV="1">
              <a:off x="5867400" y="3735273"/>
              <a:ext cx="1219200" cy="1446327"/>
            </a:xfrm>
            <a:prstGeom prst="straightConnector1">
              <a:avLst/>
            </a:prstGeom>
            <a:noFill/>
            <a:ln w="9525" cap="flat" cmpd="sng">
              <a:solidFill>
                <a:schemeClr val="dk1"/>
              </a:solidFill>
              <a:prstDash val="solid"/>
              <a:round/>
              <a:headEnd type="none" w="sm" len="sm"/>
              <a:tailEnd type="stealth" w="med" len="med"/>
            </a:ln>
          </p:spPr>
        </p:cxnSp>
        <p:cxnSp>
          <p:nvCxnSpPr>
            <p:cNvPr id="1384" name="Google Shape;1384;p43"/>
            <p:cNvCxnSpPr>
              <a:stCxn id="1385" idx="0"/>
              <a:endCxn id="1383" idx="3"/>
            </p:cNvCxnSpPr>
            <p:nvPr/>
          </p:nvCxnSpPr>
          <p:spPr>
            <a:xfrm flipH="1" flipV="1">
              <a:off x="5867400" y="3735273"/>
              <a:ext cx="2400300" cy="1446327"/>
            </a:xfrm>
            <a:prstGeom prst="straightConnector1">
              <a:avLst/>
            </a:prstGeom>
            <a:noFill/>
            <a:ln w="9525" cap="flat" cmpd="sng">
              <a:solidFill>
                <a:schemeClr val="dk1"/>
              </a:solidFill>
              <a:prstDash val="solid"/>
              <a:round/>
              <a:headEnd type="none" w="sm" len="sm"/>
              <a:tailEnd type="stealth" w="med" len="med"/>
            </a:ln>
          </p:spPr>
        </p:cxnSp>
        <p:cxnSp>
          <p:nvCxnSpPr>
            <p:cNvPr id="1386" name="Google Shape;1386;p43"/>
            <p:cNvCxnSpPr>
              <a:stCxn id="1387" idx="0"/>
            </p:cNvCxnSpPr>
            <p:nvPr/>
          </p:nvCxnSpPr>
          <p:spPr>
            <a:xfrm flipH="1" flipV="1">
              <a:off x="5105401" y="3886200"/>
              <a:ext cx="266699" cy="1295400"/>
            </a:xfrm>
            <a:prstGeom prst="straightConnector1">
              <a:avLst/>
            </a:prstGeom>
            <a:noFill/>
            <a:ln w="9525" cap="flat" cmpd="sng">
              <a:solidFill>
                <a:schemeClr val="dk1"/>
              </a:solidFill>
              <a:prstDash val="solid"/>
              <a:round/>
              <a:headEnd type="none" w="sm" len="sm"/>
              <a:tailEnd type="stealth" w="med" len="med"/>
            </a:ln>
          </p:spPr>
        </p:cxnSp>
        <p:cxnSp>
          <p:nvCxnSpPr>
            <p:cNvPr id="1388" name="Google Shape;1388;p43"/>
            <p:cNvCxnSpPr>
              <a:stCxn id="1389" idx="0"/>
            </p:cNvCxnSpPr>
            <p:nvPr/>
          </p:nvCxnSpPr>
          <p:spPr>
            <a:xfrm flipV="1">
              <a:off x="1473200" y="3886200"/>
              <a:ext cx="2184300" cy="1295400"/>
            </a:xfrm>
            <a:prstGeom prst="straightConnector1">
              <a:avLst/>
            </a:prstGeom>
            <a:noFill/>
            <a:ln w="9525" cap="flat" cmpd="sng">
              <a:solidFill>
                <a:schemeClr val="dk1"/>
              </a:solidFill>
              <a:prstDash val="solid"/>
              <a:round/>
              <a:headEnd type="none" w="sm" len="sm"/>
              <a:tailEnd type="stealth" w="med" len="med"/>
            </a:ln>
          </p:spPr>
        </p:cxnSp>
        <p:cxnSp>
          <p:nvCxnSpPr>
            <p:cNvPr id="1390" name="Google Shape;1390;p43"/>
            <p:cNvCxnSpPr>
              <a:stCxn id="1391" idx="0"/>
            </p:cNvCxnSpPr>
            <p:nvPr/>
          </p:nvCxnSpPr>
          <p:spPr>
            <a:xfrm flipV="1">
              <a:off x="2413000" y="3886200"/>
              <a:ext cx="1397100" cy="1295400"/>
            </a:xfrm>
            <a:prstGeom prst="straightConnector1">
              <a:avLst/>
            </a:prstGeom>
            <a:noFill/>
            <a:ln w="9525" cap="flat" cmpd="sng">
              <a:solidFill>
                <a:schemeClr val="dk1"/>
              </a:solidFill>
              <a:prstDash val="solid"/>
              <a:round/>
              <a:headEnd type="none" w="sm" len="sm"/>
              <a:tailEnd type="stealth" w="med" len="med"/>
            </a:ln>
          </p:spPr>
        </p:cxnSp>
        <p:cxnSp>
          <p:nvCxnSpPr>
            <p:cNvPr id="1392" name="Google Shape;1392;p43"/>
            <p:cNvCxnSpPr>
              <a:stCxn id="1393" idx="0"/>
            </p:cNvCxnSpPr>
            <p:nvPr/>
          </p:nvCxnSpPr>
          <p:spPr>
            <a:xfrm flipV="1">
              <a:off x="3276600" y="3886200"/>
              <a:ext cx="1104900" cy="1295400"/>
            </a:xfrm>
            <a:prstGeom prst="straightConnector1">
              <a:avLst/>
            </a:prstGeom>
            <a:noFill/>
            <a:ln w="9525" cap="flat" cmpd="sng">
              <a:solidFill>
                <a:schemeClr val="dk1"/>
              </a:solidFill>
              <a:prstDash val="solid"/>
              <a:round/>
              <a:headEnd type="none" w="sm" len="sm"/>
              <a:tailEnd type="stealth" w="med" len="med"/>
            </a:ln>
          </p:spPr>
        </p:cxnSp>
        <p:cxnSp>
          <p:nvCxnSpPr>
            <p:cNvPr id="1394" name="Google Shape;1394;p43"/>
            <p:cNvCxnSpPr>
              <a:stCxn id="1395" idx="0"/>
            </p:cNvCxnSpPr>
            <p:nvPr/>
          </p:nvCxnSpPr>
          <p:spPr>
            <a:xfrm flipV="1">
              <a:off x="4343400" y="3886200"/>
              <a:ext cx="38100" cy="1295400"/>
            </a:xfrm>
            <a:prstGeom prst="straightConnector1">
              <a:avLst/>
            </a:prstGeom>
            <a:noFill/>
            <a:ln w="9525" cap="flat" cmpd="sng">
              <a:solidFill>
                <a:schemeClr val="dk1"/>
              </a:solidFill>
              <a:prstDash val="solid"/>
              <a:round/>
              <a:headEnd type="none" w="sm" len="sm"/>
              <a:tailEnd type="stealth" w="med" len="med"/>
            </a:ln>
          </p:spPr>
        </p:cxnSp>
        <p:cxnSp>
          <p:nvCxnSpPr>
            <p:cNvPr id="1396" name="Google Shape;1396;p43"/>
            <p:cNvCxnSpPr>
              <a:stCxn id="1397" idx="0"/>
              <a:endCxn id="1383" idx="1"/>
            </p:cNvCxnSpPr>
            <p:nvPr/>
          </p:nvCxnSpPr>
          <p:spPr>
            <a:xfrm flipV="1">
              <a:off x="571500" y="3735273"/>
              <a:ext cx="2781300" cy="1446327"/>
            </a:xfrm>
            <a:prstGeom prst="straightConnector1">
              <a:avLst/>
            </a:prstGeom>
            <a:noFill/>
            <a:ln w="9525" cap="flat" cmpd="sng">
              <a:solidFill>
                <a:schemeClr val="dk1"/>
              </a:solidFill>
              <a:prstDash val="solid"/>
              <a:round/>
              <a:headEnd type="none" w="sm" len="sm"/>
              <a:tailEnd type="stealth" w="med" len="med"/>
            </a:ln>
          </p:spPr>
        </p:cxnSp>
        <p:sp>
          <p:nvSpPr>
            <p:cNvPr id="1398" name="Google Shape;1398;p43"/>
            <p:cNvSpPr txBox="1"/>
            <p:nvPr/>
          </p:nvSpPr>
          <p:spPr>
            <a:xfrm>
              <a:off x="1866900" y="4648200"/>
              <a:ext cx="5334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GPI</a:t>
              </a:r>
              <a:endParaRPr sz="1050">
                <a:solidFill>
                  <a:srgbClr val="000000"/>
                </a:solidFill>
                <a:latin typeface="Arial"/>
                <a:ea typeface="Arial"/>
                <a:cs typeface="Arial"/>
                <a:sym typeface="Arial"/>
              </a:endParaRPr>
            </a:p>
          </p:txBody>
        </p:sp>
        <p:sp>
          <p:nvSpPr>
            <p:cNvPr id="1399" name="Google Shape;1399;p43"/>
            <p:cNvSpPr txBox="1"/>
            <p:nvPr/>
          </p:nvSpPr>
          <p:spPr>
            <a:xfrm>
              <a:off x="1047751" y="4648200"/>
              <a:ext cx="6096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NDC</a:t>
              </a:r>
              <a:endParaRPr sz="1050">
                <a:solidFill>
                  <a:srgbClr val="000000"/>
                </a:solidFill>
                <a:latin typeface="Arial"/>
                <a:ea typeface="Arial"/>
                <a:cs typeface="Arial"/>
                <a:sym typeface="Arial"/>
              </a:endParaRPr>
            </a:p>
          </p:txBody>
        </p:sp>
        <p:sp>
          <p:nvSpPr>
            <p:cNvPr id="1400" name="Google Shape;1400;p43"/>
            <p:cNvSpPr txBox="1"/>
            <p:nvPr/>
          </p:nvSpPr>
          <p:spPr>
            <a:xfrm>
              <a:off x="5105400" y="4648200"/>
              <a:ext cx="11430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EU Product</a:t>
              </a:r>
              <a:endParaRPr sz="1050">
                <a:solidFill>
                  <a:srgbClr val="000000"/>
                </a:solidFill>
                <a:latin typeface="Arial"/>
                <a:ea typeface="Arial"/>
                <a:cs typeface="Arial"/>
                <a:sym typeface="Arial"/>
              </a:endParaRPr>
            </a:p>
          </p:txBody>
        </p:sp>
        <p:cxnSp>
          <p:nvCxnSpPr>
            <p:cNvPr id="1401" name="Google Shape;1401;p43"/>
            <p:cNvCxnSpPr>
              <a:endCxn id="1383" idx="1"/>
            </p:cNvCxnSpPr>
            <p:nvPr/>
          </p:nvCxnSpPr>
          <p:spPr>
            <a:xfrm flipV="1">
              <a:off x="2133600" y="3735273"/>
              <a:ext cx="1219200" cy="912921"/>
            </a:xfrm>
            <a:prstGeom prst="straightConnector1">
              <a:avLst/>
            </a:prstGeom>
            <a:noFill/>
            <a:ln w="9525" cap="flat" cmpd="sng">
              <a:solidFill>
                <a:schemeClr val="dk1"/>
              </a:solidFill>
              <a:prstDash val="solid"/>
              <a:round/>
              <a:headEnd type="none" w="sm" len="sm"/>
              <a:tailEnd type="triangle" w="med" len="med"/>
            </a:ln>
          </p:spPr>
        </p:cxnSp>
        <p:cxnSp>
          <p:nvCxnSpPr>
            <p:cNvPr id="1402" name="Google Shape;1402;p43"/>
            <p:cNvCxnSpPr>
              <a:stCxn id="1399" idx="0"/>
              <a:endCxn id="1383" idx="1"/>
            </p:cNvCxnSpPr>
            <p:nvPr/>
          </p:nvCxnSpPr>
          <p:spPr>
            <a:xfrm flipV="1">
              <a:off x="1352551" y="3735273"/>
              <a:ext cx="2000249" cy="912927"/>
            </a:xfrm>
            <a:prstGeom prst="straightConnector1">
              <a:avLst/>
            </a:prstGeom>
            <a:noFill/>
            <a:ln w="9525" cap="flat" cmpd="sng">
              <a:solidFill>
                <a:schemeClr val="dk1"/>
              </a:solidFill>
              <a:prstDash val="solid"/>
              <a:round/>
              <a:headEnd type="none" w="sm" len="sm"/>
              <a:tailEnd type="triangle" w="med" len="med"/>
            </a:ln>
          </p:spPr>
        </p:cxnSp>
        <p:sp>
          <p:nvSpPr>
            <p:cNvPr id="1403" name="Google Shape;1403;p43"/>
            <p:cNvSpPr txBox="1"/>
            <p:nvPr/>
          </p:nvSpPr>
          <p:spPr>
            <a:xfrm>
              <a:off x="4073619" y="1877014"/>
              <a:ext cx="555625" cy="307736"/>
            </a:xfrm>
            <a:prstGeom prst="rect">
              <a:avLst/>
            </a:prstGeom>
            <a:solidFill>
              <a:schemeClr val="lt1"/>
            </a:solidFill>
            <a:ln w="222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b="1">
                  <a:solidFill>
                    <a:schemeClr val="dk1"/>
                  </a:solidFill>
                  <a:latin typeface="Calibri"/>
                  <a:ea typeface="Calibri"/>
                  <a:cs typeface="Calibri"/>
                  <a:sym typeface="Calibri"/>
                </a:rPr>
                <a:t>ATC</a:t>
              </a:r>
              <a:endParaRPr sz="1050">
                <a:solidFill>
                  <a:srgbClr val="000000"/>
                </a:solidFill>
                <a:latin typeface="Arial"/>
                <a:ea typeface="Arial"/>
                <a:cs typeface="Arial"/>
                <a:sym typeface="Arial"/>
              </a:endParaRPr>
            </a:p>
          </p:txBody>
        </p:sp>
        <p:cxnSp>
          <p:nvCxnSpPr>
            <p:cNvPr id="1404" name="Google Shape;1404;p43"/>
            <p:cNvCxnSpPr>
              <a:endCxn id="1403" idx="2"/>
            </p:cNvCxnSpPr>
            <p:nvPr/>
          </p:nvCxnSpPr>
          <p:spPr>
            <a:xfrm flipH="1" flipV="1">
              <a:off x="4351432" y="2184750"/>
              <a:ext cx="441000" cy="328243"/>
            </a:xfrm>
            <a:prstGeom prst="straightConnector1">
              <a:avLst/>
            </a:prstGeom>
            <a:noFill/>
            <a:ln w="9525" cap="flat" cmpd="sng">
              <a:solidFill>
                <a:schemeClr val="dk1"/>
              </a:solidFill>
              <a:prstDash val="solid"/>
              <a:round/>
              <a:headEnd type="triangle" w="med" len="med"/>
              <a:tailEnd type="none" w="sm" len="sm"/>
            </a:ln>
          </p:spPr>
        </p:cxnSp>
        <p:cxnSp>
          <p:nvCxnSpPr>
            <p:cNvPr id="1405" name="Google Shape;1405;p43"/>
            <p:cNvCxnSpPr/>
            <p:nvPr/>
          </p:nvCxnSpPr>
          <p:spPr>
            <a:xfrm>
              <a:off x="304800" y="4114800"/>
              <a:ext cx="8534400" cy="0"/>
            </a:xfrm>
            <a:prstGeom prst="straightConnector1">
              <a:avLst/>
            </a:prstGeom>
            <a:noFill/>
            <a:ln w="9525" cap="flat" cmpd="sng">
              <a:solidFill>
                <a:schemeClr val="dk1"/>
              </a:solidFill>
              <a:prstDash val="solid"/>
              <a:round/>
              <a:headEnd type="none" w="sm" len="sm"/>
              <a:tailEnd type="none" w="sm" len="sm"/>
            </a:ln>
          </p:spPr>
        </p:cxnSp>
        <p:cxnSp>
          <p:nvCxnSpPr>
            <p:cNvPr id="1406" name="Google Shape;1406;p43"/>
            <p:cNvCxnSpPr>
              <a:stCxn id="1407" idx="0"/>
              <a:endCxn id="1383" idx="3"/>
            </p:cNvCxnSpPr>
            <p:nvPr/>
          </p:nvCxnSpPr>
          <p:spPr>
            <a:xfrm flipH="1" flipV="1">
              <a:off x="5867400" y="3735273"/>
              <a:ext cx="2324100" cy="912927"/>
            </a:xfrm>
            <a:prstGeom prst="straightConnector1">
              <a:avLst/>
            </a:prstGeom>
            <a:noFill/>
            <a:ln w="9525" cap="flat" cmpd="sng">
              <a:solidFill>
                <a:schemeClr val="dk1"/>
              </a:solidFill>
              <a:prstDash val="solid"/>
              <a:round/>
              <a:headEnd type="none" w="sm" len="sm"/>
              <a:tailEnd type="stealth" w="med" len="med"/>
            </a:ln>
          </p:spPr>
        </p:cxnSp>
        <p:sp>
          <p:nvSpPr>
            <p:cNvPr id="1385" name="Google Shape;1385;p43"/>
            <p:cNvSpPr txBox="1"/>
            <p:nvPr/>
          </p:nvSpPr>
          <p:spPr>
            <a:xfrm>
              <a:off x="7924800" y="5181600"/>
              <a:ext cx="6858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CPT4</a:t>
              </a:r>
              <a:endParaRPr sz="1050">
                <a:solidFill>
                  <a:srgbClr val="000000"/>
                </a:solidFill>
                <a:latin typeface="Arial"/>
                <a:ea typeface="Arial"/>
                <a:cs typeface="Arial"/>
                <a:sym typeface="Arial"/>
              </a:endParaRPr>
            </a:p>
          </p:txBody>
        </p:sp>
        <p:sp>
          <p:nvSpPr>
            <p:cNvPr id="1408" name="Google Shape;1408;p43"/>
            <p:cNvSpPr txBox="1"/>
            <p:nvPr/>
          </p:nvSpPr>
          <p:spPr>
            <a:xfrm>
              <a:off x="228600" y="4114800"/>
              <a:ext cx="1524000" cy="307736"/>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400"/>
              </a:pPr>
              <a:r>
                <a:rPr lang="en-US" sz="1050">
                  <a:solidFill>
                    <a:schemeClr val="dk1"/>
                  </a:solidFill>
                  <a:latin typeface="Calibri"/>
                  <a:ea typeface="Calibri"/>
                  <a:cs typeface="Calibri"/>
                  <a:sym typeface="Calibri"/>
                </a:rPr>
                <a:t>Source codes</a:t>
              </a:r>
              <a:endParaRPr sz="1050">
                <a:solidFill>
                  <a:srgbClr val="000000"/>
                </a:solidFill>
                <a:latin typeface="Arial"/>
                <a:ea typeface="Arial"/>
                <a:cs typeface="Arial"/>
                <a:sym typeface="Arial"/>
              </a:endParaRPr>
            </a:p>
          </p:txBody>
        </p:sp>
        <p:sp>
          <p:nvSpPr>
            <p:cNvPr id="1409" name="Google Shape;1409;p43"/>
            <p:cNvSpPr txBox="1"/>
            <p:nvPr/>
          </p:nvSpPr>
          <p:spPr>
            <a:xfrm>
              <a:off x="990600" y="3581400"/>
              <a:ext cx="1524000" cy="307736"/>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400"/>
              </a:pPr>
              <a:r>
                <a:rPr lang="en-US" sz="1050">
                  <a:solidFill>
                    <a:schemeClr val="dk1"/>
                  </a:solidFill>
                  <a:latin typeface="Calibri"/>
                  <a:ea typeface="Calibri"/>
                  <a:cs typeface="Calibri"/>
                  <a:sym typeface="Calibri"/>
                </a:rPr>
                <a:t>Drug products</a:t>
              </a:r>
              <a:endParaRPr sz="1050">
                <a:solidFill>
                  <a:srgbClr val="000000"/>
                </a:solidFill>
                <a:latin typeface="Arial"/>
                <a:ea typeface="Arial"/>
                <a:cs typeface="Arial"/>
                <a:sym typeface="Arial"/>
              </a:endParaRPr>
            </a:p>
          </p:txBody>
        </p:sp>
        <p:sp>
          <p:nvSpPr>
            <p:cNvPr id="1410" name="Google Shape;1410;p43"/>
            <p:cNvSpPr txBox="1"/>
            <p:nvPr/>
          </p:nvSpPr>
          <p:spPr>
            <a:xfrm>
              <a:off x="990600" y="2552700"/>
              <a:ext cx="1524000" cy="307736"/>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400"/>
              </a:pPr>
              <a:r>
                <a:rPr lang="en-US" sz="1050">
                  <a:solidFill>
                    <a:schemeClr val="dk1"/>
                  </a:solidFill>
                  <a:latin typeface="Calibri"/>
                  <a:ea typeface="Calibri"/>
                  <a:cs typeface="Calibri"/>
                  <a:sym typeface="Calibri"/>
                </a:rPr>
                <a:t>Ingredients</a:t>
              </a:r>
              <a:endParaRPr sz="1050">
                <a:solidFill>
                  <a:srgbClr val="000000"/>
                </a:solidFill>
                <a:latin typeface="Arial"/>
                <a:ea typeface="Arial"/>
                <a:cs typeface="Arial"/>
                <a:sym typeface="Arial"/>
              </a:endParaRPr>
            </a:p>
          </p:txBody>
        </p:sp>
        <p:sp>
          <p:nvSpPr>
            <p:cNvPr id="1411" name="Google Shape;1411;p43"/>
            <p:cNvSpPr txBox="1"/>
            <p:nvPr/>
          </p:nvSpPr>
          <p:spPr>
            <a:xfrm>
              <a:off x="304800" y="1228726"/>
              <a:ext cx="1524000" cy="307736"/>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400"/>
              </a:pPr>
              <a:r>
                <a:rPr lang="en-US" sz="1050">
                  <a:solidFill>
                    <a:schemeClr val="dk1"/>
                  </a:solidFill>
                  <a:latin typeface="Calibri"/>
                  <a:ea typeface="Calibri"/>
                  <a:cs typeface="Calibri"/>
                  <a:sym typeface="Calibri"/>
                </a:rPr>
                <a:t>Classifications</a:t>
              </a:r>
              <a:endParaRPr sz="1050">
                <a:solidFill>
                  <a:srgbClr val="000000"/>
                </a:solidFill>
                <a:latin typeface="Arial"/>
                <a:ea typeface="Arial"/>
                <a:cs typeface="Arial"/>
                <a:sym typeface="Arial"/>
              </a:endParaRPr>
            </a:p>
          </p:txBody>
        </p:sp>
        <p:cxnSp>
          <p:nvCxnSpPr>
            <p:cNvPr id="1412" name="Google Shape;1412;p43"/>
            <p:cNvCxnSpPr>
              <a:stCxn id="1413" idx="0"/>
              <a:endCxn id="1414" idx="2"/>
            </p:cNvCxnSpPr>
            <p:nvPr/>
          </p:nvCxnSpPr>
          <p:spPr>
            <a:xfrm flipV="1">
              <a:off x="4610100" y="2827096"/>
              <a:ext cx="0" cy="225664"/>
            </a:xfrm>
            <a:prstGeom prst="straightConnector1">
              <a:avLst/>
            </a:prstGeom>
            <a:noFill/>
            <a:ln w="9525" cap="flat" cmpd="sng">
              <a:solidFill>
                <a:schemeClr val="dk1"/>
              </a:solidFill>
              <a:prstDash val="solid"/>
              <a:round/>
              <a:headEnd type="triangle" w="med" len="med"/>
              <a:tailEnd type="none" w="sm" len="sm"/>
            </a:ln>
          </p:spPr>
        </p:cxnSp>
        <p:cxnSp>
          <p:nvCxnSpPr>
            <p:cNvPr id="1415" name="Google Shape;1415;p43"/>
            <p:cNvCxnSpPr>
              <a:stCxn id="1416" idx="2"/>
              <a:endCxn id="1403" idx="0"/>
            </p:cNvCxnSpPr>
            <p:nvPr/>
          </p:nvCxnSpPr>
          <p:spPr>
            <a:xfrm>
              <a:off x="4343401" y="1494187"/>
              <a:ext cx="8031" cy="382827"/>
            </a:xfrm>
            <a:prstGeom prst="straightConnector1">
              <a:avLst/>
            </a:prstGeom>
            <a:noFill/>
            <a:ln w="9525" cap="flat" cmpd="sng">
              <a:solidFill>
                <a:schemeClr val="dk1"/>
              </a:solidFill>
              <a:prstDash val="solid"/>
              <a:round/>
              <a:headEnd type="none" w="sm" len="sm"/>
              <a:tailEnd type="triangle" w="med" len="med"/>
            </a:ln>
          </p:spPr>
        </p:cxnSp>
        <p:sp>
          <p:nvSpPr>
            <p:cNvPr id="1417" name="Google Shape;1417;p43"/>
            <p:cNvSpPr txBox="1"/>
            <p:nvPr/>
          </p:nvSpPr>
          <p:spPr>
            <a:xfrm>
              <a:off x="2609851" y="4648200"/>
              <a:ext cx="11430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VA-Product</a:t>
              </a:r>
              <a:endParaRPr sz="1050">
                <a:solidFill>
                  <a:srgbClr val="000000"/>
                </a:solidFill>
                <a:latin typeface="Arial"/>
                <a:ea typeface="Arial"/>
                <a:cs typeface="Arial"/>
                <a:sym typeface="Arial"/>
              </a:endParaRPr>
            </a:p>
          </p:txBody>
        </p:sp>
        <p:cxnSp>
          <p:nvCxnSpPr>
            <p:cNvPr id="1418" name="Google Shape;1418;p43"/>
            <p:cNvCxnSpPr>
              <a:stCxn id="1417" idx="0"/>
            </p:cNvCxnSpPr>
            <p:nvPr/>
          </p:nvCxnSpPr>
          <p:spPr>
            <a:xfrm flipV="1">
              <a:off x="3181351" y="3886200"/>
              <a:ext cx="781200" cy="762000"/>
            </a:xfrm>
            <a:prstGeom prst="straightConnector1">
              <a:avLst/>
            </a:prstGeom>
            <a:noFill/>
            <a:ln w="9525" cap="flat" cmpd="sng">
              <a:solidFill>
                <a:schemeClr val="dk1"/>
              </a:solidFill>
              <a:prstDash val="solid"/>
              <a:round/>
              <a:headEnd type="none" w="sm" len="sm"/>
              <a:tailEnd type="triangle" w="med" len="med"/>
            </a:ln>
          </p:spPr>
        </p:cxnSp>
        <p:cxnSp>
          <p:nvCxnSpPr>
            <p:cNvPr id="1419" name="Google Shape;1419;p43"/>
            <p:cNvCxnSpPr>
              <a:stCxn id="1383" idx="0"/>
              <a:endCxn id="1413" idx="2"/>
            </p:cNvCxnSpPr>
            <p:nvPr/>
          </p:nvCxnSpPr>
          <p:spPr>
            <a:xfrm flipV="1">
              <a:off x="4610100" y="3360496"/>
              <a:ext cx="0" cy="220909"/>
            </a:xfrm>
            <a:prstGeom prst="straightConnector1">
              <a:avLst/>
            </a:prstGeom>
            <a:noFill/>
            <a:ln w="9525" cap="flat" cmpd="sng">
              <a:solidFill>
                <a:schemeClr val="dk1"/>
              </a:solidFill>
              <a:prstDash val="solid"/>
              <a:round/>
              <a:headEnd type="triangle" w="med" len="med"/>
              <a:tailEnd type="none" w="sm" len="sm"/>
            </a:ln>
          </p:spPr>
        </p:cxnSp>
        <p:sp>
          <p:nvSpPr>
            <p:cNvPr id="1420" name="Google Shape;1420;p43"/>
            <p:cNvSpPr txBox="1"/>
            <p:nvPr/>
          </p:nvSpPr>
          <p:spPr>
            <a:xfrm>
              <a:off x="965200" y="3209194"/>
              <a:ext cx="2895600" cy="307736"/>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400"/>
              </a:pPr>
              <a:r>
                <a:rPr lang="en-US" sz="1050">
                  <a:solidFill>
                    <a:schemeClr val="dk1"/>
                  </a:solidFill>
                  <a:latin typeface="Calibri"/>
                  <a:ea typeface="Calibri"/>
                  <a:cs typeface="Calibri"/>
                  <a:sym typeface="Calibri"/>
                </a:rPr>
                <a:t>Drug Forms and Components</a:t>
              </a:r>
              <a:endParaRPr sz="1050">
                <a:solidFill>
                  <a:srgbClr val="000000"/>
                </a:solidFill>
                <a:latin typeface="Arial"/>
                <a:ea typeface="Arial"/>
                <a:cs typeface="Arial"/>
                <a:sym typeface="Arial"/>
              </a:endParaRPr>
            </a:p>
          </p:txBody>
        </p:sp>
        <p:sp>
          <p:nvSpPr>
            <p:cNvPr id="1407" name="Google Shape;1407;p43"/>
            <p:cNvSpPr txBox="1"/>
            <p:nvPr/>
          </p:nvSpPr>
          <p:spPr>
            <a:xfrm>
              <a:off x="7772400" y="4648200"/>
              <a:ext cx="8382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HCPCS</a:t>
              </a:r>
              <a:endParaRPr sz="1050">
                <a:solidFill>
                  <a:srgbClr val="000000"/>
                </a:solidFill>
                <a:latin typeface="Arial"/>
                <a:ea typeface="Arial"/>
                <a:cs typeface="Arial"/>
                <a:sym typeface="Arial"/>
              </a:endParaRPr>
            </a:p>
          </p:txBody>
        </p:sp>
        <p:sp>
          <p:nvSpPr>
            <p:cNvPr id="1421" name="Google Shape;1421;p43"/>
            <p:cNvSpPr txBox="1"/>
            <p:nvPr/>
          </p:nvSpPr>
          <p:spPr>
            <a:xfrm>
              <a:off x="228600" y="4648200"/>
              <a:ext cx="6096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CIEL</a:t>
              </a:r>
              <a:endParaRPr sz="1050">
                <a:solidFill>
                  <a:srgbClr val="000000"/>
                </a:solidFill>
                <a:latin typeface="Arial"/>
                <a:ea typeface="Arial"/>
                <a:cs typeface="Arial"/>
                <a:sym typeface="Arial"/>
              </a:endParaRPr>
            </a:p>
          </p:txBody>
        </p:sp>
        <p:sp>
          <p:nvSpPr>
            <p:cNvPr id="1422" name="Google Shape;1422;p43"/>
            <p:cNvSpPr txBox="1"/>
            <p:nvPr/>
          </p:nvSpPr>
          <p:spPr>
            <a:xfrm>
              <a:off x="3886200" y="4648200"/>
              <a:ext cx="10668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Gemscript</a:t>
              </a:r>
              <a:endParaRPr sz="1050">
                <a:solidFill>
                  <a:srgbClr val="000000"/>
                </a:solidFill>
                <a:latin typeface="Arial"/>
                <a:ea typeface="Arial"/>
                <a:cs typeface="Arial"/>
                <a:sym typeface="Arial"/>
              </a:endParaRPr>
            </a:p>
          </p:txBody>
        </p:sp>
        <p:sp>
          <p:nvSpPr>
            <p:cNvPr id="1395" name="Google Shape;1395;p43"/>
            <p:cNvSpPr txBox="1"/>
            <p:nvPr/>
          </p:nvSpPr>
          <p:spPr>
            <a:xfrm>
              <a:off x="3810000" y="5181600"/>
              <a:ext cx="10668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Genseqno</a:t>
              </a:r>
              <a:endParaRPr sz="1050">
                <a:solidFill>
                  <a:schemeClr val="dk1"/>
                </a:solidFill>
                <a:latin typeface="Calibri"/>
                <a:ea typeface="Calibri"/>
                <a:cs typeface="Calibri"/>
                <a:sym typeface="Calibri"/>
              </a:endParaRPr>
            </a:p>
          </p:txBody>
        </p:sp>
        <p:sp>
          <p:nvSpPr>
            <p:cNvPr id="1397" name="Google Shape;1397;p43"/>
            <p:cNvSpPr txBox="1"/>
            <p:nvPr/>
          </p:nvSpPr>
          <p:spPr>
            <a:xfrm>
              <a:off x="228600" y="5181600"/>
              <a:ext cx="6858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MeSH</a:t>
              </a:r>
              <a:endParaRPr sz="1050">
                <a:solidFill>
                  <a:srgbClr val="000000"/>
                </a:solidFill>
                <a:latin typeface="Arial"/>
                <a:ea typeface="Arial"/>
                <a:cs typeface="Arial"/>
                <a:sym typeface="Arial"/>
              </a:endParaRPr>
            </a:p>
          </p:txBody>
        </p:sp>
        <p:sp>
          <p:nvSpPr>
            <p:cNvPr id="1389" name="Google Shape;1389;p43"/>
            <p:cNvSpPr txBox="1"/>
            <p:nvPr/>
          </p:nvSpPr>
          <p:spPr>
            <a:xfrm>
              <a:off x="1054100" y="5181600"/>
              <a:ext cx="8382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Multum</a:t>
              </a:r>
              <a:endParaRPr sz="1050">
                <a:solidFill>
                  <a:srgbClr val="000000"/>
                </a:solidFill>
                <a:latin typeface="Arial"/>
                <a:ea typeface="Arial"/>
                <a:cs typeface="Arial"/>
                <a:sym typeface="Arial"/>
              </a:endParaRPr>
            </a:p>
          </p:txBody>
        </p:sp>
        <p:sp>
          <p:nvSpPr>
            <p:cNvPr id="1391" name="Google Shape;1391;p43"/>
            <p:cNvSpPr txBox="1"/>
            <p:nvPr/>
          </p:nvSpPr>
          <p:spPr>
            <a:xfrm>
              <a:off x="2032000" y="5181600"/>
              <a:ext cx="7620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Oxmis</a:t>
              </a:r>
              <a:endParaRPr sz="1050">
                <a:solidFill>
                  <a:srgbClr val="000000"/>
                </a:solidFill>
                <a:latin typeface="Arial"/>
                <a:ea typeface="Arial"/>
                <a:cs typeface="Arial"/>
                <a:sym typeface="Arial"/>
              </a:endParaRPr>
            </a:p>
          </p:txBody>
        </p:sp>
        <p:sp>
          <p:nvSpPr>
            <p:cNvPr id="1393" name="Google Shape;1393;p43"/>
            <p:cNvSpPr txBox="1"/>
            <p:nvPr/>
          </p:nvSpPr>
          <p:spPr>
            <a:xfrm>
              <a:off x="2933700" y="5181600"/>
              <a:ext cx="6858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Read</a:t>
              </a:r>
              <a:endParaRPr sz="1050">
                <a:solidFill>
                  <a:srgbClr val="000000"/>
                </a:solidFill>
                <a:latin typeface="Arial"/>
                <a:ea typeface="Arial"/>
                <a:cs typeface="Arial"/>
                <a:sym typeface="Arial"/>
              </a:endParaRPr>
            </a:p>
          </p:txBody>
        </p:sp>
        <p:sp>
          <p:nvSpPr>
            <p:cNvPr id="1416" name="Google Shape;1416;p43"/>
            <p:cNvSpPr txBox="1"/>
            <p:nvPr/>
          </p:nvSpPr>
          <p:spPr>
            <a:xfrm>
              <a:off x="4065588" y="1186451"/>
              <a:ext cx="555625" cy="307736"/>
            </a:xfrm>
            <a:prstGeom prst="rect">
              <a:avLst/>
            </a:prstGeom>
            <a:solidFill>
              <a:schemeClr val="lt1"/>
            </a:solidFill>
            <a:ln w="222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b="1">
                  <a:solidFill>
                    <a:schemeClr val="dk1"/>
                  </a:solidFill>
                  <a:latin typeface="Calibri"/>
                  <a:ea typeface="Calibri"/>
                  <a:cs typeface="Calibri"/>
                  <a:sym typeface="Calibri"/>
                </a:rPr>
                <a:t>ATC</a:t>
              </a:r>
              <a:endParaRPr sz="1050">
                <a:solidFill>
                  <a:srgbClr val="000000"/>
                </a:solidFill>
                <a:latin typeface="Arial"/>
                <a:ea typeface="Arial"/>
                <a:cs typeface="Arial"/>
                <a:sym typeface="Arial"/>
              </a:endParaRPr>
            </a:p>
          </p:txBody>
        </p:sp>
        <p:cxnSp>
          <p:nvCxnSpPr>
            <p:cNvPr id="1423" name="Google Shape;1423;p43"/>
            <p:cNvCxnSpPr>
              <a:stCxn id="1422" idx="0"/>
            </p:cNvCxnSpPr>
            <p:nvPr/>
          </p:nvCxnSpPr>
          <p:spPr>
            <a:xfrm flipV="1">
              <a:off x="4419600" y="3886200"/>
              <a:ext cx="0" cy="762000"/>
            </a:xfrm>
            <a:prstGeom prst="straightConnector1">
              <a:avLst/>
            </a:prstGeom>
            <a:noFill/>
            <a:ln w="9525" cap="flat" cmpd="sng">
              <a:solidFill>
                <a:schemeClr val="dk1"/>
              </a:solidFill>
              <a:prstDash val="solid"/>
              <a:round/>
              <a:headEnd type="none" w="sm" len="sm"/>
              <a:tailEnd type="stealth" w="med" len="med"/>
            </a:ln>
          </p:spPr>
        </p:cxnSp>
        <p:cxnSp>
          <p:nvCxnSpPr>
            <p:cNvPr id="1424" name="Google Shape;1424;p43"/>
            <p:cNvCxnSpPr>
              <a:stCxn id="1421" idx="0"/>
              <a:endCxn id="1383" idx="1"/>
            </p:cNvCxnSpPr>
            <p:nvPr/>
          </p:nvCxnSpPr>
          <p:spPr>
            <a:xfrm flipV="1">
              <a:off x="533400" y="3735273"/>
              <a:ext cx="2819400" cy="912927"/>
            </a:xfrm>
            <a:prstGeom prst="straightConnector1">
              <a:avLst/>
            </a:prstGeom>
            <a:noFill/>
            <a:ln w="9525" cap="flat" cmpd="sng">
              <a:solidFill>
                <a:schemeClr val="dk1"/>
              </a:solidFill>
              <a:prstDash val="solid"/>
              <a:round/>
              <a:headEnd type="none" w="sm" len="sm"/>
              <a:tailEnd type="stealth" w="med" len="med"/>
            </a:ln>
          </p:spPr>
        </p:cxnSp>
        <p:sp>
          <p:nvSpPr>
            <p:cNvPr id="1387" name="Google Shape;1387;p43"/>
            <p:cNvSpPr txBox="1"/>
            <p:nvPr/>
          </p:nvSpPr>
          <p:spPr>
            <a:xfrm>
              <a:off x="5029200" y="5181600"/>
              <a:ext cx="6858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dm+d</a:t>
              </a:r>
              <a:endParaRPr sz="1050">
                <a:solidFill>
                  <a:srgbClr val="000000"/>
                </a:solidFill>
                <a:latin typeface="Arial"/>
                <a:ea typeface="Arial"/>
                <a:cs typeface="Arial"/>
                <a:sym typeface="Arial"/>
              </a:endParaRPr>
            </a:p>
          </p:txBody>
        </p:sp>
        <p:grpSp>
          <p:nvGrpSpPr>
            <p:cNvPr id="1425" name="Google Shape;1425;p43"/>
            <p:cNvGrpSpPr/>
            <p:nvPr/>
          </p:nvGrpSpPr>
          <p:grpSpPr>
            <a:xfrm>
              <a:off x="3352800" y="2514597"/>
              <a:ext cx="2514600" cy="312499"/>
              <a:chOff x="3200400" y="2514600"/>
              <a:chExt cx="2514600" cy="312989"/>
            </a:xfrm>
          </p:grpSpPr>
          <p:sp>
            <p:nvSpPr>
              <p:cNvPr id="1414" name="Google Shape;1414;p43"/>
              <p:cNvSpPr txBox="1"/>
              <p:nvPr/>
            </p:nvSpPr>
            <p:spPr>
              <a:xfrm>
                <a:off x="3200400" y="2519370"/>
                <a:ext cx="2514600" cy="308219"/>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RxNorm    RxNorm Extension</a:t>
                </a:r>
                <a:endParaRPr sz="1050">
                  <a:solidFill>
                    <a:srgbClr val="000000"/>
                  </a:solidFill>
                  <a:latin typeface="Arial"/>
                  <a:ea typeface="Arial"/>
                  <a:cs typeface="Arial"/>
                  <a:sym typeface="Arial"/>
                </a:endParaRPr>
              </a:p>
            </p:txBody>
          </p:sp>
          <p:cxnSp>
            <p:nvCxnSpPr>
              <p:cNvPr id="1426" name="Google Shape;1426;p43"/>
              <p:cNvCxnSpPr/>
              <p:nvPr/>
            </p:nvCxnSpPr>
            <p:spPr>
              <a:xfrm rot="10800000">
                <a:off x="4038600" y="2514600"/>
                <a:ext cx="0" cy="304800"/>
              </a:xfrm>
              <a:prstGeom prst="straightConnector1">
                <a:avLst/>
              </a:prstGeom>
              <a:noFill/>
              <a:ln w="9525" cap="flat" cmpd="sng">
                <a:solidFill>
                  <a:schemeClr val="dk1"/>
                </a:solidFill>
                <a:prstDash val="solid"/>
                <a:round/>
                <a:headEnd type="none" w="sm" len="sm"/>
                <a:tailEnd type="none" w="sm" len="sm"/>
              </a:ln>
            </p:spPr>
          </p:cxnSp>
        </p:grpSp>
        <p:cxnSp>
          <p:nvCxnSpPr>
            <p:cNvPr id="1427" name="Google Shape;1427;p43"/>
            <p:cNvCxnSpPr>
              <a:stCxn id="1400" idx="0"/>
            </p:cNvCxnSpPr>
            <p:nvPr/>
          </p:nvCxnSpPr>
          <p:spPr>
            <a:xfrm flipH="1" flipV="1">
              <a:off x="5334001" y="3886200"/>
              <a:ext cx="342899" cy="762000"/>
            </a:xfrm>
            <a:prstGeom prst="straightConnector1">
              <a:avLst/>
            </a:prstGeom>
            <a:noFill/>
            <a:ln w="9525" cap="flat" cmpd="sng">
              <a:solidFill>
                <a:schemeClr val="dk1"/>
              </a:solidFill>
              <a:prstDash val="solid"/>
              <a:round/>
              <a:headEnd type="none" w="sm" len="sm"/>
              <a:tailEnd type="stealth" w="med" len="med"/>
            </a:ln>
          </p:spPr>
        </p:cxnSp>
        <p:sp>
          <p:nvSpPr>
            <p:cNvPr id="1428" name="Google Shape;1428;p43"/>
            <p:cNvSpPr txBox="1"/>
            <p:nvPr/>
          </p:nvSpPr>
          <p:spPr>
            <a:xfrm>
              <a:off x="228600" y="2543175"/>
              <a:ext cx="685800" cy="307736"/>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1400"/>
              </a:pPr>
              <a:r>
                <a:rPr lang="en-US" sz="1050">
                  <a:solidFill>
                    <a:schemeClr val="dk1"/>
                  </a:solidFill>
                  <a:latin typeface="Calibri"/>
                  <a:ea typeface="Calibri"/>
                  <a:cs typeface="Calibri"/>
                  <a:sym typeface="Calibri"/>
                </a:rPr>
                <a:t>Drugs</a:t>
              </a:r>
              <a:endParaRPr sz="1050">
                <a:solidFill>
                  <a:srgbClr val="000000"/>
                </a:solidFill>
                <a:latin typeface="Arial"/>
                <a:ea typeface="Arial"/>
                <a:cs typeface="Arial"/>
                <a:sym typeface="Arial"/>
              </a:endParaRPr>
            </a:p>
          </p:txBody>
        </p:sp>
        <p:grpSp>
          <p:nvGrpSpPr>
            <p:cNvPr id="1429" name="Google Shape;1429;p43"/>
            <p:cNvGrpSpPr/>
            <p:nvPr/>
          </p:nvGrpSpPr>
          <p:grpSpPr>
            <a:xfrm>
              <a:off x="3352800" y="3047997"/>
              <a:ext cx="2514600" cy="312499"/>
              <a:chOff x="3200400" y="2514600"/>
              <a:chExt cx="2514600" cy="312989"/>
            </a:xfrm>
          </p:grpSpPr>
          <p:sp>
            <p:nvSpPr>
              <p:cNvPr id="1413" name="Google Shape;1413;p43"/>
              <p:cNvSpPr txBox="1"/>
              <p:nvPr/>
            </p:nvSpPr>
            <p:spPr>
              <a:xfrm>
                <a:off x="3200400" y="2519370"/>
                <a:ext cx="2514600" cy="308219"/>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RxNorm    RxNorm Extension</a:t>
                </a:r>
                <a:endParaRPr sz="1050">
                  <a:solidFill>
                    <a:srgbClr val="000000"/>
                  </a:solidFill>
                  <a:latin typeface="Arial"/>
                  <a:ea typeface="Arial"/>
                  <a:cs typeface="Arial"/>
                  <a:sym typeface="Arial"/>
                </a:endParaRPr>
              </a:p>
            </p:txBody>
          </p:sp>
          <p:cxnSp>
            <p:nvCxnSpPr>
              <p:cNvPr id="1430" name="Google Shape;1430;p43"/>
              <p:cNvCxnSpPr/>
              <p:nvPr/>
            </p:nvCxnSpPr>
            <p:spPr>
              <a:xfrm rot="10800000">
                <a:off x="4038600" y="2514600"/>
                <a:ext cx="0" cy="304800"/>
              </a:xfrm>
              <a:prstGeom prst="straightConnector1">
                <a:avLst/>
              </a:prstGeom>
              <a:noFill/>
              <a:ln w="9525" cap="flat" cmpd="sng">
                <a:solidFill>
                  <a:schemeClr val="dk1"/>
                </a:solidFill>
                <a:prstDash val="solid"/>
                <a:round/>
                <a:headEnd type="none" w="sm" len="sm"/>
                <a:tailEnd type="none" w="sm" len="sm"/>
              </a:ln>
            </p:spPr>
          </p:cxnSp>
        </p:grpSp>
        <p:grpSp>
          <p:nvGrpSpPr>
            <p:cNvPr id="1431" name="Google Shape;1431;p43"/>
            <p:cNvGrpSpPr/>
            <p:nvPr/>
          </p:nvGrpSpPr>
          <p:grpSpPr>
            <a:xfrm>
              <a:off x="3352800" y="3581405"/>
              <a:ext cx="2514600" cy="307736"/>
              <a:chOff x="3200400" y="2446230"/>
              <a:chExt cx="2514600" cy="308219"/>
            </a:xfrm>
          </p:grpSpPr>
          <p:sp>
            <p:nvSpPr>
              <p:cNvPr id="1383" name="Google Shape;1383;p43"/>
              <p:cNvSpPr txBox="1"/>
              <p:nvPr/>
            </p:nvSpPr>
            <p:spPr>
              <a:xfrm>
                <a:off x="3200400" y="2446230"/>
                <a:ext cx="2514600" cy="308219"/>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RxNorm    RxNorm Extension</a:t>
                </a:r>
                <a:endParaRPr sz="1050">
                  <a:solidFill>
                    <a:srgbClr val="000000"/>
                  </a:solidFill>
                  <a:latin typeface="Arial"/>
                  <a:ea typeface="Arial"/>
                  <a:cs typeface="Arial"/>
                  <a:sym typeface="Arial"/>
                </a:endParaRPr>
              </a:p>
            </p:txBody>
          </p:sp>
          <p:cxnSp>
            <p:nvCxnSpPr>
              <p:cNvPr id="1432" name="Google Shape;1432;p43"/>
              <p:cNvCxnSpPr/>
              <p:nvPr/>
            </p:nvCxnSpPr>
            <p:spPr>
              <a:xfrm rot="10800000">
                <a:off x="4038600" y="2446230"/>
                <a:ext cx="0" cy="304800"/>
              </a:xfrm>
              <a:prstGeom prst="straightConnector1">
                <a:avLst/>
              </a:prstGeom>
              <a:noFill/>
              <a:ln w="9525" cap="flat" cmpd="sng">
                <a:solidFill>
                  <a:schemeClr val="dk1"/>
                </a:solidFill>
                <a:prstDash val="solid"/>
                <a:round/>
                <a:headEnd type="none" w="sm" len="sm"/>
                <a:tailEnd type="none" w="sm" len="sm"/>
              </a:ln>
            </p:spPr>
          </p:cxnSp>
        </p:grpSp>
        <p:sp>
          <p:nvSpPr>
            <p:cNvPr id="1380" name="Google Shape;1380;p43"/>
            <p:cNvSpPr txBox="1"/>
            <p:nvPr/>
          </p:nvSpPr>
          <p:spPr>
            <a:xfrm>
              <a:off x="5867400" y="5181600"/>
              <a:ext cx="6858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AMIS</a:t>
              </a:r>
              <a:endParaRPr sz="1050">
                <a:solidFill>
                  <a:srgbClr val="000000"/>
                </a:solidFill>
                <a:latin typeface="Arial"/>
                <a:ea typeface="Arial"/>
                <a:cs typeface="Arial"/>
                <a:sym typeface="Arial"/>
              </a:endParaRPr>
            </a:p>
          </p:txBody>
        </p:sp>
        <p:sp>
          <p:nvSpPr>
            <p:cNvPr id="1433" name="Google Shape;1433;p43"/>
            <p:cNvSpPr txBox="1"/>
            <p:nvPr/>
          </p:nvSpPr>
          <p:spPr>
            <a:xfrm>
              <a:off x="6400800" y="4648200"/>
              <a:ext cx="6858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DPD</a:t>
              </a:r>
              <a:endParaRPr sz="1050">
                <a:solidFill>
                  <a:srgbClr val="000000"/>
                </a:solidFill>
                <a:latin typeface="Arial"/>
                <a:ea typeface="Arial"/>
                <a:cs typeface="Arial"/>
                <a:sym typeface="Arial"/>
              </a:endParaRPr>
            </a:p>
          </p:txBody>
        </p:sp>
        <p:sp>
          <p:nvSpPr>
            <p:cNvPr id="1382" name="Google Shape;1382;p43"/>
            <p:cNvSpPr txBox="1"/>
            <p:nvPr/>
          </p:nvSpPr>
          <p:spPr>
            <a:xfrm>
              <a:off x="6705600" y="5181600"/>
              <a:ext cx="762000" cy="307736"/>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BDPM</a:t>
              </a:r>
              <a:endParaRPr sz="1050">
                <a:solidFill>
                  <a:srgbClr val="000000"/>
                </a:solidFill>
                <a:latin typeface="Arial"/>
                <a:ea typeface="Arial"/>
                <a:cs typeface="Arial"/>
                <a:sym typeface="Arial"/>
              </a:endParaRPr>
            </a:p>
          </p:txBody>
        </p:sp>
        <p:cxnSp>
          <p:nvCxnSpPr>
            <p:cNvPr id="1434" name="Google Shape;1434;p43"/>
            <p:cNvCxnSpPr>
              <a:stCxn id="1433" idx="0"/>
              <a:endCxn id="1383" idx="3"/>
            </p:cNvCxnSpPr>
            <p:nvPr/>
          </p:nvCxnSpPr>
          <p:spPr>
            <a:xfrm flipH="1" flipV="1">
              <a:off x="5867400" y="3735273"/>
              <a:ext cx="876300" cy="912927"/>
            </a:xfrm>
            <a:prstGeom prst="straightConnector1">
              <a:avLst/>
            </a:prstGeom>
            <a:noFill/>
            <a:ln w="9525" cap="flat" cmpd="sng">
              <a:solidFill>
                <a:schemeClr val="dk1"/>
              </a:solidFill>
              <a:prstDash val="solid"/>
              <a:round/>
              <a:headEnd type="none" w="sm" len="sm"/>
              <a:tailEnd type="stealth" w="med" len="med"/>
            </a:ln>
          </p:spPr>
        </p:cxnSp>
      </p:grpSp>
      <p:sp>
        <p:nvSpPr>
          <p:cNvPr id="1435" name="Google Shape;1435;p43"/>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Drug Hierarchy</a:t>
            </a:r>
            <a:endParaRPr/>
          </a:p>
        </p:txBody>
      </p:sp>
      <p:cxnSp>
        <p:nvCxnSpPr>
          <p:cNvPr id="1436" name="Google Shape;1436;p43"/>
          <p:cNvCxnSpPr>
            <a:stCxn id="1437" idx="3"/>
          </p:cNvCxnSpPr>
          <p:nvPr/>
        </p:nvCxnSpPr>
        <p:spPr>
          <a:xfrm>
            <a:off x="3479426" y="2706457"/>
            <a:ext cx="185625" cy="122415"/>
          </a:xfrm>
          <a:prstGeom prst="straightConnector1">
            <a:avLst/>
          </a:prstGeom>
          <a:noFill/>
          <a:ln w="12700" cap="flat" cmpd="sng">
            <a:solidFill>
              <a:schemeClr val="accent6"/>
            </a:solidFill>
            <a:prstDash val="solid"/>
            <a:miter lim="800000"/>
            <a:headEnd type="none" w="sm" len="sm"/>
            <a:tailEnd type="stealth" w="med" len="med"/>
          </a:ln>
        </p:spPr>
      </p:cxnSp>
      <p:sp>
        <p:nvSpPr>
          <p:cNvPr id="1437" name="Google Shape;1437;p43"/>
          <p:cNvSpPr txBox="1"/>
          <p:nvPr/>
        </p:nvSpPr>
        <p:spPr>
          <a:xfrm>
            <a:off x="2107826" y="2591056"/>
            <a:ext cx="1371600" cy="230802"/>
          </a:xfrm>
          <a:prstGeom prst="rect">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Standard Concepts</a:t>
            </a:r>
            <a:endParaRPr sz="1050">
              <a:solidFill>
                <a:srgbClr val="20425A"/>
              </a:solidFill>
              <a:latin typeface="Calibri"/>
              <a:ea typeface="Calibri"/>
              <a:cs typeface="Calibri"/>
              <a:sym typeface="Calibri"/>
            </a:endParaRPr>
          </a:p>
        </p:txBody>
      </p:sp>
      <p:cxnSp>
        <p:nvCxnSpPr>
          <p:cNvPr id="1438" name="Google Shape;1438;p43"/>
          <p:cNvCxnSpPr>
            <a:stCxn id="1437" idx="3"/>
          </p:cNvCxnSpPr>
          <p:nvPr/>
        </p:nvCxnSpPr>
        <p:spPr>
          <a:xfrm flipV="1">
            <a:off x="3479426" y="2482597"/>
            <a:ext cx="228600" cy="223860"/>
          </a:xfrm>
          <a:prstGeom prst="straightConnector1">
            <a:avLst/>
          </a:prstGeom>
          <a:noFill/>
          <a:ln w="12700" cap="flat" cmpd="sng">
            <a:solidFill>
              <a:schemeClr val="accent6"/>
            </a:solidFill>
            <a:prstDash val="solid"/>
            <a:miter lim="800000"/>
            <a:headEnd type="none" w="sm" len="sm"/>
            <a:tailEnd type="stealth" w="med" len="med"/>
          </a:ln>
        </p:spPr>
      </p:cxnSp>
      <p:sp>
        <p:nvSpPr>
          <p:cNvPr id="1439" name="Google Shape;1439;p43"/>
          <p:cNvSpPr txBox="1"/>
          <p:nvPr/>
        </p:nvSpPr>
        <p:spPr>
          <a:xfrm>
            <a:off x="5190635" y="1264281"/>
            <a:ext cx="1028700" cy="230802"/>
          </a:xfrm>
          <a:prstGeom prst="rect">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Drug Classes</a:t>
            </a:r>
            <a:endParaRPr sz="1050">
              <a:solidFill>
                <a:srgbClr val="20425A"/>
              </a:solidFill>
              <a:latin typeface="Calibri"/>
              <a:ea typeface="Calibri"/>
              <a:cs typeface="Calibri"/>
              <a:sym typeface="Calibri"/>
            </a:endParaRPr>
          </a:p>
        </p:txBody>
      </p:sp>
      <p:cxnSp>
        <p:nvCxnSpPr>
          <p:cNvPr id="1440" name="Google Shape;1440;p43"/>
          <p:cNvCxnSpPr>
            <a:stCxn id="1439" idx="2"/>
          </p:cNvCxnSpPr>
          <p:nvPr/>
        </p:nvCxnSpPr>
        <p:spPr>
          <a:xfrm flipH="1">
            <a:off x="5079711" y="1495083"/>
            <a:ext cx="625274" cy="379380"/>
          </a:xfrm>
          <a:prstGeom prst="straightConnector1">
            <a:avLst/>
          </a:prstGeom>
          <a:noFill/>
          <a:ln w="12700" cap="flat" cmpd="sng">
            <a:solidFill>
              <a:schemeClr val="accent6"/>
            </a:solidFill>
            <a:prstDash val="solid"/>
            <a:miter lim="800000"/>
            <a:headEnd type="none" w="sm" len="sm"/>
            <a:tailEnd type="stealth" w="med" len="med"/>
          </a:ln>
        </p:spPr>
      </p:cxnSp>
      <p:cxnSp>
        <p:nvCxnSpPr>
          <p:cNvPr id="1441" name="Google Shape;1441;p43"/>
          <p:cNvCxnSpPr>
            <a:stCxn id="1442" idx="0"/>
          </p:cNvCxnSpPr>
          <p:nvPr/>
        </p:nvCxnSpPr>
        <p:spPr>
          <a:xfrm flipH="1" flipV="1">
            <a:off x="3822333" y="4598520"/>
            <a:ext cx="789974" cy="171451"/>
          </a:xfrm>
          <a:prstGeom prst="straightConnector1">
            <a:avLst/>
          </a:prstGeom>
          <a:noFill/>
          <a:ln w="12700" cap="flat" cmpd="sng">
            <a:solidFill>
              <a:schemeClr val="accent6"/>
            </a:solidFill>
            <a:prstDash val="solid"/>
            <a:miter lim="800000"/>
            <a:headEnd type="none" w="sm" len="sm"/>
            <a:tailEnd type="stealth" w="med" len="med"/>
          </a:ln>
        </p:spPr>
      </p:cxnSp>
      <p:sp>
        <p:nvSpPr>
          <p:cNvPr id="1442" name="Google Shape;1442;p43"/>
          <p:cNvSpPr txBox="1"/>
          <p:nvPr/>
        </p:nvSpPr>
        <p:spPr>
          <a:xfrm>
            <a:off x="3993777" y="4769971"/>
            <a:ext cx="1237060" cy="230802"/>
          </a:xfrm>
          <a:prstGeom prst="rect">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Source Codes</a:t>
            </a:r>
            <a:endParaRPr sz="1050">
              <a:solidFill>
                <a:srgbClr val="20425A"/>
              </a:solidFill>
              <a:latin typeface="Calibri"/>
              <a:ea typeface="Calibri"/>
              <a:cs typeface="Calibri"/>
              <a:sym typeface="Calibri"/>
            </a:endParaRPr>
          </a:p>
        </p:txBody>
      </p:sp>
      <p:cxnSp>
        <p:nvCxnSpPr>
          <p:cNvPr id="1443" name="Google Shape;1443;p43"/>
          <p:cNvCxnSpPr>
            <a:stCxn id="1442" idx="0"/>
          </p:cNvCxnSpPr>
          <p:nvPr/>
        </p:nvCxnSpPr>
        <p:spPr>
          <a:xfrm flipH="1" flipV="1">
            <a:off x="4603307" y="4563870"/>
            <a:ext cx="9000" cy="206101"/>
          </a:xfrm>
          <a:prstGeom prst="straightConnector1">
            <a:avLst/>
          </a:prstGeom>
          <a:noFill/>
          <a:ln w="12700" cap="flat" cmpd="sng">
            <a:solidFill>
              <a:schemeClr val="accent6"/>
            </a:solidFill>
            <a:prstDash val="solid"/>
            <a:miter lim="800000"/>
            <a:headEnd type="none" w="sm" len="sm"/>
            <a:tailEnd type="stealth" w="med" len="med"/>
          </a:ln>
        </p:spPr>
      </p:cxnSp>
      <p:cxnSp>
        <p:nvCxnSpPr>
          <p:cNvPr id="1444" name="Google Shape;1444;p43"/>
          <p:cNvCxnSpPr>
            <a:stCxn id="1445" idx="0"/>
          </p:cNvCxnSpPr>
          <p:nvPr/>
        </p:nvCxnSpPr>
        <p:spPr>
          <a:xfrm flipH="1" flipV="1">
            <a:off x="7708527" y="4048495"/>
            <a:ext cx="600074" cy="611325"/>
          </a:xfrm>
          <a:prstGeom prst="straightConnector1">
            <a:avLst/>
          </a:prstGeom>
          <a:noFill/>
          <a:ln w="12700" cap="flat" cmpd="sng">
            <a:solidFill>
              <a:schemeClr val="accent6"/>
            </a:solidFill>
            <a:prstDash val="solid"/>
            <a:miter lim="800000"/>
            <a:headEnd type="none" w="sm" len="sm"/>
            <a:tailEnd type="stealth" w="med" len="med"/>
          </a:ln>
        </p:spPr>
      </p:cxnSp>
      <p:sp>
        <p:nvSpPr>
          <p:cNvPr id="1445" name="Google Shape;1445;p43"/>
          <p:cNvSpPr txBox="1"/>
          <p:nvPr/>
        </p:nvSpPr>
        <p:spPr>
          <a:xfrm>
            <a:off x="7622801" y="4659820"/>
            <a:ext cx="1371600" cy="230802"/>
          </a:xfrm>
          <a:prstGeom prst="rect">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rgbClr val="20425A"/>
                </a:solidFill>
                <a:latin typeface="Calibri"/>
                <a:ea typeface="Calibri"/>
                <a:cs typeface="Calibri"/>
                <a:sym typeface="Calibri"/>
              </a:rPr>
              <a:t>Procedure Drugs</a:t>
            </a:r>
            <a:endParaRPr sz="1050">
              <a:solidFill>
                <a:srgbClr val="20425A"/>
              </a:solidFill>
              <a:latin typeface="Calibri"/>
              <a:ea typeface="Calibri"/>
              <a:cs typeface="Calibri"/>
              <a:sym typeface="Calibri"/>
            </a:endParaRPr>
          </a:p>
        </p:txBody>
      </p:sp>
      <p:cxnSp>
        <p:nvCxnSpPr>
          <p:cNvPr id="1446" name="Google Shape;1446;p43"/>
          <p:cNvCxnSpPr>
            <a:stCxn id="1445" idx="0"/>
          </p:cNvCxnSpPr>
          <p:nvPr/>
        </p:nvCxnSpPr>
        <p:spPr>
          <a:xfrm flipH="1" flipV="1">
            <a:off x="7708527" y="4448545"/>
            <a:ext cx="600074" cy="211275"/>
          </a:xfrm>
          <a:prstGeom prst="straightConnector1">
            <a:avLst/>
          </a:prstGeom>
          <a:noFill/>
          <a:ln w="12700" cap="flat" cmpd="sng">
            <a:solidFill>
              <a:schemeClr val="accent6"/>
            </a:solidFill>
            <a:prstDash val="solid"/>
            <a:miter lim="800000"/>
            <a:headEnd type="none" w="sm" len="sm"/>
            <a:tailEnd type="stealth" w="med" len="med"/>
          </a:ln>
        </p:spPr>
      </p:cxnSp>
      <p:cxnSp>
        <p:nvCxnSpPr>
          <p:cNvPr id="1447" name="Google Shape;1447;p43"/>
          <p:cNvCxnSpPr/>
          <p:nvPr/>
        </p:nvCxnSpPr>
        <p:spPr>
          <a:xfrm rot="10800000" flipH="1">
            <a:off x="4165226" y="2085497"/>
            <a:ext cx="348924" cy="263097"/>
          </a:xfrm>
          <a:prstGeom prst="straightConnector1">
            <a:avLst/>
          </a:prstGeom>
          <a:noFill/>
          <a:ln w="9525" cap="flat" cmpd="sng">
            <a:solidFill>
              <a:schemeClr val="dk1"/>
            </a:solidFill>
            <a:prstDash val="solid"/>
            <a:round/>
            <a:headEnd type="triangle" w="med" len="med"/>
            <a:tailEnd type="none" w="sm" len="sm"/>
          </a:ln>
        </p:spPr>
      </p:cxnSp>
      <p:sp>
        <p:nvSpPr>
          <p:cNvPr id="1448" name="Google Shape;1448;p43"/>
          <p:cNvSpPr txBox="1"/>
          <p:nvPr/>
        </p:nvSpPr>
        <p:spPr>
          <a:xfrm>
            <a:off x="3479422" y="1854645"/>
            <a:ext cx="416700" cy="230850"/>
          </a:xfrm>
          <a:prstGeom prst="rect">
            <a:avLst/>
          </a:prstGeom>
          <a:solidFill>
            <a:schemeClr val="lt1"/>
          </a:solidFill>
          <a:ln w="222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noAutofit/>
          </a:bodyPr>
          <a:lstStyle/>
          <a:p>
            <a:pPr algn="ctr">
              <a:spcBef>
                <a:spcPts val="0"/>
              </a:spcBef>
              <a:spcAft>
                <a:spcPts val="0"/>
              </a:spcAft>
              <a:buClr>
                <a:srgbClr val="000000"/>
              </a:buClr>
              <a:buSzPts val="1400"/>
            </a:pPr>
            <a:r>
              <a:rPr lang="en-US" sz="1050" b="1">
                <a:solidFill>
                  <a:schemeClr val="dk1"/>
                </a:solidFill>
                <a:latin typeface="Calibri"/>
                <a:ea typeface="Calibri"/>
                <a:cs typeface="Calibri"/>
                <a:sym typeface="Calibri"/>
              </a:rPr>
              <a:t>CVX</a:t>
            </a:r>
            <a:endParaRPr sz="1050">
              <a:solidFill>
                <a:srgbClr val="000000"/>
              </a:solidFill>
              <a:latin typeface="Arial"/>
              <a:ea typeface="Arial"/>
              <a:cs typeface="Arial"/>
              <a:sym typeface="Arial"/>
            </a:endParaRPr>
          </a:p>
        </p:txBody>
      </p:sp>
      <p:cxnSp>
        <p:nvCxnSpPr>
          <p:cNvPr id="1449" name="Google Shape;1449;p43"/>
          <p:cNvCxnSpPr>
            <a:endCxn id="1448" idx="2"/>
          </p:cNvCxnSpPr>
          <p:nvPr/>
        </p:nvCxnSpPr>
        <p:spPr>
          <a:xfrm rot="10800000">
            <a:off x="3687772" y="2085495"/>
            <a:ext cx="380475" cy="238500"/>
          </a:xfrm>
          <a:prstGeom prst="straightConnector1">
            <a:avLst/>
          </a:prstGeom>
          <a:noFill/>
          <a:ln w="9525" cap="flat" cmpd="sng">
            <a:solidFill>
              <a:schemeClr val="dk1"/>
            </a:solidFill>
            <a:prstDash val="solid"/>
            <a:round/>
            <a:headEnd type="triangle" w="med" len="med"/>
            <a:tailEnd type="none" w="sm" len="sm"/>
          </a:ln>
        </p:spPr>
      </p:cxnSp>
      <p:cxnSp>
        <p:nvCxnSpPr>
          <p:cNvPr id="1450" name="Google Shape;1450;p43"/>
          <p:cNvCxnSpPr>
            <a:stCxn id="1414" idx="0"/>
            <a:endCxn id="1448" idx="2"/>
          </p:cNvCxnSpPr>
          <p:nvPr/>
        </p:nvCxnSpPr>
        <p:spPr>
          <a:xfrm flipH="1" flipV="1">
            <a:off x="3687772" y="2085495"/>
            <a:ext cx="1020379" cy="250929"/>
          </a:xfrm>
          <a:prstGeom prst="straightConnector1">
            <a:avLst/>
          </a:prstGeom>
          <a:noFill/>
          <a:ln w="9525" cap="flat" cmpd="sng">
            <a:solidFill>
              <a:schemeClr val="dk1"/>
            </a:solidFill>
            <a:prstDash val="solid"/>
            <a:round/>
            <a:headEnd type="triangle" w="med" len="med"/>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1454"/>
        <p:cNvGrpSpPr/>
        <p:nvPr/>
      </p:nvGrpSpPr>
      <p:grpSpPr>
        <a:xfrm>
          <a:off x="0" y="0"/>
          <a:ext cx="0" cy="0"/>
          <a:chOff x="0" y="0"/>
          <a:chExt cx="0" cy="0"/>
        </a:xfrm>
      </p:grpSpPr>
      <p:pic>
        <p:nvPicPr>
          <p:cNvPr id="1455" name="Google Shape;1455;p44"/>
          <p:cNvPicPr preferRelativeResize="0"/>
          <p:nvPr/>
        </p:nvPicPr>
        <p:blipFill rotWithShape="1">
          <a:blip r:embed="rId3">
            <a:alphaModFix/>
          </a:blip>
          <a:srcRect/>
          <a:stretch/>
        </p:blipFill>
        <p:spPr>
          <a:xfrm>
            <a:off x="1216819" y="2594008"/>
            <a:ext cx="6710363" cy="2176463"/>
          </a:xfrm>
          <a:prstGeom prst="rect">
            <a:avLst/>
          </a:prstGeom>
          <a:noFill/>
          <a:ln w="9525"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sp>
        <p:nvSpPr>
          <p:cNvPr id="1456" name="Google Shape;1456;p44"/>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spcBef>
                <a:spcPts val="0"/>
              </a:spcBef>
              <a:buSzPts val="4000"/>
            </a:pPr>
            <a:r>
              <a:rPr lang="en-US"/>
              <a:t>Finding Ingredients of a Drug</a:t>
            </a:r>
            <a:endParaRPr/>
          </a:p>
        </p:txBody>
      </p:sp>
      <p:sp>
        <p:nvSpPr>
          <p:cNvPr id="1457" name="Google Shape;1457;p44"/>
          <p:cNvSpPr txBox="1">
            <a:spLocks noGrp="1"/>
          </p:cNvSpPr>
          <p:nvPr>
            <p:ph type="body" idx="1"/>
          </p:nvPr>
        </p:nvSpPr>
        <p:spPr>
          <a:xfrm>
            <a:off x="457200" y="1169670"/>
            <a:ext cx="8229600" cy="1424339"/>
          </a:xfrm>
          <a:prstGeom prst="rect">
            <a:avLst/>
          </a:prstGeom>
          <a:noFill/>
          <a:ln>
            <a:noFill/>
          </a:ln>
        </p:spPr>
        <p:txBody>
          <a:bodyPr spcFirstLastPara="1" vert="horz" wrap="square" lIns="68569" tIns="68569" rIns="68569" bIns="68569" rtlCol="0" anchor="t" anchorCtr="0">
            <a:noAutofit/>
          </a:bodyPr>
          <a:lstStyle/>
          <a:p>
            <a:pPr marL="257175" indent="-104775">
              <a:spcBef>
                <a:spcPts val="225"/>
              </a:spcBef>
              <a:buSzPts val="1400"/>
              <a:buNone/>
            </a:pPr>
            <a:r>
              <a:rPr lang="en-US" sz="1200" b="1" dirty="0">
                <a:solidFill>
                  <a:srgbClr val="0000FF"/>
                </a:solidFill>
                <a:highlight>
                  <a:srgbClr val="FFFFFF"/>
                </a:highlight>
                <a:latin typeface="Calibri"/>
                <a:ea typeface="Calibri"/>
                <a:cs typeface="Calibri"/>
                <a:sym typeface="Calibri"/>
              </a:rPr>
              <a:t>SELECT</a:t>
            </a:r>
            <a:r>
              <a:rPr lang="en-US" sz="1200" b="1" dirty="0">
                <a:solidFill>
                  <a:srgbClr val="000000"/>
                </a:solidFill>
                <a:highlight>
                  <a:srgbClr val="FFFFFF"/>
                </a:highlight>
                <a:latin typeface="Calibri"/>
                <a:ea typeface="Calibri"/>
                <a:cs typeface="Calibri"/>
                <a:sym typeface="Calibri"/>
              </a:rPr>
              <a:t> </a:t>
            </a:r>
            <a:r>
              <a:rPr lang="en-US" sz="1200" b="1" dirty="0" err="1">
                <a:solidFill>
                  <a:srgbClr val="000000"/>
                </a:solidFill>
                <a:highlight>
                  <a:srgbClr val="FFFFFF"/>
                </a:highlight>
                <a:latin typeface="Calibri"/>
                <a:ea typeface="Calibri"/>
                <a:cs typeface="Calibri"/>
                <a:sym typeface="Calibri"/>
              </a:rPr>
              <a:t>max_levels_of_separation</a:t>
            </a:r>
            <a:r>
              <a:rPr lang="en-US" sz="1200" b="1" dirty="0">
                <a:solidFill>
                  <a:srgbClr val="000080"/>
                </a:solidFill>
                <a:highlight>
                  <a:srgbClr val="FFFFFF"/>
                </a:highlight>
                <a:latin typeface="Calibri"/>
                <a:ea typeface="Calibri"/>
                <a:cs typeface="Calibri"/>
                <a:sym typeface="Calibri"/>
              </a:rPr>
              <a:t>,</a:t>
            </a:r>
            <a:r>
              <a:rPr lang="en-US" sz="1200" b="1" dirty="0">
                <a:solidFill>
                  <a:srgbClr val="000000"/>
                </a:solidFill>
                <a:highlight>
                  <a:srgbClr val="FFFFFF"/>
                </a:highlight>
                <a:latin typeface="Calibri"/>
                <a:ea typeface="Calibri"/>
                <a:cs typeface="Calibri"/>
                <a:sym typeface="Calibri"/>
              </a:rPr>
              <a:t> concept</a:t>
            </a:r>
            <a:r>
              <a:rPr lang="en-US" sz="1200" b="1" dirty="0">
                <a:solidFill>
                  <a:srgbClr val="000080"/>
                </a:solidFill>
                <a:highlight>
                  <a:srgbClr val="FFFFFF"/>
                </a:highlight>
                <a:latin typeface="Calibri"/>
                <a:ea typeface="Calibri"/>
                <a:cs typeface="Calibri"/>
                <a:sym typeface="Calibri"/>
              </a:rPr>
              <a:t>.*</a:t>
            </a:r>
            <a:r>
              <a:rPr lang="en-US" sz="1200" b="1" dirty="0">
                <a:solidFill>
                  <a:srgbClr val="000000"/>
                </a:solidFill>
                <a:highlight>
                  <a:srgbClr val="FFFFFF"/>
                </a:highlight>
                <a:latin typeface="Calibri"/>
                <a:ea typeface="Calibri"/>
                <a:cs typeface="Calibri"/>
                <a:sym typeface="Calibri"/>
              </a:rPr>
              <a:t> </a:t>
            </a:r>
            <a:endParaRPr sz="1200" dirty="0">
              <a:latin typeface="Calibri"/>
              <a:ea typeface="Calibri"/>
              <a:cs typeface="Calibri"/>
              <a:sym typeface="Calibri"/>
            </a:endParaRPr>
          </a:p>
          <a:p>
            <a:pPr marL="257175" indent="-104775">
              <a:spcBef>
                <a:spcPts val="225"/>
              </a:spcBef>
              <a:buSzPts val="1400"/>
              <a:buNone/>
            </a:pPr>
            <a:r>
              <a:rPr lang="en-US" sz="1200" b="1" dirty="0">
                <a:solidFill>
                  <a:srgbClr val="0000FF"/>
                </a:solidFill>
                <a:highlight>
                  <a:srgbClr val="FFFFFF"/>
                </a:highlight>
                <a:latin typeface="Calibri"/>
                <a:ea typeface="Calibri"/>
                <a:cs typeface="Calibri"/>
                <a:sym typeface="Calibri"/>
              </a:rPr>
              <a:t>FROM</a:t>
            </a:r>
            <a:r>
              <a:rPr lang="en-US" sz="1200" b="1" dirty="0">
                <a:solidFill>
                  <a:srgbClr val="000000"/>
                </a:solidFill>
                <a:highlight>
                  <a:srgbClr val="FFFFFF"/>
                </a:highlight>
                <a:latin typeface="Calibri"/>
                <a:ea typeface="Calibri"/>
                <a:cs typeface="Calibri"/>
                <a:sym typeface="Calibri"/>
              </a:rPr>
              <a:t> </a:t>
            </a:r>
            <a:r>
              <a:rPr lang="en-US" sz="1200" b="1" dirty="0" err="1">
                <a:solidFill>
                  <a:srgbClr val="000000"/>
                </a:solidFill>
                <a:highlight>
                  <a:srgbClr val="FFFFFF"/>
                </a:highlight>
                <a:latin typeface="Calibri"/>
                <a:ea typeface="Calibri"/>
                <a:cs typeface="Calibri"/>
                <a:sym typeface="Calibri"/>
              </a:rPr>
              <a:t>concept_ancestor</a:t>
            </a:r>
            <a:endParaRPr sz="1200" dirty="0">
              <a:latin typeface="Calibri"/>
              <a:ea typeface="Calibri"/>
              <a:cs typeface="Calibri"/>
              <a:sym typeface="Calibri"/>
            </a:endParaRPr>
          </a:p>
          <a:p>
            <a:pPr marL="257175" indent="-104775">
              <a:spcBef>
                <a:spcPts val="225"/>
              </a:spcBef>
              <a:buSzPts val="1400"/>
              <a:buNone/>
            </a:pPr>
            <a:r>
              <a:rPr lang="en-US" sz="1200" b="1" dirty="0">
                <a:solidFill>
                  <a:srgbClr val="0000FF"/>
                </a:solidFill>
                <a:highlight>
                  <a:srgbClr val="FFFFFF"/>
                </a:highlight>
                <a:latin typeface="Calibri"/>
                <a:ea typeface="Calibri"/>
                <a:cs typeface="Calibri"/>
                <a:sym typeface="Calibri"/>
              </a:rPr>
              <a:t>JOIN </a:t>
            </a:r>
            <a:r>
              <a:rPr lang="en-US" sz="1200" b="1" dirty="0">
                <a:solidFill>
                  <a:srgbClr val="000000"/>
                </a:solidFill>
                <a:highlight>
                  <a:srgbClr val="FFFFFF"/>
                </a:highlight>
                <a:latin typeface="Calibri"/>
                <a:ea typeface="Calibri"/>
                <a:cs typeface="Calibri"/>
                <a:sym typeface="Calibri"/>
              </a:rPr>
              <a:t>concept </a:t>
            </a:r>
            <a:r>
              <a:rPr lang="en-US" sz="1200" b="1" dirty="0">
                <a:solidFill>
                  <a:srgbClr val="0000FF"/>
                </a:solidFill>
                <a:highlight>
                  <a:srgbClr val="FFFFFF"/>
                </a:highlight>
                <a:latin typeface="Calibri"/>
                <a:ea typeface="Calibri"/>
                <a:cs typeface="Calibri"/>
                <a:sym typeface="Calibri"/>
              </a:rPr>
              <a:t>ON</a:t>
            </a:r>
            <a:r>
              <a:rPr lang="en-US" sz="1200" b="1" dirty="0">
                <a:solidFill>
                  <a:srgbClr val="000000"/>
                </a:solidFill>
                <a:highlight>
                  <a:srgbClr val="FFFFFF"/>
                </a:highlight>
                <a:latin typeface="Calibri"/>
                <a:ea typeface="Calibri"/>
                <a:cs typeface="Calibri"/>
                <a:sym typeface="Calibri"/>
              </a:rPr>
              <a:t> </a:t>
            </a:r>
            <a:r>
              <a:rPr lang="en-US" sz="1200" b="1" dirty="0" err="1">
                <a:solidFill>
                  <a:srgbClr val="000000"/>
                </a:solidFill>
                <a:highlight>
                  <a:srgbClr val="FFFFFF"/>
                </a:highlight>
                <a:latin typeface="Calibri"/>
                <a:ea typeface="Calibri"/>
                <a:cs typeface="Calibri"/>
                <a:sym typeface="Calibri"/>
              </a:rPr>
              <a:t>ancestor_concept_id</a:t>
            </a:r>
            <a:r>
              <a:rPr lang="en-US" sz="1200" b="1" dirty="0">
                <a:solidFill>
                  <a:srgbClr val="000000"/>
                </a:solidFill>
                <a:highlight>
                  <a:srgbClr val="FFFFFF"/>
                </a:highlight>
                <a:latin typeface="Calibri"/>
                <a:ea typeface="Calibri"/>
                <a:cs typeface="Calibri"/>
                <a:sym typeface="Calibri"/>
              </a:rPr>
              <a:t> </a:t>
            </a:r>
            <a:r>
              <a:rPr lang="en-US" sz="1200" b="1" dirty="0">
                <a:solidFill>
                  <a:srgbClr val="000080"/>
                </a:solidFill>
                <a:highlight>
                  <a:srgbClr val="FFFFFF"/>
                </a:highlight>
                <a:latin typeface="Calibri"/>
                <a:ea typeface="Calibri"/>
                <a:cs typeface="Calibri"/>
                <a:sym typeface="Calibri"/>
              </a:rPr>
              <a:t>=</a:t>
            </a:r>
            <a:r>
              <a:rPr lang="en-US" sz="1200" b="1" dirty="0">
                <a:solidFill>
                  <a:srgbClr val="000000"/>
                </a:solidFill>
                <a:highlight>
                  <a:srgbClr val="FFFFFF"/>
                </a:highlight>
                <a:latin typeface="Calibri"/>
                <a:ea typeface="Calibri"/>
                <a:cs typeface="Calibri"/>
                <a:sym typeface="Calibri"/>
              </a:rPr>
              <a:t> </a:t>
            </a:r>
            <a:r>
              <a:rPr lang="en-US" sz="1200" b="1" dirty="0" err="1">
                <a:solidFill>
                  <a:srgbClr val="000000"/>
                </a:solidFill>
                <a:highlight>
                  <a:srgbClr val="FFFFFF"/>
                </a:highlight>
                <a:latin typeface="Calibri"/>
                <a:ea typeface="Calibri"/>
                <a:cs typeface="Calibri"/>
                <a:sym typeface="Calibri"/>
              </a:rPr>
              <a:t>concept_id</a:t>
            </a:r>
            <a:endParaRPr sz="1200" dirty="0">
              <a:latin typeface="Calibri"/>
              <a:ea typeface="Calibri"/>
              <a:cs typeface="Calibri"/>
              <a:sym typeface="Calibri"/>
            </a:endParaRPr>
          </a:p>
          <a:p>
            <a:pPr marL="257175" indent="-104775">
              <a:spcBef>
                <a:spcPts val="225"/>
              </a:spcBef>
              <a:buSzPts val="1400"/>
              <a:buNone/>
            </a:pPr>
            <a:r>
              <a:rPr lang="en-US" sz="1200" b="1" dirty="0">
                <a:solidFill>
                  <a:srgbClr val="0000FF"/>
                </a:solidFill>
                <a:highlight>
                  <a:srgbClr val="FFFFFF"/>
                </a:highlight>
                <a:latin typeface="Calibri"/>
                <a:ea typeface="Calibri"/>
                <a:cs typeface="Calibri"/>
                <a:sym typeface="Calibri"/>
              </a:rPr>
              <a:t>WHERE</a:t>
            </a:r>
            <a:r>
              <a:rPr lang="en-US" sz="1200" b="1" dirty="0">
                <a:solidFill>
                  <a:srgbClr val="000000"/>
                </a:solidFill>
                <a:highlight>
                  <a:srgbClr val="FFFFFF"/>
                </a:highlight>
                <a:latin typeface="Calibri"/>
                <a:ea typeface="Calibri"/>
                <a:cs typeface="Calibri"/>
                <a:sym typeface="Calibri"/>
              </a:rPr>
              <a:t> </a:t>
            </a:r>
            <a:r>
              <a:rPr lang="en-US" sz="1200" b="1" dirty="0" err="1">
                <a:solidFill>
                  <a:srgbClr val="000000"/>
                </a:solidFill>
                <a:highlight>
                  <a:srgbClr val="FFFFFF"/>
                </a:highlight>
                <a:latin typeface="Calibri"/>
                <a:ea typeface="Calibri"/>
                <a:cs typeface="Calibri"/>
                <a:sym typeface="Calibri"/>
              </a:rPr>
              <a:t>descendant_concept_id</a:t>
            </a:r>
            <a:r>
              <a:rPr lang="en-US" sz="1200" b="1" dirty="0">
                <a:solidFill>
                  <a:srgbClr val="000000"/>
                </a:solidFill>
                <a:highlight>
                  <a:srgbClr val="FFFFFF"/>
                </a:highlight>
                <a:latin typeface="Calibri"/>
                <a:ea typeface="Calibri"/>
                <a:cs typeface="Calibri"/>
                <a:sym typeface="Calibri"/>
              </a:rPr>
              <a:t> </a:t>
            </a:r>
            <a:r>
              <a:rPr lang="en-US" sz="1200" b="1" dirty="0">
                <a:solidFill>
                  <a:srgbClr val="000080"/>
                </a:solidFill>
                <a:highlight>
                  <a:srgbClr val="FFFFFF"/>
                </a:highlight>
                <a:latin typeface="Calibri"/>
                <a:ea typeface="Calibri"/>
                <a:cs typeface="Calibri"/>
                <a:sym typeface="Calibri"/>
              </a:rPr>
              <a:t>=</a:t>
            </a:r>
            <a:r>
              <a:rPr lang="en-US" sz="1200" b="1" dirty="0">
                <a:solidFill>
                  <a:srgbClr val="000000"/>
                </a:solidFill>
                <a:highlight>
                  <a:srgbClr val="FFFFFF"/>
                </a:highlight>
                <a:latin typeface="Calibri"/>
                <a:ea typeface="Calibri"/>
                <a:cs typeface="Calibri"/>
                <a:sym typeface="Calibri"/>
              </a:rPr>
              <a:t> </a:t>
            </a:r>
            <a:r>
              <a:rPr lang="en-US" sz="1200" b="1" dirty="0">
                <a:solidFill>
                  <a:srgbClr val="FF8000"/>
                </a:solidFill>
                <a:highlight>
                  <a:srgbClr val="FFFFFF"/>
                </a:highlight>
                <a:latin typeface="Calibri"/>
                <a:ea typeface="Calibri"/>
                <a:cs typeface="Calibri"/>
                <a:sym typeface="Calibri"/>
              </a:rPr>
              <a:t>1322185</a:t>
            </a:r>
            <a:r>
              <a:rPr lang="en-US" sz="1200" b="1" dirty="0">
                <a:solidFill>
                  <a:srgbClr val="000000"/>
                </a:solidFill>
                <a:highlight>
                  <a:srgbClr val="FFFFFF"/>
                </a:highlight>
                <a:latin typeface="Calibri"/>
                <a:ea typeface="Calibri"/>
                <a:cs typeface="Calibri"/>
                <a:sym typeface="Calibri"/>
              </a:rPr>
              <a:t> </a:t>
            </a:r>
            <a:r>
              <a:rPr lang="en-US" sz="1200" dirty="0">
                <a:solidFill>
                  <a:srgbClr val="008000"/>
                </a:solidFill>
                <a:highlight>
                  <a:srgbClr val="FFFFFF"/>
                </a:highlight>
                <a:latin typeface="Calibri"/>
                <a:ea typeface="Calibri"/>
                <a:cs typeface="Calibri"/>
                <a:sym typeface="Calibri"/>
              </a:rPr>
              <a:t>/* clopidogrel 75 MG Oral Tablet [Plavix]*/</a:t>
            </a:r>
            <a:endParaRPr sz="1200" dirty="0">
              <a:solidFill>
                <a:srgbClr val="000000"/>
              </a:solidFill>
              <a:highlight>
                <a:srgbClr val="FFFFFF"/>
              </a:highlight>
              <a:latin typeface="Calibri"/>
              <a:ea typeface="Calibri"/>
              <a:cs typeface="Calibri"/>
              <a:sym typeface="Calibri"/>
            </a:endParaRPr>
          </a:p>
          <a:p>
            <a:pPr marL="257175" indent="-104775">
              <a:spcBef>
                <a:spcPts val="225"/>
              </a:spcBef>
              <a:buSzPts val="1400"/>
              <a:buNone/>
            </a:pPr>
            <a:r>
              <a:rPr lang="en-US" sz="1200" b="1" dirty="0">
                <a:solidFill>
                  <a:srgbClr val="0000FF"/>
                </a:solidFill>
                <a:highlight>
                  <a:srgbClr val="FFFFFF"/>
                </a:highlight>
                <a:latin typeface="Calibri"/>
                <a:ea typeface="Calibri"/>
                <a:cs typeface="Calibri"/>
                <a:sym typeface="Calibri"/>
              </a:rPr>
              <a:t>ORDER</a:t>
            </a:r>
            <a:r>
              <a:rPr lang="en-US" sz="1200" b="1" dirty="0">
                <a:solidFill>
                  <a:srgbClr val="000000"/>
                </a:solidFill>
                <a:highlight>
                  <a:srgbClr val="FFFFFF"/>
                </a:highlight>
                <a:latin typeface="Calibri"/>
                <a:ea typeface="Calibri"/>
                <a:cs typeface="Calibri"/>
                <a:sym typeface="Calibri"/>
              </a:rPr>
              <a:t> </a:t>
            </a:r>
            <a:r>
              <a:rPr lang="en-US" sz="1200" b="1" dirty="0">
                <a:solidFill>
                  <a:srgbClr val="0000FF"/>
                </a:solidFill>
                <a:highlight>
                  <a:srgbClr val="FFFFFF"/>
                </a:highlight>
                <a:latin typeface="Calibri"/>
                <a:ea typeface="Calibri"/>
                <a:cs typeface="Calibri"/>
                <a:sym typeface="Calibri"/>
              </a:rPr>
              <a:t>BY</a:t>
            </a:r>
            <a:r>
              <a:rPr lang="en-US" sz="1200" b="1" dirty="0">
                <a:solidFill>
                  <a:srgbClr val="000000"/>
                </a:solidFill>
                <a:highlight>
                  <a:srgbClr val="FFFFFF"/>
                </a:highlight>
                <a:latin typeface="Calibri"/>
                <a:ea typeface="Calibri"/>
                <a:cs typeface="Calibri"/>
                <a:sym typeface="Calibri"/>
              </a:rPr>
              <a:t> </a:t>
            </a:r>
            <a:r>
              <a:rPr lang="en-US" sz="1200" dirty="0" err="1">
                <a:solidFill>
                  <a:srgbClr val="000000"/>
                </a:solidFill>
                <a:highlight>
                  <a:srgbClr val="FFFFFF"/>
                </a:highlight>
                <a:latin typeface="Calibri"/>
                <a:ea typeface="Calibri"/>
                <a:cs typeface="Calibri"/>
                <a:sym typeface="Calibri"/>
              </a:rPr>
              <a:t>max_levels_of_separation</a:t>
            </a:r>
            <a:endParaRPr sz="1200" dirty="0">
              <a:latin typeface="Calibri"/>
              <a:ea typeface="Calibri"/>
              <a:cs typeface="Calibri"/>
              <a:sym typeface="Calibri"/>
            </a:endParaRPr>
          </a:p>
        </p:txBody>
      </p:sp>
      <p:cxnSp>
        <p:nvCxnSpPr>
          <p:cNvPr id="1458" name="Google Shape;1458;p44"/>
          <p:cNvCxnSpPr>
            <a:stCxn id="1459" idx="1"/>
          </p:cNvCxnSpPr>
          <p:nvPr/>
        </p:nvCxnSpPr>
        <p:spPr>
          <a:xfrm flipH="1">
            <a:off x="4171950" y="3566684"/>
            <a:ext cx="800100" cy="570375"/>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254"/>
              </a:srgbClr>
            </a:outerShdw>
          </a:effectLst>
        </p:spPr>
      </p:cxnSp>
      <p:sp>
        <p:nvSpPr>
          <p:cNvPr id="1459" name="Google Shape;1459;p44"/>
          <p:cNvSpPr txBox="1"/>
          <p:nvPr/>
        </p:nvSpPr>
        <p:spPr>
          <a:xfrm>
            <a:off x="4972050" y="3451259"/>
            <a:ext cx="1028700" cy="23085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noAutofit/>
          </a:bodyPr>
          <a:lstStyle/>
          <a:p>
            <a:pPr algn="ctr">
              <a:spcBef>
                <a:spcPts val="0"/>
              </a:spcBef>
              <a:spcAft>
                <a:spcPts val="0"/>
              </a:spcAft>
              <a:buClr>
                <a:srgbClr val="000000"/>
              </a:buClr>
              <a:buSzPts val="1400"/>
            </a:pPr>
            <a:r>
              <a:rPr lang="en-US" sz="1050">
                <a:solidFill>
                  <a:srgbClr val="20425A"/>
                </a:solidFill>
                <a:latin typeface="Arial"/>
                <a:ea typeface="Arial"/>
                <a:cs typeface="Arial"/>
                <a:sym typeface="Arial"/>
              </a:rPr>
              <a:t>Clopidogrel</a:t>
            </a:r>
            <a:endParaRPr sz="1050">
              <a:solidFill>
                <a:srgbClr val="20425A"/>
              </a:solidFill>
              <a:latin typeface="Arial"/>
              <a:ea typeface="Arial"/>
              <a:cs typeface="Arial"/>
              <a:sym typeface="Arial"/>
            </a:endParaRPr>
          </a:p>
        </p:txBody>
      </p:sp>
      <p:cxnSp>
        <p:nvCxnSpPr>
          <p:cNvPr id="1460" name="Google Shape;1460;p44"/>
          <p:cNvCxnSpPr>
            <a:stCxn id="1461" idx="1"/>
          </p:cNvCxnSpPr>
          <p:nvPr/>
        </p:nvCxnSpPr>
        <p:spPr>
          <a:xfrm rot="10800000">
            <a:off x="4286250" y="4365659"/>
            <a:ext cx="800100" cy="458325"/>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254"/>
              </a:srgbClr>
            </a:outerShdw>
          </a:effectLst>
        </p:spPr>
      </p:cxnSp>
      <p:sp>
        <p:nvSpPr>
          <p:cNvPr id="1461" name="Google Shape;1461;p44"/>
          <p:cNvSpPr txBox="1"/>
          <p:nvPr/>
        </p:nvSpPr>
        <p:spPr>
          <a:xfrm>
            <a:off x="5086350" y="4708559"/>
            <a:ext cx="1028700" cy="23085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noAutofit/>
          </a:bodyPr>
          <a:lstStyle/>
          <a:p>
            <a:pPr algn="ctr">
              <a:spcBef>
                <a:spcPts val="0"/>
              </a:spcBef>
              <a:spcAft>
                <a:spcPts val="0"/>
              </a:spcAft>
              <a:buClr>
                <a:srgbClr val="000000"/>
              </a:buClr>
              <a:buSzPts val="1400"/>
            </a:pPr>
            <a:r>
              <a:rPr lang="en-US" sz="1050">
                <a:solidFill>
                  <a:srgbClr val="20425A"/>
                </a:solidFill>
                <a:latin typeface="Arial"/>
                <a:ea typeface="Arial"/>
                <a:cs typeface="Arial"/>
                <a:sym typeface="Arial"/>
              </a:rPr>
              <a:t>Drug classes</a:t>
            </a:r>
            <a:endParaRPr sz="1050">
              <a:solidFill>
                <a:srgbClr val="20425A"/>
              </a:solidFill>
              <a:latin typeface="Arial"/>
              <a:ea typeface="Arial"/>
              <a:cs typeface="Arial"/>
              <a:sym typeface="Arial"/>
            </a:endParaRPr>
          </a:p>
        </p:txBody>
      </p:sp>
      <p:cxnSp>
        <p:nvCxnSpPr>
          <p:cNvPr id="1462" name="Google Shape;1462;p44"/>
          <p:cNvCxnSpPr>
            <a:stCxn id="1461" idx="1"/>
          </p:cNvCxnSpPr>
          <p:nvPr/>
        </p:nvCxnSpPr>
        <p:spPr>
          <a:xfrm rot="10800000">
            <a:off x="4229100" y="4708559"/>
            <a:ext cx="857250" cy="115425"/>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254"/>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67" name="Google Shape;1467;p45"/>
          <p:cNvPicPr preferRelativeResize="0"/>
          <p:nvPr/>
        </p:nvPicPr>
        <p:blipFill rotWithShape="1">
          <a:blip r:embed="rId3">
            <a:alphaModFix/>
          </a:blip>
          <a:srcRect/>
          <a:stretch/>
        </p:blipFill>
        <p:spPr>
          <a:xfrm>
            <a:off x="1143000" y="2400300"/>
            <a:ext cx="3410012" cy="2938364"/>
          </a:xfrm>
          <a:prstGeom prst="rect">
            <a:avLst/>
          </a:prstGeom>
          <a:noFill/>
          <a:ln w="9525"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sp>
        <p:nvSpPr>
          <p:cNvPr id="1468" name="Google Shape;1468;p45"/>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spcBef>
                <a:spcPts val="0"/>
              </a:spcBef>
              <a:buSzPts val="4000"/>
            </a:pPr>
            <a:r>
              <a:rPr lang="en-US"/>
              <a:t>Finding Drugs with an Ingredient</a:t>
            </a:r>
            <a:endParaRPr/>
          </a:p>
        </p:txBody>
      </p:sp>
      <p:sp>
        <p:nvSpPr>
          <p:cNvPr id="1469" name="Google Shape;1469;p45"/>
          <p:cNvSpPr txBox="1">
            <a:spLocks noGrp="1"/>
          </p:cNvSpPr>
          <p:nvPr>
            <p:ph type="body" idx="1"/>
          </p:nvPr>
        </p:nvSpPr>
        <p:spPr>
          <a:xfrm>
            <a:off x="457200" y="1123950"/>
            <a:ext cx="8229600" cy="3756422"/>
          </a:xfrm>
          <a:prstGeom prst="rect">
            <a:avLst/>
          </a:prstGeom>
          <a:noFill/>
          <a:ln>
            <a:noFill/>
          </a:ln>
        </p:spPr>
        <p:txBody>
          <a:bodyPr spcFirstLastPara="1" vert="horz" wrap="square" lIns="68569" tIns="68569" rIns="68569" bIns="68569" rtlCol="0" anchor="t" anchorCtr="0">
            <a:noAutofit/>
          </a:bodyPr>
          <a:lstStyle/>
          <a:p>
            <a:pPr marL="152400" indent="0">
              <a:lnSpc>
                <a:spcPct val="80000"/>
              </a:lnSpc>
              <a:spcBef>
                <a:spcPts val="0"/>
              </a:spcBef>
              <a:buSzPts val="1375"/>
              <a:buNone/>
            </a:pPr>
            <a:r>
              <a:rPr lang="en-US" sz="1200" b="1" dirty="0">
                <a:solidFill>
                  <a:srgbClr val="0000FF"/>
                </a:solidFill>
                <a:latin typeface="Calibri"/>
                <a:ea typeface="Calibri"/>
                <a:cs typeface="Calibri"/>
                <a:sym typeface="Calibri"/>
              </a:rPr>
              <a:t>SELECT</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max_levels_of_separation</a:t>
            </a:r>
            <a:r>
              <a:rPr lang="en-US" sz="1200" b="1" dirty="0">
                <a:solidFill>
                  <a:srgbClr val="000000"/>
                </a:solidFill>
                <a:latin typeface="Calibri"/>
                <a:ea typeface="Calibri"/>
                <a:cs typeface="Calibri"/>
                <a:sym typeface="Calibri"/>
              </a:rPr>
              <a:t>,</a:t>
            </a:r>
            <a:r>
              <a:rPr lang="en-US" sz="1200" dirty="0">
                <a:solidFill>
                  <a:srgbClr val="000000"/>
                </a:solidFill>
                <a:latin typeface="Calibri"/>
                <a:ea typeface="Calibri"/>
                <a:cs typeface="Calibri"/>
                <a:sym typeface="Calibri"/>
              </a:rPr>
              <a:t> concept</a:t>
            </a:r>
            <a:r>
              <a:rPr lang="en-US" sz="1200" b="1" dirty="0">
                <a:solidFill>
                  <a:srgbClr val="000000"/>
                </a:solidFill>
                <a:latin typeface="Calibri"/>
                <a:ea typeface="Calibri"/>
                <a:cs typeface="Calibri"/>
                <a:sym typeface="Calibri"/>
              </a:rPr>
              <a:t>.*</a:t>
            </a:r>
            <a:r>
              <a:rPr lang="en-US" sz="1200" dirty="0">
                <a:solidFill>
                  <a:srgbClr val="000000"/>
                </a:solidFill>
                <a:latin typeface="Calibri"/>
                <a:ea typeface="Calibri"/>
                <a:cs typeface="Calibri"/>
                <a:sym typeface="Calibri"/>
              </a:rPr>
              <a:t> </a:t>
            </a:r>
            <a:endParaRPr sz="1200" dirty="0">
              <a:latin typeface="Calibri"/>
              <a:ea typeface="Calibri"/>
              <a:cs typeface="Calibri"/>
              <a:sym typeface="Calibri"/>
            </a:endParaRPr>
          </a:p>
          <a:p>
            <a:pPr marL="152400" indent="0">
              <a:lnSpc>
                <a:spcPct val="80000"/>
              </a:lnSpc>
              <a:spcBef>
                <a:spcPts val="480"/>
              </a:spcBef>
              <a:buSzPts val="1375"/>
              <a:buNone/>
            </a:pPr>
            <a:r>
              <a:rPr lang="en-US" sz="1200" b="1" dirty="0">
                <a:solidFill>
                  <a:srgbClr val="0000FF"/>
                </a:solidFill>
                <a:latin typeface="Calibri"/>
                <a:ea typeface="Calibri"/>
                <a:cs typeface="Calibri"/>
                <a:sym typeface="Calibri"/>
              </a:rPr>
              <a:t>FROM</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concept_ancestor</a:t>
            </a:r>
            <a:endParaRPr sz="1200" dirty="0">
              <a:latin typeface="Calibri"/>
              <a:ea typeface="Calibri"/>
              <a:cs typeface="Calibri"/>
              <a:sym typeface="Calibri"/>
            </a:endParaRPr>
          </a:p>
          <a:p>
            <a:pPr marL="152400" indent="0">
              <a:lnSpc>
                <a:spcPct val="80000"/>
              </a:lnSpc>
              <a:spcBef>
                <a:spcPts val="480"/>
              </a:spcBef>
              <a:buSzPts val="1375"/>
              <a:buNone/>
            </a:pPr>
            <a:r>
              <a:rPr lang="en-US" sz="1200" b="1" dirty="0">
                <a:solidFill>
                  <a:srgbClr val="0000FF"/>
                </a:solidFill>
                <a:latin typeface="Calibri"/>
                <a:ea typeface="Calibri"/>
                <a:cs typeface="Calibri"/>
                <a:sym typeface="Calibri"/>
              </a:rPr>
              <a:t>JOIN </a:t>
            </a:r>
            <a:r>
              <a:rPr lang="en-US" sz="1200" dirty="0">
                <a:solidFill>
                  <a:srgbClr val="000000"/>
                </a:solidFill>
                <a:latin typeface="Calibri"/>
                <a:ea typeface="Calibri"/>
                <a:cs typeface="Calibri"/>
                <a:sym typeface="Calibri"/>
              </a:rPr>
              <a:t>concept </a:t>
            </a:r>
            <a:r>
              <a:rPr lang="en-US" sz="1200" b="1" dirty="0">
                <a:solidFill>
                  <a:srgbClr val="0000FF"/>
                </a:solidFill>
                <a:latin typeface="Calibri"/>
                <a:ea typeface="Calibri"/>
                <a:cs typeface="Calibri"/>
                <a:sym typeface="Calibri"/>
              </a:rPr>
              <a:t>ON</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descendant_concept_id</a:t>
            </a:r>
            <a:r>
              <a:rPr lang="en-US" sz="1200" dirty="0">
                <a:solidFill>
                  <a:srgbClr val="000000"/>
                </a:solidFill>
                <a:latin typeface="Calibri"/>
                <a:ea typeface="Calibri"/>
                <a:cs typeface="Calibri"/>
                <a:sym typeface="Calibri"/>
              </a:rPr>
              <a:t> </a:t>
            </a:r>
            <a:r>
              <a:rPr lang="en-US" sz="1200" b="1"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concept_id</a:t>
            </a:r>
            <a:r>
              <a:rPr lang="en-US" sz="1200" dirty="0">
                <a:solidFill>
                  <a:srgbClr val="000000"/>
                </a:solidFill>
                <a:latin typeface="Calibri"/>
                <a:ea typeface="Calibri"/>
                <a:cs typeface="Calibri"/>
                <a:sym typeface="Calibri"/>
              </a:rPr>
              <a:t> </a:t>
            </a:r>
            <a:endParaRPr sz="1200" dirty="0">
              <a:latin typeface="Calibri"/>
              <a:ea typeface="Calibri"/>
              <a:cs typeface="Calibri"/>
              <a:sym typeface="Calibri"/>
            </a:endParaRPr>
          </a:p>
          <a:p>
            <a:pPr marL="152400" indent="0">
              <a:lnSpc>
                <a:spcPct val="80000"/>
              </a:lnSpc>
              <a:spcBef>
                <a:spcPts val="480"/>
              </a:spcBef>
              <a:buSzPts val="1375"/>
              <a:buNone/>
            </a:pPr>
            <a:r>
              <a:rPr lang="en-US" sz="1200" b="1" dirty="0">
                <a:solidFill>
                  <a:srgbClr val="0000FF"/>
                </a:solidFill>
                <a:latin typeface="Calibri"/>
                <a:ea typeface="Calibri"/>
                <a:cs typeface="Calibri"/>
                <a:sym typeface="Calibri"/>
              </a:rPr>
              <a:t>WHERE</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ancestor_concept_id</a:t>
            </a:r>
            <a:r>
              <a:rPr lang="en-US" sz="1200" dirty="0">
                <a:solidFill>
                  <a:srgbClr val="000000"/>
                </a:solidFill>
                <a:latin typeface="Calibri"/>
                <a:ea typeface="Calibri"/>
                <a:cs typeface="Calibri"/>
                <a:sym typeface="Calibri"/>
              </a:rPr>
              <a:t> =</a:t>
            </a:r>
            <a:r>
              <a:rPr lang="en-US" sz="1200" b="1" dirty="0">
                <a:solidFill>
                  <a:srgbClr val="000000"/>
                </a:solidFill>
                <a:latin typeface="Calibri"/>
                <a:ea typeface="Calibri"/>
                <a:cs typeface="Calibri"/>
                <a:sym typeface="Calibri"/>
              </a:rPr>
              <a:t> </a:t>
            </a:r>
            <a:r>
              <a:rPr lang="en-US" sz="1200" dirty="0">
                <a:solidFill>
                  <a:srgbClr val="FF8000"/>
                </a:solidFill>
                <a:latin typeface="Calibri"/>
                <a:ea typeface="Calibri"/>
                <a:cs typeface="Calibri"/>
                <a:sym typeface="Calibri"/>
              </a:rPr>
              <a:t>1310149</a:t>
            </a:r>
            <a:r>
              <a:rPr lang="en-US" sz="1200" dirty="0">
                <a:solidFill>
                  <a:srgbClr val="000000"/>
                </a:solidFill>
                <a:latin typeface="Calibri"/>
                <a:ea typeface="Calibri"/>
                <a:cs typeface="Calibri"/>
                <a:sym typeface="Calibri"/>
              </a:rPr>
              <a:t> </a:t>
            </a:r>
            <a:r>
              <a:rPr lang="en-US" sz="1200" dirty="0">
                <a:solidFill>
                  <a:srgbClr val="008000"/>
                </a:solidFill>
                <a:latin typeface="Calibri"/>
                <a:ea typeface="Calibri"/>
                <a:cs typeface="Calibri"/>
                <a:sym typeface="Calibri"/>
              </a:rPr>
              <a:t>/* Warfarin or 1322184 Clopidogrel*/</a:t>
            </a:r>
            <a:endParaRPr sz="1200" dirty="0">
              <a:solidFill>
                <a:srgbClr val="000000"/>
              </a:solidFill>
              <a:latin typeface="Calibri"/>
              <a:ea typeface="Calibri"/>
              <a:cs typeface="Calibri"/>
              <a:sym typeface="Calibri"/>
            </a:endParaRPr>
          </a:p>
          <a:p>
            <a:pPr marL="152400" indent="0">
              <a:lnSpc>
                <a:spcPct val="80000"/>
              </a:lnSpc>
              <a:spcBef>
                <a:spcPts val="480"/>
              </a:spcBef>
              <a:buSzPts val="1375"/>
              <a:buNone/>
            </a:pPr>
            <a:r>
              <a:rPr lang="en-US" sz="1200" b="1" dirty="0">
                <a:solidFill>
                  <a:srgbClr val="0000FF"/>
                </a:solidFill>
                <a:latin typeface="Calibri"/>
                <a:ea typeface="Calibri"/>
                <a:cs typeface="Calibri"/>
                <a:sym typeface="Calibri"/>
              </a:rPr>
              <a:t>ORDER</a:t>
            </a:r>
            <a:r>
              <a:rPr lang="en-US" sz="1200" dirty="0">
                <a:solidFill>
                  <a:srgbClr val="000000"/>
                </a:solidFill>
                <a:latin typeface="Calibri"/>
                <a:ea typeface="Calibri"/>
                <a:cs typeface="Calibri"/>
                <a:sym typeface="Calibri"/>
              </a:rPr>
              <a:t> </a:t>
            </a:r>
            <a:r>
              <a:rPr lang="en-US" sz="1200" b="1" dirty="0">
                <a:solidFill>
                  <a:srgbClr val="0000FF"/>
                </a:solidFill>
                <a:latin typeface="Calibri"/>
                <a:ea typeface="Calibri"/>
                <a:cs typeface="Calibri"/>
                <a:sym typeface="Calibri"/>
              </a:rPr>
              <a:t>BY</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max_levels_of_separation</a:t>
            </a:r>
            <a:endParaRPr sz="1200" dirty="0">
              <a:latin typeface="Calibri"/>
              <a:ea typeface="Calibri"/>
              <a:cs typeface="Calibri"/>
              <a:sym typeface="Calibri"/>
            </a:endParaRPr>
          </a:p>
          <a:p>
            <a:pPr marL="257175" indent="0">
              <a:lnSpc>
                <a:spcPct val="90000"/>
              </a:lnSpc>
              <a:spcBef>
                <a:spcPts val="480"/>
              </a:spcBef>
              <a:buClr>
                <a:srgbClr val="20425A"/>
              </a:buClr>
              <a:buSzPts val="3200"/>
              <a:buNone/>
            </a:pPr>
            <a:endParaRPr dirty="0">
              <a:latin typeface="Calibri"/>
              <a:ea typeface="Calibri"/>
              <a:cs typeface="Calibri"/>
              <a:sym typeface="Calibri"/>
            </a:endParaRPr>
          </a:p>
        </p:txBody>
      </p:sp>
      <p:pic>
        <p:nvPicPr>
          <p:cNvPr id="1470" name="Google Shape;1470;p45"/>
          <p:cNvPicPr preferRelativeResize="0"/>
          <p:nvPr/>
        </p:nvPicPr>
        <p:blipFill rotWithShape="1">
          <a:blip r:embed="rId4">
            <a:alphaModFix/>
          </a:blip>
          <a:srcRect/>
          <a:stretch/>
        </p:blipFill>
        <p:spPr>
          <a:xfrm>
            <a:off x="4652499" y="2400301"/>
            <a:ext cx="3332659" cy="2938363"/>
          </a:xfrm>
          <a:prstGeom prst="rect">
            <a:avLst/>
          </a:prstGeom>
          <a:noFill/>
          <a:ln w="9525"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12"/>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How to Sign into the Remote Desktop</a:t>
            </a:r>
            <a:endParaRPr/>
          </a:p>
        </p:txBody>
      </p:sp>
      <p:sp>
        <p:nvSpPr>
          <p:cNvPr id="569" name="Google Shape;569;p12"/>
          <p:cNvSpPr txBox="1">
            <a:spLocks noGrp="1"/>
          </p:cNvSpPr>
          <p:nvPr>
            <p:ph type="body" idx="1"/>
          </p:nvPr>
        </p:nvSpPr>
        <p:spPr>
          <a:xfrm>
            <a:off x="457200" y="1200150"/>
            <a:ext cx="8229600" cy="3680222"/>
          </a:xfrm>
          <a:prstGeom prst="rect">
            <a:avLst/>
          </a:prstGeom>
          <a:noFill/>
          <a:ln>
            <a:noFill/>
          </a:ln>
        </p:spPr>
        <p:txBody>
          <a:bodyPr spcFirstLastPara="1" vert="horz" wrap="square" lIns="68569" tIns="68569" rIns="68569" bIns="68569" rtlCol="0" anchor="t" anchorCtr="0">
            <a:noAutofit/>
          </a:bodyPr>
          <a:lstStyle/>
          <a:p>
            <a:pPr marL="255985" indent="-255985">
              <a:lnSpc>
                <a:spcPct val="90000"/>
              </a:lnSpc>
              <a:spcBef>
                <a:spcPts val="0"/>
              </a:spcBef>
              <a:buSzPts val="2800"/>
            </a:pPr>
            <a:r>
              <a:rPr lang="en-US" sz="2100"/>
              <a:t>Pick ‘Use Another Account’</a:t>
            </a:r>
            <a:endParaRPr/>
          </a:p>
          <a:p>
            <a:pPr marL="255985" indent="-255985">
              <a:lnSpc>
                <a:spcPct val="90000"/>
              </a:lnSpc>
              <a:spcBef>
                <a:spcPts val="480"/>
              </a:spcBef>
              <a:buSzPts val="2800"/>
            </a:pPr>
            <a:r>
              <a:rPr lang="en-US" sz="2100"/>
              <a:t>Copy username from Column C</a:t>
            </a:r>
            <a:endParaRPr/>
          </a:p>
          <a:p>
            <a:pPr marL="255985" indent="-255985">
              <a:lnSpc>
                <a:spcPct val="90000"/>
              </a:lnSpc>
              <a:spcBef>
                <a:spcPts val="480"/>
              </a:spcBef>
              <a:buSzPts val="2800"/>
            </a:pPr>
            <a:r>
              <a:rPr lang="en-US" sz="2100"/>
              <a:t>Copy password from Column D</a:t>
            </a:r>
            <a:endParaRPr/>
          </a:p>
          <a:p>
            <a:pPr marL="255985" indent="-122635">
              <a:lnSpc>
                <a:spcPct val="90000"/>
              </a:lnSpc>
              <a:spcBef>
                <a:spcPts val="480"/>
              </a:spcBef>
              <a:buSzPts val="2800"/>
              <a:buNone/>
            </a:pPr>
            <a:endParaRPr sz="2100"/>
          </a:p>
          <a:p>
            <a:pPr marL="255985" indent="-122635">
              <a:lnSpc>
                <a:spcPct val="90000"/>
              </a:lnSpc>
              <a:spcBef>
                <a:spcPts val="480"/>
              </a:spcBef>
              <a:buSzPts val="2800"/>
              <a:buNone/>
            </a:pPr>
            <a:endParaRPr sz="2100"/>
          </a:p>
          <a:p>
            <a:pPr marL="255985" indent="-255985">
              <a:lnSpc>
                <a:spcPct val="90000"/>
              </a:lnSpc>
              <a:spcBef>
                <a:spcPts val="480"/>
              </a:spcBef>
              <a:buSzPts val="2800"/>
            </a:pPr>
            <a:r>
              <a:rPr lang="en-US" sz="2100"/>
              <a:t>If you get this page, select “Yes”</a:t>
            </a:r>
            <a:endParaRPr/>
          </a:p>
          <a:p>
            <a:pPr marL="0" indent="0">
              <a:lnSpc>
                <a:spcPct val="90000"/>
              </a:lnSpc>
              <a:spcBef>
                <a:spcPts val="480"/>
              </a:spcBef>
              <a:buSzPts val="2800"/>
              <a:buNone/>
            </a:pPr>
            <a:endParaRPr sz="2100"/>
          </a:p>
        </p:txBody>
      </p:sp>
      <p:pic>
        <p:nvPicPr>
          <p:cNvPr id="570" name="Google Shape;570;p12"/>
          <p:cNvPicPr preferRelativeResize="0"/>
          <p:nvPr/>
        </p:nvPicPr>
        <p:blipFill rotWithShape="1">
          <a:blip r:embed="rId3">
            <a:alphaModFix/>
          </a:blip>
          <a:srcRect/>
          <a:stretch/>
        </p:blipFill>
        <p:spPr>
          <a:xfrm>
            <a:off x="319087" y="2294450"/>
            <a:ext cx="5037773" cy="60332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pic>
        <p:nvPicPr>
          <p:cNvPr id="571" name="Google Shape;571;p12"/>
          <p:cNvPicPr preferRelativeResize="0"/>
          <p:nvPr/>
        </p:nvPicPr>
        <p:blipFill rotWithShape="1">
          <a:blip r:embed="rId4">
            <a:alphaModFix/>
          </a:blip>
          <a:srcRect/>
          <a:stretch/>
        </p:blipFill>
        <p:spPr>
          <a:xfrm>
            <a:off x="5624766" y="1009432"/>
            <a:ext cx="2376234" cy="223966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pic>
        <p:nvPicPr>
          <p:cNvPr id="572" name="Google Shape;572;p12"/>
          <p:cNvPicPr preferRelativeResize="0"/>
          <p:nvPr/>
        </p:nvPicPr>
        <p:blipFill rotWithShape="1">
          <a:blip r:embed="rId5">
            <a:alphaModFix/>
          </a:blip>
          <a:srcRect/>
          <a:stretch/>
        </p:blipFill>
        <p:spPr>
          <a:xfrm>
            <a:off x="853440" y="3349057"/>
            <a:ext cx="1813560" cy="1607753"/>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46"/>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480"/>
              </a:spcBef>
              <a:buClr>
                <a:schemeClr val="dk1"/>
              </a:buClr>
              <a:buSzPts val="1100"/>
            </a:pPr>
            <a:r>
              <a:rPr lang="en-US" dirty="0"/>
              <a:t>Finding Mono-Therapy Drugs</a:t>
            </a:r>
            <a:endParaRPr dirty="0"/>
          </a:p>
        </p:txBody>
      </p:sp>
      <p:sp>
        <p:nvSpPr>
          <p:cNvPr id="1477" name="Google Shape;1477;p46"/>
          <p:cNvSpPr txBox="1">
            <a:spLocks noGrp="1"/>
          </p:cNvSpPr>
          <p:nvPr>
            <p:ph type="body" idx="1"/>
          </p:nvPr>
        </p:nvSpPr>
        <p:spPr>
          <a:xfrm>
            <a:off x="457200" y="1200150"/>
            <a:ext cx="8229600" cy="3680222"/>
          </a:xfrm>
          <a:prstGeom prst="rect">
            <a:avLst/>
          </a:prstGeom>
          <a:noFill/>
          <a:ln>
            <a:noFill/>
          </a:ln>
        </p:spPr>
        <p:txBody>
          <a:bodyPr spcFirstLastPara="1" vert="horz" wrap="square" lIns="68569" tIns="68569" rIns="68569" bIns="68569" rtlCol="0" anchor="t" anchorCtr="0">
            <a:noAutofit/>
          </a:bodyPr>
          <a:lstStyle/>
          <a:p>
            <a:pPr marL="338138" indent="-257175">
              <a:buSzPts val="1900"/>
            </a:pPr>
            <a:r>
              <a:rPr lang="en-US" sz="1500" dirty="0">
                <a:solidFill>
                  <a:srgbClr val="002060"/>
                </a:solidFill>
              </a:rPr>
              <a:t>Count ingredients in DRUG_STRENGTH</a:t>
            </a:r>
            <a:endParaRPr sz="1500" dirty="0">
              <a:solidFill>
                <a:srgbClr val="002060"/>
              </a:solidFill>
            </a:endParaRPr>
          </a:p>
          <a:p>
            <a:pPr marL="338138" indent="-257175">
              <a:spcBef>
                <a:spcPts val="0"/>
              </a:spcBef>
              <a:buSzPts val="1900"/>
            </a:pPr>
            <a:r>
              <a:rPr lang="en-US" sz="1500" dirty="0">
                <a:solidFill>
                  <a:srgbClr val="002060"/>
                </a:solidFill>
              </a:rPr>
              <a:t>Count ingredients in CONCEPT_ANCESTOR</a:t>
            </a:r>
            <a:endParaRPr sz="1500" dirty="0">
              <a:solidFill>
                <a:srgbClr val="002060"/>
              </a:solidFill>
            </a:endParaRPr>
          </a:p>
          <a:p>
            <a:pPr marL="338138" indent="-257175">
              <a:spcBef>
                <a:spcPts val="0"/>
              </a:spcBef>
              <a:buSzPts val="1900"/>
            </a:pPr>
            <a:r>
              <a:rPr lang="en-US" sz="1500" dirty="0">
                <a:solidFill>
                  <a:srgbClr val="002060"/>
                </a:solidFill>
              </a:rPr>
              <a:t>Select descendants of Clinical Dose Form</a:t>
            </a:r>
            <a:endParaRPr sz="1500" dirty="0">
              <a:solidFill>
                <a:srgbClr val="002060"/>
              </a:solidFill>
            </a:endParaRPr>
          </a:p>
        </p:txBody>
      </p:sp>
      <p:pic>
        <p:nvPicPr>
          <p:cNvPr id="1478" name="Google Shape;1478;p46"/>
          <p:cNvPicPr preferRelativeResize="0"/>
          <p:nvPr/>
        </p:nvPicPr>
        <p:blipFill rotWithShape="1">
          <a:blip r:embed="rId3">
            <a:alphaModFix/>
          </a:blip>
          <a:srcRect b="8948"/>
          <a:stretch/>
        </p:blipFill>
        <p:spPr>
          <a:xfrm>
            <a:off x="1057068" y="2128563"/>
            <a:ext cx="4291950" cy="2928911"/>
          </a:xfrm>
          <a:prstGeom prst="rect">
            <a:avLst/>
          </a:prstGeom>
          <a:noFill/>
          <a:ln>
            <a:noFill/>
          </a:ln>
        </p:spPr>
      </p:pic>
      <p:sp>
        <p:nvSpPr>
          <p:cNvPr id="1479" name="Google Shape;1479;p46"/>
          <p:cNvSpPr txBox="1"/>
          <p:nvPr/>
        </p:nvSpPr>
        <p:spPr>
          <a:xfrm>
            <a:off x="2876231" y="2958581"/>
            <a:ext cx="1733175" cy="155677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t" anchorCtr="0">
            <a:noAutofit/>
          </a:bodyPr>
          <a:lstStyle/>
          <a:p>
            <a:pPr>
              <a:spcBef>
                <a:spcPts val="0"/>
              </a:spcBef>
              <a:spcAft>
                <a:spcPts val="0"/>
              </a:spcAft>
              <a:buClr>
                <a:srgbClr val="000000"/>
              </a:buClr>
              <a:buSzPts val="1800"/>
            </a:pPr>
            <a:endParaRPr sz="1350">
              <a:solidFill>
                <a:schemeClr val="dk1"/>
              </a:solidFill>
              <a:latin typeface="Calibri"/>
              <a:ea typeface="Calibri"/>
              <a:cs typeface="Calibri"/>
              <a:sym typeface="Calibri"/>
            </a:endParaRPr>
          </a:p>
        </p:txBody>
      </p:sp>
      <p:pic>
        <p:nvPicPr>
          <p:cNvPr id="1480" name="Google Shape;1480;p46"/>
          <p:cNvPicPr preferRelativeResize="0"/>
          <p:nvPr/>
        </p:nvPicPr>
        <p:blipFill rotWithShape="1">
          <a:blip r:embed="rId4">
            <a:alphaModFix/>
          </a:blip>
          <a:srcRect/>
          <a:stretch/>
        </p:blipFill>
        <p:spPr>
          <a:xfrm>
            <a:off x="5198748" y="1200150"/>
            <a:ext cx="3638324" cy="2557463"/>
          </a:xfrm>
          <a:prstGeom prst="rect">
            <a:avLst/>
          </a:prstGeom>
          <a:noFill/>
          <a:ln>
            <a:noFill/>
          </a:ln>
        </p:spPr>
      </p:pic>
      <p:sp>
        <p:nvSpPr>
          <p:cNvPr id="1481" name="Google Shape;1481;p46"/>
          <p:cNvSpPr txBox="1"/>
          <p:nvPr/>
        </p:nvSpPr>
        <p:spPr>
          <a:xfrm>
            <a:off x="8001890" y="1957781"/>
            <a:ext cx="528750" cy="155677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t" anchorCtr="0">
            <a:noAutofit/>
          </a:bodyPr>
          <a:lstStyle/>
          <a:p>
            <a:pPr>
              <a:spcBef>
                <a:spcPts val="0"/>
              </a:spcBef>
              <a:spcAft>
                <a:spcPts val="0"/>
              </a:spcAft>
              <a:buClr>
                <a:srgbClr val="000000"/>
              </a:buClr>
              <a:buSzPts val="1800"/>
            </a:pPr>
            <a:endParaRPr sz="13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47"/>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spcBef>
                <a:spcPts val="0"/>
              </a:spcBef>
              <a:buSzPts val="4000"/>
            </a:pPr>
            <a:r>
              <a:rPr lang="en-US"/>
              <a:t>Find Members of Drug Classes</a:t>
            </a:r>
            <a:endParaRPr/>
          </a:p>
        </p:txBody>
      </p:sp>
      <p:sp>
        <p:nvSpPr>
          <p:cNvPr id="1487" name="Google Shape;1487;p47"/>
          <p:cNvSpPr txBox="1">
            <a:spLocks noGrp="1"/>
          </p:cNvSpPr>
          <p:nvPr>
            <p:ph type="body" idx="1"/>
          </p:nvPr>
        </p:nvSpPr>
        <p:spPr>
          <a:xfrm>
            <a:off x="457200" y="1200150"/>
            <a:ext cx="8229600" cy="3680222"/>
          </a:xfrm>
          <a:prstGeom prst="rect">
            <a:avLst/>
          </a:prstGeom>
          <a:noFill/>
          <a:ln>
            <a:noFill/>
          </a:ln>
        </p:spPr>
        <p:txBody>
          <a:bodyPr spcFirstLastPara="1" vert="horz" wrap="square" lIns="68569" tIns="68569" rIns="68569" bIns="68569" rtlCol="0" anchor="t" anchorCtr="0">
            <a:noAutofit/>
          </a:bodyPr>
          <a:lstStyle/>
          <a:p>
            <a:pPr marL="257175" indent="-104775">
              <a:spcBef>
                <a:spcPts val="225"/>
              </a:spcBef>
              <a:buSzPts val="1400"/>
              <a:buNone/>
            </a:pPr>
            <a:r>
              <a:rPr lang="en-US" sz="1200" b="1" dirty="0">
                <a:solidFill>
                  <a:srgbClr val="0000FF"/>
                </a:solidFill>
                <a:latin typeface="Calibri"/>
                <a:ea typeface="Calibri"/>
                <a:cs typeface="Calibri"/>
                <a:sym typeface="Calibri"/>
              </a:rPr>
              <a:t>SELECT</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max_levels_of_separation</a:t>
            </a:r>
            <a:r>
              <a:rPr lang="en-US" sz="1200" b="1" dirty="0">
                <a:solidFill>
                  <a:srgbClr val="000000"/>
                </a:solidFill>
                <a:latin typeface="Calibri"/>
                <a:ea typeface="Calibri"/>
                <a:cs typeface="Calibri"/>
                <a:sym typeface="Calibri"/>
              </a:rPr>
              <a:t>,</a:t>
            </a:r>
            <a:r>
              <a:rPr lang="en-US" sz="1200" dirty="0">
                <a:solidFill>
                  <a:srgbClr val="000000"/>
                </a:solidFill>
                <a:latin typeface="Calibri"/>
                <a:ea typeface="Calibri"/>
                <a:cs typeface="Calibri"/>
                <a:sym typeface="Calibri"/>
              </a:rPr>
              <a:t> concept</a:t>
            </a:r>
            <a:r>
              <a:rPr lang="en-US" sz="1200" b="1" dirty="0">
                <a:solidFill>
                  <a:srgbClr val="000000"/>
                </a:solidFill>
                <a:latin typeface="Calibri"/>
                <a:ea typeface="Calibri"/>
                <a:cs typeface="Calibri"/>
                <a:sym typeface="Calibri"/>
              </a:rPr>
              <a:t>.*</a:t>
            </a:r>
            <a:r>
              <a:rPr lang="en-US" sz="1200" dirty="0">
                <a:solidFill>
                  <a:srgbClr val="000000"/>
                </a:solidFill>
                <a:latin typeface="Calibri"/>
                <a:ea typeface="Calibri"/>
                <a:cs typeface="Calibri"/>
                <a:sym typeface="Calibri"/>
              </a:rPr>
              <a:t> </a:t>
            </a:r>
            <a:endParaRPr sz="1200" dirty="0">
              <a:latin typeface="Calibri"/>
              <a:ea typeface="Calibri"/>
              <a:cs typeface="Calibri"/>
              <a:sym typeface="Calibri"/>
            </a:endParaRPr>
          </a:p>
          <a:p>
            <a:pPr marL="257175" indent="-104775">
              <a:spcBef>
                <a:spcPts val="225"/>
              </a:spcBef>
              <a:buSzPts val="1400"/>
              <a:buNone/>
            </a:pPr>
            <a:r>
              <a:rPr lang="en-US" sz="1200" b="1" dirty="0">
                <a:solidFill>
                  <a:srgbClr val="0000FF"/>
                </a:solidFill>
                <a:latin typeface="Calibri"/>
                <a:ea typeface="Calibri"/>
                <a:cs typeface="Calibri"/>
                <a:sym typeface="Calibri"/>
              </a:rPr>
              <a:t>FROM</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concept_ancestor</a:t>
            </a:r>
            <a:endParaRPr sz="1200" dirty="0">
              <a:latin typeface="Calibri"/>
              <a:ea typeface="Calibri"/>
              <a:cs typeface="Calibri"/>
              <a:sym typeface="Calibri"/>
            </a:endParaRPr>
          </a:p>
          <a:p>
            <a:pPr marL="257175" indent="-104775">
              <a:spcBef>
                <a:spcPts val="225"/>
              </a:spcBef>
              <a:buSzPts val="1400"/>
              <a:buNone/>
            </a:pPr>
            <a:r>
              <a:rPr lang="en-US" sz="1200" b="1" dirty="0">
                <a:solidFill>
                  <a:srgbClr val="0000FF"/>
                </a:solidFill>
                <a:latin typeface="Calibri"/>
                <a:ea typeface="Calibri"/>
                <a:cs typeface="Calibri"/>
                <a:sym typeface="Calibri"/>
              </a:rPr>
              <a:t>JOIN</a:t>
            </a:r>
            <a:r>
              <a:rPr lang="en-US" sz="1200" dirty="0">
                <a:solidFill>
                  <a:srgbClr val="000000"/>
                </a:solidFill>
                <a:latin typeface="Calibri"/>
                <a:ea typeface="Calibri"/>
                <a:cs typeface="Calibri"/>
                <a:sym typeface="Calibri"/>
              </a:rPr>
              <a:t> concept </a:t>
            </a:r>
            <a:r>
              <a:rPr lang="en-US" sz="1200" b="1" dirty="0">
                <a:solidFill>
                  <a:srgbClr val="0000FF"/>
                </a:solidFill>
                <a:latin typeface="Calibri"/>
                <a:ea typeface="Calibri"/>
                <a:cs typeface="Calibri"/>
                <a:sym typeface="Calibri"/>
              </a:rPr>
              <a:t>ON</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descendant_concept_id</a:t>
            </a:r>
            <a:r>
              <a:rPr lang="en-US" sz="1200" dirty="0">
                <a:solidFill>
                  <a:srgbClr val="000000"/>
                </a:solidFill>
                <a:latin typeface="Calibri"/>
                <a:ea typeface="Calibri"/>
                <a:cs typeface="Calibri"/>
                <a:sym typeface="Calibri"/>
              </a:rPr>
              <a:t> </a:t>
            </a:r>
            <a:r>
              <a:rPr lang="en-US" sz="1200" b="1"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concept_id</a:t>
            </a:r>
            <a:r>
              <a:rPr lang="en-US" sz="1200" dirty="0">
                <a:solidFill>
                  <a:srgbClr val="000000"/>
                </a:solidFill>
                <a:latin typeface="Calibri"/>
                <a:ea typeface="Calibri"/>
                <a:cs typeface="Calibri"/>
                <a:sym typeface="Calibri"/>
              </a:rPr>
              <a:t> </a:t>
            </a:r>
            <a:endParaRPr sz="1200" dirty="0">
              <a:latin typeface="Calibri"/>
              <a:ea typeface="Calibri"/>
              <a:cs typeface="Calibri"/>
              <a:sym typeface="Calibri"/>
            </a:endParaRPr>
          </a:p>
          <a:p>
            <a:pPr marL="257175" indent="-104775">
              <a:spcBef>
                <a:spcPts val="225"/>
              </a:spcBef>
              <a:buSzPts val="1400"/>
              <a:buNone/>
            </a:pPr>
            <a:r>
              <a:rPr lang="en-US" sz="1200" b="1" dirty="0">
                <a:solidFill>
                  <a:srgbClr val="0000FF"/>
                </a:solidFill>
                <a:latin typeface="Calibri"/>
                <a:ea typeface="Calibri"/>
                <a:cs typeface="Calibri"/>
                <a:sym typeface="Calibri"/>
              </a:rPr>
              <a:t>WHERE</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ancestor_concept_id</a:t>
            </a:r>
            <a:r>
              <a:rPr lang="en-US" sz="1200" dirty="0">
                <a:solidFill>
                  <a:srgbClr val="000000"/>
                </a:solidFill>
                <a:latin typeface="Calibri"/>
                <a:ea typeface="Calibri"/>
                <a:cs typeface="Calibri"/>
                <a:sym typeface="Calibri"/>
              </a:rPr>
              <a:t> =</a:t>
            </a:r>
            <a:r>
              <a:rPr lang="en-US" sz="1200" b="1" dirty="0">
                <a:solidFill>
                  <a:srgbClr val="000000"/>
                </a:solidFill>
                <a:latin typeface="Calibri"/>
                <a:ea typeface="Calibri"/>
                <a:cs typeface="Calibri"/>
                <a:sym typeface="Calibri"/>
              </a:rPr>
              <a:t> </a:t>
            </a:r>
            <a:r>
              <a:rPr lang="en-US" sz="1200" dirty="0">
                <a:solidFill>
                  <a:srgbClr val="FF8000"/>
                </a:solidFill>
                <a:latin typeface="Calibri"/>
                <a:ea typeface="Calibri"/>
                <a:cs typeface="Calibri"/>
                <a:sym typeface="Calibri"/>
              </a:rPr>
              <a:t>﻿21600961 </a:t>
            </a:r>
            <a:r>
              <a:rPr lang="en-US" sz="1200" dirty="0">
                <a:solidFill>
                  <a:srgbClr val="008000"/>
                </a:solidFill>
                <a:latin typeface="Calibri"/>
                <a:ea typeface="Calibri"/>
                <a:cs typeface="Calibri"/>
                <a:sym typeface="Calibri"/>
              </a:rPr>
              <a:t>/* ﻿ATC </a:t>
            </a:r>
            <a:r>
              <a:rPr lang="en-US" sz="1200" dirty="0" err="1">
                <a:solidFill>
                  <a:srgbClr val="008000"/>
                </a:solidFill>
                <a:latin typeface="Calibri"/>
                <a:ea typeface="Calibri"/>
                <a:cs typeface="Calibri"/>
                <a:sym typeface="Calibri"/>
              </a:rPr>
              <a:t>Antithromboic</a:t>
            </a:r>
            <a:r>
              <a:rPr lang="en-US" sz="1200" dirty="0">
                <a:solidFill>
                  <a:srgbClr val="008000"/>
                </a:solidFill>
                <a:latin typeface="Calibri"/>
                <a:ea typeface="Calibri"/>
                <a:cs typeface="Calibri"/>
                <a:sym typeface="Calibri"/>
              </a:rPr>
              <a:t> Agent */</a:t>
            </a:r>
            <a:endParaRPr sz="1200" dirty="0">
              <a:solidFill>
                <a:srgbClr val="000000"/>
              </a:solidFill>
              <a:latin typeface="Calibri"/>
              <a:ea typeface="Calibri"/>
              <a:cs typeface="Calibri"/>
              <a:sym typeface="Calibri"/>
            </a:endParaRPr>
          </a:p>
          <a:p>
            <a:pPr marL="257175" indent="-104775">
              <a:spcBef>
                <a:spcPts val="225"/>
              </a:spcBef>
              <a:buSzPts val="1400"/>
              <a:buNone/>
            </a:pPr>
            <a:r>
              <a:rPr lang="en-US" sz="1200" b="1" dirty="0">
                <a:solidFill>
                  <a:srgbClr val="0000FF"/>
                </a:solidFill>
                <a:latin typeface="Calibri"/>
                <a:ea typeface="Calibri"/>
                <a:cs typeface="Calibri"/>
                <a:sym typeface="Calibri"/>
              </a:rPr>
              <a:t>	AND</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concept_class_id</a:t>
            </a:r>
            <a:r>
              <a:rPr lang="en-US" sz="1200" dirty="0">
                <a:solidFill>
                  <a:srgbClr val="000000"/>
                </a:solidFill>
                <a:latin typeface="Calibri"/>
                <a:ea typeface="Calibri"/>
                <a:cs typeface="Calibri"/>
                <a:sym typeface="Calibri"/>
              </a:rPr>
              <a:t> </a:t>
            </a:r>
            <a:r>
              <a:rPr lang="en-US" sz="1200" b="1" dirty="0">
                <a:solidFill>
                  <a:srgbClr val="000000"/>
                </a:solidFill>
                <a:latin typeface="Calibri"/>
                <a:ea typeface="Calibri"/>
                <a:cs typeface="Calibri"/>
                <a:sym typeface="Calibri"/>
              </a:rPr>
              <a:t>= </a:t>
            </a:r>
            <a:r>
              <a:rPr lang="en-US" sz="1200" b="1" dirty="0">
                <a:solidFill>
                  <a:srgbClr val="808080"/>
                </a:solidFill>
                <a:latin typeface="Calibri"/>
                <a:ea typeface="Calibri"/>
                <a:cs typeface="Calibri"/>
                <a:sym typeface="Calibri"/>
              </a:rPr>
              <a:t>‘</a:t>
            </a:r>
            <a:r>
              <a:rPr lang="en-US" sz="1200" dirty="0">
                <a:solidFill>
                  <a:srgbClr val="808080"/>
                </a:solidFill>
                <a:latin typeface="Calibri"/>
                <a:ea typeface="Calibri"/>
                <a:cs typeface="Calibri"/>
                <a:sym typeface="Calibri"/>
              </a:rPr>
              <a:t>Ingredient'</a:t>
            </a:r>
            <a:endParaRPr sz="1200" dirty="0">
              <a:solidFill>
                <a:srgbClr val="000000"/>
              </a:solidFill>
              <a:latin typeface="Calibri"/>
              <a:ea typeface="Calibri"/>
              <a:cs typeface="Calibri"/>
              <a:sym typeface="Calibri"/>
            </a:endParaRPr>
          </a:p>
          <a:p>
            <a:pPr marL="257175" indent="-104775">
              <a:spcBef>
                <a:spcPts val="225"/>
              </a:spcBef>
              <a:buSzPts val="1400"/>
              <a:buNone/>
            </a:pPr>
            <a:r>
              <a:rPr lang="en-US" sz="1200" b="1" dirty="0">
                <a:solidFill>
                  <a:srgbClr val="0000FF"/>
                </a:solidFill>
                <a:latin typeface="Calibri"/>
                <a:ea typeface="Calibri"/>
                <a:cs typeface="Calibri"/>
                <a:sym typeface="Calibri"/>
              </a:rPr>
              <a:t>ORDER</a:t>
            </a:r>
            <a:r>
              <a:rPr lang="en-US" sz="1200" dirty="0">
                <a:solidFill>
                  <a:srgbClr val="000000"/>
                </a:solidFill>
                <a:latin typeface="Calibri"/>
                <a:ea typeface="Calibri"/>
                <a:cs typeface="Calibri"/>
                <a:sym typeface="Calibri"/>
              </a:rPr>
              <a:t> </a:t>
            </a:r>
            <a:r>
              <a:rPr lang="en-US" sz="1200" b="1" dirty="0">
                <a:solidFill>
                  <a:srgbClr val="0000FF"/>
                </a:solidFill>
                <a:latin typeface="Calibri"/>
                <a:ea typeface="Calibri"/>
                <a:cs typeface="Calibri"/>
                <a:sym typeface="Calibri"/>
              </a:rPr>
              <a:t>BY</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max_levels_of_separation</a:t>
            </a:r>
            <a:endParaRPr sz="1200" dirty="0">
              <a:latin typeface="Calibri"/>
              <a:ea typeface="Calibri"/>
              <a:cs typeface="Calibri"/>
              <a:sym typeface="Calibri"/>
            </a:endParaRPr>
          </a:p>
        </p:txBody>
      </p:sp>
      <p:pic>
        <p:nvPicPr>
          <p:cNvPr id="1488" name="Google Shape;1488;p47"/>
          <p:cNvPicPr preferRelativeResize="0"/>
          <p:nvPr/>
        </p:nvPicPr>
        <p:blipFill rotWithShape="1">
          <a:blip r:embed="rId3">
            <a:alphaModFix/>
          </a:blip>
          <a:srcRect/>
          <a:stretch/>
        </p:blipFill>
        <p:spPr>
          <a:xfrm>
            <a:off x="3996554" y="2306508"/>
            <a:ext cx="4358082" cy="2609813"/>
          </a:xfrm>
          <a:prstGeom prst="rect">
            <a:avLst/>
          </a:prstGeom>
          <a:noFill/>
          <a:ln w="9525"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sp>
        <p:nvSpPr>
          <p:cNvPr id="1489" name="Google Shape;1489;p47"/>
          <p:cNvSpPr/>
          <p:nvPr/>
        </p:nvSpPr>
        <p:spPr>
          <a:xfrm>
            <a:off x="4123609" y="3062696"/>
            <a:ext cx="1885950" cy="171450"/>
          </a:xfrm>
          <a:prstGeom prst="rect">
            <a:avLst/>
          </a:prstGeom>
          <a:noFill/>
          <a:ln w="254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400"/>
            </a:pPr>
            <a:endParaRPr sz="105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48"/>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spcBef>
                <a:spcPts val="0"/>
              </a:spcBef>
              <a:buSzPts val="4000"/>
            </a:pPr>
            <a:r>
              <a:rPr lang="en-US"/>
              <a:t>Find Members of Drug Classes</a:t>
            </a:r>
            <a:endParaRPr/>
          </a:p>
        </p:txBody>
      </p:sp>
      <p:sp>
        <p:nvSpPr>
          <p:cNvPr id="1495" name="Google Shape;1495;p48"/>
          <p:cNvSpPr txBox="1">
            <a:spLocks noGrp="1"/>
          </p:cNvSpPr>
          <p:nvPr>
            <p:ph type="body" idx="1"/>
          </p:nvPr>
        </p:nvSpPr>
        <p:spPr>
          <a:xfrm>
            <a:off x="457200" y="1200150"/>
            <a:ext cx="8229600" cy="3680222"/>
          </a:xfrm>
          <a:prstGeom prst="rect">
            <a:avLst/>
          </a:prstGeom>
          <a:noFill/>
          <a:ln>
            <a:noFill/>
          </a:ln>
        </p:spPr>
        <p:txBody>
          <a:bodyPr spcFirstLastPara="1" vert="horz" wrap="square" lIns="68569" tIns="68569" rIns="68569" bIns="68569" rtlCol="0" anchor="t" anchorCtr="0">
            <a:noAutofit/>
          </a:bodyPr>
          <a:lstStyle/>
          <a:p>
            <a:pPr marL="0" indent="0">
              <a:spcBef>
                <a:spcPts val="225"/>
              </a:spcBef>
              <a:buSzPts val="1400"/>
              <a:buNone/>
            </a:pPr>
            <a:r>
              <a:rPr lang="en-US" sz="1200" b="1" dirty="0">
                <a:solidFill>
                  <a:srgbClr val="0000FF"/>
                </a:solidFill>
                <a:latin typeface="Calibri"/>
                <a:ea typeface="Calibri"/>
                <a:cs typeface="Calibri"/>
                <a:sym typeface="Calibri"/>
              </a:rPr>
              <a:t>SELECT</a:t>
            </a:r>
            <a:r>
              <a:rPr lang="en-US" sz="1200" dirty="0">
                <a:solidFill>
                  <a:srgbClr val="000000"/>
                </a:solidFill>
                <a:latin typeface="Calibri"/>
                <a:ea typeface="Calibri"/>
                <a:cs typeface="Calibri"/>
                <a:sym typeface="Calibri"/>
              </a:rPr>
              <a:t> concept</a:t>
            </a:r>
            <a:r>
              <a:rPr lang="en-US" sz="1200" b="1" dirty="0">
                <a:solidFill>
                  <a:srgbClr val="000000"/>
                </a:solidFill>
                <a:latin typeface="Calibri"/>
                <a:ea typeface="Calibri"/>
                <a:cs typeface="Calibri"/>
                <a:sym typeface="Calibri"/>
              </a:rPr>
              <a:t>.*</a:t>
            </a:r>
            <a:r>
              <a:rPr lang="en-US" sz="1200" dirty="0">
                <a:solidFill>
                  <a:srgbClr val="000000"/>
                </a:solidFill>
                <a:latin typeface="Calibri"/>
                <a:ea typeface="Calibri"/>
                <a:cs typeface="Calibri"/>
                <a:sym typeface="Calibri"/>
              </a:rPr>
              <a:t> </a:t>
            </a:r>
            <a:endParaRPr sz="1200" dirty="0">
              <a:latin typeface="Calibri"/>
              <a:ea typeface="Calibri"/>
              <a:cs typeface="Calibri"/>
              <a:sym typeface="Calibri"/>
            </a:endParaRPr>
          </a:p>
          <a:p>
            <a:pPr marL="0" indent="0">
              <a:spcBef>
                <a:spcPts val="225"/>
              </a:spcBef>
              <a:buSzPts val="1400"/>
              <a:buNone/>
            </a:pPr>
            <a:r>
              <a:rPr lang="en-US" sz="1200" b="1" dirty="0">
                <a:solidFill>
                  <a:srgbClr val="0000FF"/>
                </a:solidFill>
                <a:latin typeface="Calibri"/>
                <a:ea typeface="Calibri"/>
                <a:cs typeface="Calibri"/>
                <a:sym typeface="Calibri"/>
              </a:rPr>
              <a:t>FROM</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concept_ancestor</a:t>
            </a:r>
            <a:endParaRPr sz="1200" dirty="0">
              <a:latin typeface="Calibri"/>
              <a:ea typeface="Calibri"/>
              <a:cs typeface="Calibri"/>
              <a:sym typeface="Calibri"/>
            </a:endParaRPr>
          </a:p>
          <a:p>
            <a:pPr marL="0" indent="0">
              <a:spcBef>
                <a:spcPts val="225"/>
              </a:spcBef>
              <a:buSzPts val="1400"/>
              <a:buNone/>
            </a:pPr>
            <a:r>
              <a:rPr lang="en-US" sz="1200" b="1" dirty="0">
                <a:solidFill>
                  <a:srgbClr val="0000FF"/>
                </a:solidFill>
                <a:latin typeface="Calibri"/>
                <a:ea typeface="Calibri"/>
                <a:cs typeface="Calibri"/>
                <a:sym typeface="Calibri"/>
              </a:rPr>
              <a:t>JOIN</a:t>
            </a:r>
            <a:r>
              <a:rPr lang="en-US" sz="1200" dirty="0">
                <a:solidFill>
                  <a:srgbClr val="000000"/>
                </a:solidFill>
                <a:latin typeface="Calibri"/>
                <a:ea typeface="Calibri"/>
                <a:cs typeface="Calibri"/>
                <a:sym typeface="Calibri"/>
              </a:rPr>
              <a:t> concept </a:t>
            </a:r>
            <a:endParaRPr sz="1200" dirty="0"/>
          </a:p>
          <a:p>
            <a:pPr marL="0" indent="0">
              <a:spcBef>
                <a:spcPts val="225"/>
              </a:spcBef>
              <a:buSzPts val="1400"/>
              <a:buNone/>
            </a:pPr>
            <a:r>
              <a:rPr lang="en-US" sz="1200" b="1" dirty="0">
                <a:solidFill>
                  <a:srgbClr val="0000FF"/>
                </a:solidFill>
                <a:latin typeface="Calibri"/>
                <a:ea typeface="Calibri"/>
                <a:cs typeface="Calibri"/>
                <a:sym typeface="Calibri"/>
              </a:rPr>
              <a:t>ON</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descendant_concept_id</a:t>
            </a:r>
            <a:r>
              <a:rPr lang="en-US" sz="1200" dirty="0">
                <a:solidFill>
                  <a:srgbClr val="000000"/>
                </a:solidFill>
                <a:latin typeface="Calibri"/>
                <a:ea typeface="Calibri"/>
                <a:cs typeface="Calibri"/>
                <a:sym typeface="Calibri"/>
              </a:rPr>
              <a:t> </a:t>
            </a:r>
            <a:r>
              <a:rPr lang="en-US" sz="1200" b="1"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concept_id</a:t>
            </a:r>
            <a:r>
              <a:rPr lang="en-US" sz="1200" dirty="0">
                <a:solidFill>
                  <a:srgbClr val="000000"/>
                </a:solidFill>
                <a:latin typeface="Calibri"/>
                <a:ea typeface="Calibri"/>
                <a:cs typeface="Calibri"/>
                <a:sym typeface="Calibri"/>
              </a:rPr>
              <a:t> </a:t>
            </a:r>
            <a:endParaRPr sz="1200" dirty="0">
              <a:latin typeface="Calibri"/>
              <a:ea typeface="Calibri"/>
              <a:cs typeface="Calibri"/>
              <a:sym typeface="Calibri"/>
            </a:endParaRPr>
          </a:p>
          <a:p>
            <a:pPr marL="0" indent="0">
              <a:spcBef>
                <a:spcPts val="225"/>
              </a:spcBef>
              <a:buSzPts val="1400"/>
              <a:buNone/>
            </a:pPr>
            <a:r>
              <a:rPr lang="en-US" sz="1200" b="1" dirty="0">
                <a:solidFill>
                  <a:srgbClr val="0000FF"/>
                </a:solidFill>
                <a:latin typeface="Calibri"/>
                <a:ea typeface="Calibri"/>
                <a:cs typeface="Calibri"/>
                <a:sym typeface="Calibri"/>
              </a:rPr>
              <a:t>WHERE</a:t>
            </a:r>
            <a:r>
              <a:rPr lang="en-US" sz="1200" dirty="0">
                <a:solidFill>
                  <a:srgbClr val="000000"/>
                </a:solidFill>
                <a:latin typeface="Calibri"/>
                <a:ea typeface="Calibri"/>
                <a:cs typeface="Calibri"/>
                <a:sym typeface="Calibri"/>
              </a:rPr>
              <a:t> </a:t>
            </a:r>
            <a:r>
              <a:rPr lang="en-US" sz="1200" dirty="0" err="1">
                <a:solidFill>
                  <a:srgbClr val="000000"/>
                </a:solidFill>
                <a:latin typeface="Calibri"/>
                <a:ea typeface="Calibri"/>
                <a:cs typeface="Calibri"/>
                <a:sym typeface="Calibri"/>
              </a:rPr>
              <a:t>ancestor_concept_id</a:t>
            </a:r>
            <a:r>
              <a:rPr lang="en-US" sz="1200" dirty="0">
                <a:solidFill>
                  <a:srgbClr val="000000"/>
                </a:solidFill>
                <a:latin typeface="Calibri"/>
                <a:ea typeface="Calibri"/>
                <a:cs typeface="Calibri"/>
                <a:sym typeface="Calibri"/>
              </a:rPr>
              <a:t> =</a:t>
            </a:r>
            <a:r>
              <a:rPr lang="en-US" sz="1200" b="1" dirty="0">
                <a:solidFill>
                  <a:srgbClr val="000000"/>
                </a:solidFill>
                <a:latin typeface="Calibri"/>
                <a:ea typeface="Calibri"/>
                <a:cs typeface="Calibri"/>
                <a:sym typeface="Calibri"/>
              </a:rPr>
              <a:t> </a:t>
            </a:r>
            <a:r>
              <a:rPr lang="en-US" sz="1200" b="1" dirty="0">
                <a:solidFill>
                  <a:srgbClr val="FF9900"/>
                </a:solidFill>
                <a:latin typeface="Calibri"/>
                <a:ea typeface="Calibri"/>
                <a:cs typeface="Calibri"/>
                <a:sym typeface="Calibri"/>
              </a:rPr>
              <a:t>21600033</a:t>
            </a:r>
            <a:r>
              <a:rPr lang="en-US" sz="1200" dirty="0">
                <a:solidFill>
                  <a:srgbClr val="FF8000"/>
                </a:solidFill>
                <a:latin typeface="Calibri"/>
                <a:ea typeface="Calibri"/>
                <a:cs typeface="Calibri"/>
                <a:sym typeface="Calibri"/>
              </a:rPr>
              <a:t> </a:t>
            </a:r>
            <a:endParaRPr sz="1200" dirty="0"/>
          </a:p>
          <a:p>
            <a:pPr marL="0" indent="0">
              <a:spcBef>
                <a:spcPts val="225"/>
              </a:spcBef>
              <a:buSzPts val="1400"/>
              <a:buNone/>
            </a:pPr>
            <a:r>
              <a:rPr lang="en-US" sz="1200" dirty="0">
                <a:solidFill>
                  <a:srgbClr val="38761D"/>
                </a:solidFill>
                <a:latin typeface="Calibri"/>
                <a:ea typeface="Calibri"/>
                <a:cs typeface="Calibri"/>
                <a:sym typeface="Calibri"/>
              </a:rPr>
              <a:t>/* ﻿ATC Corticosteroids for local oral treatment */</a:t>
            </a:r>
            <a:endParaRPr sz="1200" dirty="0"/>
          </a:p>
          <a:p>
            <a:pPr marL="0" indent="0">
              <a:spcBef>
                <a:spcPts val="225"/>
              </a:spcBef>
              <a:buSzPts val="1400"/>
              <a:buNone/>
            </a:pPr>
            <a:endParaRPr sz="1200" i="1" dirty="0">
              <a:solidFill>
                <a:srgbClr val="38761D"/>
              </a:solidFill>
              <a:latin typeface="Calibri"/>
              <a:ea typeface="Calibri"/>
              <a:cs typeface="Calibri"/>
              <a:sym typeface="Calibri"/>
            </a:endParaRPr>
          </a:p>
          <a:p>
            <a:pPr marL="0" indent="0">
              <a:spcBef>
                <a:spcPts val="225"/>
              </a:spcBef>
              <a:buSzPts val="1400"/>
              <a:buNone/>
            </a:pPr>
            <a:endParaRPr lang="en-US" sz="1200" i="1" dirty="0">
              <a:solidFill>
                <a:srgbClr val="38761D"/>
              </a:solidFill>
              <a:latin typeface="Calibri"/>
              <a:ea typeface="Calibri"/>
              <a:cs typeface="Calibri"/>
              <a:sym typeface="Calibri"/>
            </a:endParaRPr>
          </a:p>
          <a:p>
            <a:pPr marL="0" indent="0">
              <a:spcBef>
                <a:spcPts val="225"/>
              </a:spcBef>
              <a:buSzPts val="1400"/>
              <a:buNone/>
            </a:pPr>
            <a:endParaRPr lang="en-US" sz="1200" i="1" dirty="0">
              <a:solidFill>
                <a:srgbClr val="38761D"/>
              </a:solidFill>
            </a:endParaRPr>
          </a:p>
          <a:p>
            <a:pPr marL="0" indent="0">
              <a:spcBef>
                <a:spcPts val="225"/>
              </a:spcBef>
              <a:buSzPts val="1400"/>
              <a:buNone/>
            </a:pPr>
            <a:endParaRPr sz="1200" i="1" dirty="0">
              <a:solidFill>
                <a:srgbClr val="38761D"/>
              </a:solidFill>
              <a:latin typeface="Calibri"/>
              <a:ea typeface="Calibri"/>
              <a:cs typeface="Calibri"/>
              <a:sym typeface="Calibri"/>
            </a:endParaRPr>
          </a:p>
          <a:p>
            <a:pPr marL="0" indent="0">
              <a:spcBef>
                <a:spcPts val="225"/>
              </a:spcBef>
              <a:buSzPts val="1400"/>
              <a:buNone/>
            </a:pPr>
            <a:r>
              <a:rPr lang="en-US" sz="1200" b="1" dirty="0">
                <a:solidFill>
                  <a:srgbClr val="0000FF"/>
                </a:solidFill>
                <a:latin typeface="Consolas"/>
                <a:ea typeface="Consolas"/>
                <a:cs typeface="Consolas"/>
                <a:sym typeface="Consolas"/>
              </a:rPr>
              <a:t>SELECT</a:t>
            </a:r>
            <a:r>
              <a:rPr lang="en-US" sz="1200" dirty="0">
                <a:solidFill>
                  <a:srgbClr val="000000"/>
                </a:solidFill>
                <a:latin typeface="Consolas"/>
                <a:ea typeface="Consolas"/>
                <a:cs typeface="Consolas"/>
                <a:sym typeface="Consolas"/>
              </a:rPr>
              <a:t> concept</a:t>
            </a:r>
            <a:r>
              <a:rPr lang="en-US" sz="1200" b="1" dirty="0">
                <a:solidFill>
                  <a:srgbClr val="000000"/>
                </a:solidFill>
                <a:latin typeface="Consolas"/>
                <a:ea typeface="Consolas"/>
                <a:cs typeface="Consolas"/>
                <a:sym typeface="Consolas"/>
              </a:rPr>
              <a:t>.*</a:t>
            </a:r>
            <a:r>
              <a:rPr lang="en-US" sz="1200" dirty="0">
                <a:solidFill>
                  <a:srgbClr val="000000"/>
                </a:solidFill>
                <a:latin typeface="Consolas"/>
                <a:ea typeface="Consolas"/>
                <a:cs typeface="Consolas"/>
                <a:sym typeface="Consolas"/>
              </a:rPr>
              <a:t> </a:t>
            </a:r>
            <a:endParaRPr sz="1200" dirty="0"/>
          </a:p>
          <a:p>
            <a:pPr marL="0" indent="0">
              <a:spcBef>
                <a:spcPts val="225"/>
              </a:spcBef>
              <a:buSzPts val="1400"/>
              <a:buNone/>
            </a:pPr>
            <a:r>
              <a:rPr lang="en-US" sz="1200" b="1" dirty="0">
                <a:solidFill>
                  <a:srgbClr val="0000FF"/>
                </a:solidFill>
                <a:latin typeface="Consolas"/>
                <a:ea typeface="Consolas"/>
                <a:cs typeface="Consolas"/>
                <a:sym typeface="Consolas"/>
              </a:rPr>
              <a:t>FROM</a:t>
            </a:r>
            <a:r>
              <a:rPr lang="en-US" sz="1200" dirty="0">
                <a:solidFill>
                  <a:srgbClr val="000000"/>
                </a:solidFill>
                <a:latin typeface="Consolas"/>
                <a:ea typeface="Consolas"/>
                <a:cs typeface="Consolas"/>
                <a:sym typeface="Consolas"/>
              </a:rPr>
              <a:t> </a:t>
            </a:r>
            <a:r>
              <a:rPr lang="en-US" sz="1200" dirty="0" err="1">
                <a:solidFill>
                  <a:srgbClr val="000000"/>
                </a:solidFill>
                <a:latin typeface="Consolas"/>
                <a:ea typeface="Consolas"/>
                <a:cs typeface="Consolas"/>
                <a:sym typeface="Consolas"/>
              </a:rPr>
              <a:t>concept_ancestor</a:t>
            </a:r>
            <a:endParaRPr sz="1200" dirty="0"/>
          </a:p>
          <a:p>
            <a:pPr marL="0" indent="0">
              <a:spcBef>
                <a:spcPts val="225"/>
              </a:spcBef>
              <a:buSzPts val="1400"/>
              <a:buNone/>
            </a:pPr>
            <a:r>
              <a:rPr lang="en-US" sz="1200" b="1" dirty="0">
                <a:solidFill>
                  <a:srgbClr val="0000FF"/>
                </a:solidFill>
                <a:latin typeface="Consolas"/>
                <a:ea typeface="Consolas"/>
                <a:cs typeface="Consolas"/>
                <a:sym typeface="Consolas"/>
              </a:rPr>
              <a:t>JOIN</a:t>
            </a:r>
            <a:r>
              <a:rPr lang="en-US" sz="1200" dirty="0">
                <a:solidFill>
                  <a:srgbClr val="000000"/>
                </a:solidFill>
                <a:latin typeface="Consolas"/>
                <a:ea typeface="Consolas"/>
                <a:cs typeface="Consolas"/>
                <a:sym typeface="Consolas"/>
              </a:rPr>
              <a:t> concept </a:t>
            </a:r>
            <a:endParaRPr sz="1200" dirty="0"/>
          </a:p>
          <a:p>
            <a:pPr marL="0" indent="0">
              <a:spcBef>
                <a:spcPts val="225"/>
              </a:spcBef>
              <a:buSzPts val="1400"/>
              <a:buNone/>
            </a:pPr>
            <a:r>
              <a:rPr lang="en-US" sz="1200" b="1" dirty="0">
                <a:solidFill>
                  <a:srgbClr val="0000FF"/>
                </a:solidFill>
                <a:latin typeface="Consolas"/>
                <a:ea typeface="Consolas"/>
                <a:cs typeface="Consolas"/>
                <a:sym typeface="Consolas"/>
              </a:rPr>
              <a:t>ON</a:t>
            </a:r>
            <a:r>
              <a:rPr lang="en-US" sz="1200" dirty="0">
                <a:solidFill>
                  <a:srgbClr val="000000"/>
                </a:solidFill>
                <a:latin typeface="Consolas"/>
                <a:ea typeface="Consolas"/>
                <a:cs typeface="Consolas"/>
                <a:sym typeface="Consolas"/>
              </a:rPr>
              <a:t> </a:t>
            </a:r>
            <a:r>
              <a:rPr lang="en-US" sz="1200" dirty="0" err="1">
                <a:solidFill>
                  <a:srgbClr val="000000"/>
                </a:solidFill>
                <a:latin typeface="Consolas"/>
                <a:ea typeface="Consolas"/>
                <a:cs typeface="Consolas"/>
                <a:sym typeface="Consolas"/>
              </a:rPr>
              <a:t>descendant_concept_id</a:t>
            </a:r>
            <a:r>
              <a:rPr lang="en-US" sz="1200" dirty="0">
                <a:solidFill>
                  <a:srgbClr val="000000"/>
                </a:solidFill>
                <a:latin typeface="Consolas"/>
                <a:ea typeface="Consolas"/>
                <a:cs typeface="Consolas"/>
                <a:sym typeface="Consolas"/>
              </a:rPr>
              <a:t> </a:t>
            </a:r>
            <a:r>
              <a:rPr lang="en-US" sz="1200" b="1" dirty="0">
                <a:solidFill>
                  <a:srgbClr val="000000"/>
                </a:solidFill>
                <a:latin typeface="Consolas"/>
                <a:ea typeface="Consolas"/>
                <a:cs typeface="Consolas"/>
                <a:sym typeface="Consolas"/>
              </a:rPr>
              <a:t>= </a:t>
            </a:r>
            <a:r>
              <a:rPr lang="en-US" sz="1200" dirty="0" err="1">
                <a:solidFill>
                  <a:srgbClr val="000000"/>
                </a:solidFill>
                <a:latin typeface="Consolas"/>
                <a:ea typeface="Consolas"/>
                <a:cs typeface="Consolas"/>
                <a:sym typeface="Consolas"/>
              </a:rPr>
              <a:t>concept_id</a:t>
            </a:r>
            <a:r>
              <a:rPr lang="en-US" sz="1200" dirty="0">
                <a:solidFill>
                  <a:srgbClr val="000000"/>
                </a:solidFill>
                <a:latin typeface="Consolas"/>
                <a:ea typeface="Consolas"/>
                <a:cs typeface="Consolas"/>
                <a:sym typeface="Consolas"/>
              </a:rPr>
              <a:t> </a:t>
            </a:r>
            <a:endParaRPr sz="1200" dirty="0"/>
          </a:p>
          <a:p>
            <a:pPr marL="0" indent="0">
              <a:spcBef>
                <a:spcPts val="225"/>
              </a:spcBef>
              <a:buSzPts val="1400"/>
              <a:buNone/>
            </a:pPr>
            <a:r>
              <a:rPr lang="en-US" sz="1200" b="1" dirty="0">
                <a:solidFill>
                  <a:srgbClr val="0000FF"/>
                </a:solidFill>
                <a:latin typeface="Consolas"/>
                <a:ea typeface="Consolas"/>
                <a:cs typeface="Consolas"/>
                <a:sym typeface="Consolas"/>
              </a:rPr>
              <a:t>WHERE</a:t>
            </a:r>
            <a:r>
              <a:rPr lang="en-US" sz="1200" dirty="0">
                <a:solidFill>
                  <a:srgbClr val="000000"/>
                </a:solidFill>
                <a:latin typeface="Consolas"/>
                <a:ea typeface="Consolas"/>
                <a:cs typeface="Consolas"/>
                <a:sym typeface="Consolas"/>
              </a:rPr>
              <a:t> </a:t>
            </a:r>
            <a:r>
              <a:rPr lang="en-US" sz="1200" dirty="0" err="1">
                <a:solidFill>
                  <a:srgbClr val="000000"/>
                </a:solidFill>
                <a:latin typeface="Consolas"/>
                <a:ea typeface="Consolas"/>
                <a:cs typeface="Consolas"/>
                <a:sym typeface="Consolas"/>
              </a:rPr>
              <a:t>ancestor_concept_id</a:t>
            </a:r>
            <a:r>
              <a:rPr lang="en-US" sz="1200" dirty="0">
                <a:solidFill>
                  <a:srgbClr val="000000"/>
                </a:solidFill>
                <a:latin typeface="Consolas"/>
                <a:ea typeface="Consolas"/>
                <a:cs typeface="Consolas"/>
                <a:sym typeface="Consolas"/>
              </a:rPr>
              <a:t> =</a:t>
            </a:r>
            <a:r>
              <a:rPr lang="en-US" sz="1200" b="1" dirty="0">
                <a:solidFill>
                  <a:srgbClr val="000000"/>
                </a:solidFill>
                <a:latin typeface="Consolas"/>
                <a:ea typeface="Consolas"/>
                <a:cs typeface="Consolas"/>
                <a:sym typeface="Consolas"/>
              </a:rPr>
              <a:t> </a:t>
            </a:r>
            <a:r>
              <a:rPr lang="en-US" sz="1200" b="1" dirty="0">
                <a:solidFill>
                  <a:srgbClr val="FF9900"/>
                </a:solidFill>
                <a:latin typeface="Arial"/>
                <a:ea typeface="Arial"/>
                <a:cs typeface="Arial"/>
                <a:sym typeface="Arial"/>
              </a:rPr>
              <a:t>21602722</a:t>
            </a:r>
            <a:r>
              <a:rPr lang="en-US" sz="1200" dirty="0">
                <a:solidFill>
                  <a:srgbClr val="FF8000"/>
                </a:solidFill>
                <a:latin typeface="Consolas"/>
                <a:ea typeface="Consolas"/>
                <a:cs typeface="Consolas"/>
                <a:sym typeface="Consolas"/>
              </a:rPr>
              <a:t> </a:t>
            </a:r>
            <a:endParaRPr sz="1200" dirty="0"/>
          </a:p>
          <a:p>
            <a:pPr marL="0" indent="0">
              <a:spcBef>
                <a:spcPts val="225"/>
              </a:spcBef>
              <a:buSzPts val="1400"/>
              <a:buNone/>
            </a:pPr>
            <a:r>
              <a:rPr lang="en-US" sz="1200" dirty="0">
                <a:solidFill>
                  <a:srgbClr val="38761D"/>
                </a:solidFill>
              </a:rPr>
              <a:t>/* ﻿ATC CORTICOSTEROIDS FOR SYSTEMIC USE</a:t>
            </a:r>
            <a:r>
              <a:rPr lang="en-US" sz="1200" dirty="0">
                <a:solidFill>
                  <a:srgbClr val="464646"/>
                </a:solidFill>
              </a:rPr>
              <a:t> </a:t>
            </a:r>
            <a:r>
              <a:rPr lang="en-US" sz="1200" dirty="0">
                <a:solidFill>
                  <a:srgbClr val="38761D"/>
                </a:solidFill>
              </a:rPr>
              <a:t>*/</a:t>
            </a:r>
            <a:endParaRPr sz="1200" i="1" dirty="0">
              <a:solidFill>
                <a:srgbClr val="808080"/>
              </a:solidFill>
              <a:latin typeface="Consolas"/>
              <a:ea typeface="Consolas"/>
              <a:cs typeface="Consolas"/>
              <a:sym typeface="Consolas"/>
            </a:endParaRPr>
          </a:p>
          <a:p>
            <a:pPr marL="0" indent="0">
              <a:spcBef>
                <a:spcPts val="225"/>
              </a:spcBef>
              <a:buSzPts val="1400"/>
              <a:buNone/>
            </a:pPr>
            <a:endParaRPr sz="1350" i="1" dirty="0">
              <a:solidFill>
                <a:srgbClr val="808080"/>
              </a:solidFill>
              <a:latin typeface="Calibri"/>
              <a:ea typeface="Calibri"/>
              <a:cs typeface="Calibri"/>
              <a:sym typeface="Calibri"/>
            </a:endParaRPr>
          </a:p>
          <a:p>
            <a:pPr marL="0" indent="0">
              <a:spcBef>
                <a:spcPts val="225"/>
              </a:spcBef>
              <a:buSzPts val="1400"/>
              <a:buNone/>
            </a:pPr>
            <a:endParaRPr sz="975" dirty="0">
              <a:latin typeface="Consolas"/>
              <a:ea typeface="Consolas"/>
              <a:cs typeface="Consolas"/>
              <a:sym typeface="Consolas"/>
            </a:endParaRPr>
          </a:p>
        </p:txBody>
      </p:sp>
      <p:pic>
        <p:nvPicPr>
          <p:cNvPr id="1496" name="Google Shape;1496;p48"/>
          <p:cNvPicPr preferRelativeResize="0"/>
          <p:nvPr/>
        </p:nvPicPr>
        <p:blipFill rotWithShape="1">
          <a:blip r:embed="rId3">
            <a:alphaModFix/>
          </a:blip>
          <a:srcRect/>
          <a:stretch/>
        </p:blipFill>
        <p:spPr>
          <a:xfrm>
            <a:off x="4414629" y="1122090"/>
            <a:ext cx="4050712" cy="1941881"/>
          </a:xfrm>
          <a:prstGeom prst="rect">
            <a:avLst/>
          </a:prstGeom>
          <a:noFill/>
          <a:ln>
            <a:noFill/>
          </a:ln>
        </p:spPr>
      </p:pic>
      <p:pic>
        <p:nvPicPr>
          <p:cNvPr id="1497" name="Google Shape;1497;p48"/>
          <p:cNvPicPr preferRelativeResize="0"/>
          <p:nvPr/>
        </p:nvPicPr>
        <p:blipFill rotWithShape="1">
          <a:blip r:embed="rId4">
            <a:alphaModFix/>
          </a:blip>
          <a:srcRect/>
          <a:stretch/>
        </p:blipFill>
        <p:spPr>
          <a:xfrm>
            <a:off x="4414629" y="3326924"/>
            <a:ext cx="4091063" cy="1988025"/>
          </a:xfrm>
          <a:prstGeom prst="rect">
            <a:avLst/>
          </a:prstGeom>
          <a:noFill/>
          <a:ln>
            <a:noFill/>
          </a:ln>
        </p:spPr>
      </p:pic>
      <p:sp>
        <p:nvSpPr>
          <p:cNvPr id="1498" name="Google Shape;1498;p48"/>
          <p:cNvSpPr txBox="1"/>
          <p:nvPr/>
        </p:nvSpPr>
        <p:spPr>
          <a:xfrm>
            <a:off x="5651060" y="2130371"/>
            <a:ext cx="809100" cy="328950"/>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t" anchorCtr="0">
            <a:noAutofit/>
          </a:bodyPr>
          <a:lstStyle/>
          <a:p>
            <a:pPr>
              <a:spcBef>
                <a:spcPts val="0"/>
              </a:spcBef>
              <a:spcAft>
                <a:spcPts val="0"/>
              </a:spcAft>
              <a:buClr>
                <a:srgbClr val="000000"/>
              </a:buClr>
              <a:buSzPts val="1800"/>
            </a:pPr>
            <a:endParaRPr sz="1350">
              <a:solidFill>
                <a:schemeClr val="dk1"/>
              </a:solidFill>
              <a:latin typeface="Calibri"/>
              <a:ea typeface="Calibri"/>
              <a:cs typeface="Calibri"/>
              <a:sym typeface="Calibri"/>
            </a:endParaRPr>
          </a:p>
        </p:txBody>
      </p:sp>
      <p:sp>
        <p:nvSpPr>
          <p:cNvPr id="1499" name="Google Shape;1499;p48"/>
          <p:cNvSpPr txBox="1"/>
          <p:nvPr/>
        </p:nvSpPr>
        <p:spPr>
          <a:xfrm>
            <a:off x="6055610" y="3623062"/>
            <a:ext cx="809100" cy="14242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t" anchorCtr="0">
            <a:noAutofit/>
          </a:bodyPr>
          <a:lstStyle/>
          <a:p>
            <a:pPr>
              <a:spcBef>
                <a:spcPts val="0"/>
              </a:spcBef>
              <a:spcAft>
                <a:spcPts val="0"/>
              </a:spcAft>
              <a:buClr>
                <a:srgbClr val="000000"/>
              </a:buClr>
              <a:buSzPts val="1800"/>
            </a:pPr>
            <a:endParaRPr sz="135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49"/>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480"/>
              </a:spcBef>
              <a:buClr>
                <a:schemeClr val="dk1"/>
              </a:buClr>
              <a:buSzPts val="1100"/>
            </a:pPr>
            <a:r>
              <a:rPr lang="en-US"/>
              <a:t>Measurement Hierarchy</a:t>
            </a:r>
            <a:endParaRPr>
              <a:highlight>
                <a:srgbClr val="FFFF00"/>
              </a:highlight>
            </a:endParaRPr>
          </a:p>
        </p:txBody>
      </p:sp>
      <p:sp>
        <p:nvSpPr>
          <p:cNvPr id="1506" name="Google Shape;1506;p49"/>
          <p:cNvSpPr txBox="1">
            <a:spLocks noGrp="1"/>
          </p:cNvSpPr>
          <p:nvPr>
            <p:ph type="body" idx="1"/>
          </p:nvPr>
        </p:nvSpPr>
        <p:spPr>
          <a:xfrm>
            <a:off x="1266834" y="1098822"/>
            <a:ext cx="1337453" cy="386153"/>
          </a:xfrm>
          <a:prstGeom prst="rect">
            <a:avLst/>
          </a:prstGeom>
          <a:noFill/>
          <a:ln>
            <a:noFill/>
          </a:ln>
        </p:spPr>
        <p:txBody>
          <a:bodyPr spcFirstLastPara="1" vert="horz" wrap="square" lIns="68569" tIns="68569" rIns="68569" bIns="68569" rtlCol="0" anchor="t" anchorCtr="0">
            <a:noAutofit/>
          </a:bodyPr>
          <a:lstStyle/>
          <a:p>
            <a:pPr marL="0" indent="0">
              <a:lnSpc>
                <a:spcPct val="90000"/>
              </a:lnSpc>
              <a:spcBef>
                <a:spcPts val="750"/>
              </a:spcBef>
              <a:buClr>
                <a:schemeClr val="dk1"/>
              </a:buClr>
              <a:buSzPts val="1800"/>
              <a:buNone/>
            </a:pPr>
            <a:r>
              <a:rPr lang="en-US" sz="1350">
                <a:solidFill>
                  <a:schemeClr val="dk1"/>
                </a:solidFill>
                <a:latin typeface="Calibri"/>
                <a:ea typeface="Calibri"/>
                <a:cs typeface="Calibri"/>
                <a:sym typeface="Calibri"/>
              </a:rPr>
              <a:t>Joint Hierarchy</a:t>
            </a:r>
            <a:endParaRPr/>
          </a:p>
        </p:txBody>
      </p:sp>
      <p:sp>
        <p:nvSpPr>
          <p:cNvPr id="1507" name="Google Shape;1507;p49"/>
          <p:cNvSpPr txBox="1">
            <a:spLocks noGrp="1"/>
          </p:cNvSpPr>
          <p:nvPr>
            <p:ph type="body" idx="1"/>
          </p:nvPr>
        </p:nvSpPr>
        <p:spPr>
          <a:xfrm>
            <a:off x="5793092" y="1031361"/>
            <a:ext cx="1596067" cy="521073"/>
          </a:xfrm>
          <a:prstGeom prst="rect">
            <a:avLst/>
          </a:prstGeom>
          <a:noFill/>
          <a:ln>
            <a:noFill/>
          </a:ln>
        </p:spPr>
        <p:txBody>
          <a:bodyPr spcFirstLastPara="1" vert="horz" wrap="square" lIns="68569" tIns="68569" rIns="68569" bIns="68569" rtlCol="0" anchor="t" anchorCtr="0">
            <a:noAutofit/>
          </a:bodyPr>
          <a:lstStyle/>
          <a:p>
            <a:pPr marL="0" indent="0">
              <a:lnSpc>
                <a:spcPct val="90000"/>
              </a:lnSpc>
              <a:spcBef>
                <a:spcPts val="750"/>
              </a:spcBef>
              <a:buClr>
                <a:schemeClr val="dk1"/>
              </a:buClr>
              <a:buSzPts val="1800"/>
              <a:buNone/>
            </a:pPr>
            <a:r>
              <a:rPr lang="en-US" sz="1350">
                <a:solidFill>
                  <a:schemeClr val="dk1"/>
                </a:solidFill>
                <a:latin typeface="Calibri"/>
                <a:ea typeface="Calibri"/>
                <a:cs typeface="Calibri"/>
                <a:sym typeface="Calibri"/>
              </a:rPr>
              <a:t>No Joint Hierarchy</a:t>
            </a:r>
            <a:endParaRPr sz="1050">
              <a:solidFill>
                <a:srgbClr val="000000"/>
              </a:solidFill>
              <a:latin typeface="Arial"/>
              <a:ea typeface="Arial"/>
              <a:cs typeface="Arial"/>
              <a:sym typeface="Arial"/>
            </a:endParaRPr>
          </a:p>
        </p:txBody>
      </p:sp>
      <p:sp>
        <p:nvSpPr>
          <p:cNvPr id="1508" name="Google Shape;1508;p49"/>
          <p:cNvSpPr txBox="1">
            <a:spLocks noGrp="1"/>
          </p:cNvSpPr>
          <p:nvPr>
            <p:ph type="body" idx="1"/>
          </p:nvPr>
        </p:nvSpPr>
        <p:spPr>
          <a:xfrm>
            <a:off x="7452752" y="1464049"/>
            <a:ext cx="1052513" cy="273844"/>
          </a:xfrm>
          <a:prstGeom prst="rect">
            <a:avLst/>
          </a:prstGeom>
          <a:noFill/>
          <a:ln>
            <a:noFill/>
          </a:ln>
        </p:spPr>
        <p:txBody>
          <a:bodyPr spcFirstLastPara="1" vert="horz" wrap="square" lIns="68569" tIns="68569" rIns="68569" bIns="68569" rtlCol="0" anchor="t" anchorCtr="0">
            <a:noAutofit/>
          </a:bodyPr>
          <a:lstStyle/>
          <a:p>
            <a:pPr marL="0" indent="0" algn="ctr">
              <a:lnSpc>
                <a:spcPct val="90000"/>
              </a:lnSpc>
              <a:spcBef>
                <a:spcPts val="750"/>
              </a:spcBef>
              <a:buClr>
                <a:srgbClr val="FF9900"/>
              </a:buClr>
              <a:buSzPts val="1400"/>
              <a:buNone/>
            </a:pPr>
            <a:r>
              <a:rPr lang="en-US" sz="1050" b="1">
                <a:solidFill>
                  <a:srgbClr val="FF9900"/>
                </a:solidFill>
                <a:latin typeface="Calibri"/>
                <a:ea typeface="Calibri"/>
                <a:cs typeface="Calibri"/>
                <a:sym typeface="Calibri"/>
              </a:rPr>
              <a:t>SNOMED</a:t>
            </a:r>
            <a:endParaRPr sz="1050">
              <a:solidFill>
                <a:srgbClr val="000000"/>
              </a:solidFill>
              <a:latin typeface="Arial"/>
              <a:ea typeface="Arial"/>
              <a:cs typeface="Arial"/>
              <a:sym typeface="Arial"/>
            </a:endParaRPr>
          </a:p>
          <a:p>
            <a:pPr marL="0" indent="0" algn="ctr">
              <a:lnSpc>
                <a:spcPct val="90000"/>
              </a:lnSpc>
              <a:spcBef>
                <a:spcPts val="750"/>
              </a:spcBef>
              <a:buClr>
                <a:srgbClr val="FF0000"/>
              </a:buClr>
              <a:buSzPts val="1400"/>
              <a:buNone/>
            </a:pPr>
            <a:r>
              <a:rPr lang="en-US" sz="1050" b="1">
                <a:solidFill>
                  <a:srgbClr val="FF0000"/>
                </a:solidFill>
                <a:latin typeface="Calibri"/>
                <a:ea typeface="Calibri"/>
                <a:cs typeface="Calibri"/>
                <a:sym typeface="Calibri"/>
              </a:rPr>
              <a:t>(Invalid)</a:t>
            </a:r>
            <a:endParaRPr sz="1050">
              <a:solidFill>
                <a:srgbClr val="000000"/>
              </a:solidFill>
              <a:latin typeface="Arial"/>
              <a:ea typeface="Arial"/>
              <a:cs typeface="Arial"/>
              <a:sym typeface="Arial"/>
            </a:endParaRPr>
          </a:p>
        </p:txBody>
      </p:sp>
      <p:sp>
        <p:nvSpPr>
          <p:cNvPr id="1509" name="Google Shape;1509;p49"/>
          <p:cNvSpPr txBox="1">
            <a:spLocks noGrp="1"/>
          </p:cNvSpPr>
          <p:nvPr>
            <p:ph type="body" idx="2"/>
          </p:nvPr>
        </p:nvSpPr>
        <p:spPr>
          <a:xfrm>
            <a:off x="6366973" y="3460587"/>
            <a:ext cx="594122" cy="273844"/>
          </a:xfrm>
          <a:prstGeom prst="rect">
            <a:avLst/>
          </a:prstGeom>
          <a:noFill/>
          <a:ln>
            <a:noFill/>
          </a:ln>
        </p:spPr>
        <p:txBody>
          <a:bodyPr spcFirstLastPara="1" wrap="square" lIns="68569" tIns="68569" rIns="68569" bIns="68569" anchor="t" anchorCtr="0">
            <a:noAutofit/>
          </a:bodyPr>
          <a:lstStyle/>
          <a:p>
            <a:pPr marL="0" indent="0" algn="ctr">
              <a:lnSpc>
                <a:spcPct val="90000"/>
              </a:lnSpc>
              <a:spcBef>
                <a:spcPts val="750"/>
              </a:spcBef>
              <a:buClr>
                <a:srgbClr val="FF9900"/>
              </a:buClr>
              <a:buSzPts val="1300"/>
              <a:buNone/>
            </a:pPr>
            <a:r>
              <a:rPr lang="en-US" sz="975" b="1">
                <a:solidFill>
                  <a:srgbClr val="FF9900"/>
                </a:solidFill>
                <a:latin typeface="Arial"/>
                <a:ea typeface="Arial"/>
                <a:cs typeface="Arial"/>
                <a:sym typeface="Arial"/>
              </a:rPr>
              <a:t>LOINC</a:t>
            </a:r>
            <a:endParaRPr sz="1050">
              <a:solidFill>
                <a:srgbClr val="000000"/>
              </a:solidFill>
              <a:latin typeface="Arial"/>
              <a:ea typeface="Arial"/>
              <a:cs typeface="Arial"/>
              <a:sym typeface="Arial"/>
            </a:endParaRPr>
          </a:p>
          <a:p>
            <a:pPr marL="0" indent="0" algn="ctr">
              <a:lnSpc>
                <a:spcPct val="90000"/>
              </a:lnSpc>
              <a:spcBef>
                <a:spcPts val="750"/>
              </a:spcBef>
              <a:buClr>
                <a:schemeClr val="dk1"/>
              </a:buClr>
              <a:buSzPts val="1300"/>
              <a:buNone/>
            </a:pPr>
            <a:endParaRPr sz="975" b="1">
              <a:solidFill>
                <a:srgbClr val="FF0000"/>
              </a:solidFill>
              <a:latin typeface="Arial"/>
              <a:ea typeface="Arial"/>
              <a:cs typeface="Arial"/>
              <a:sym typeface="Arial"/>
            </a:endParaRPr>
          </a:p>
        </p:txBody>
      </p:sp>
      <p:sp>
        <p:nvSpPr>
          <p:cNvPr id="1510" name="Google Shape;1510;p49"/>
          <p:cNvSpPr txBox="1"/>
          <p:nvPr/>
        </p:nvSpPr>
        <p:spPr>
          <a:xfrm>
            <a:off x="2558566" y="1542838"/>
            <a:ext cx="1243814" cy="555473"/>
          </a:xfrm>
          <a:prstGeom prst="rect">
            <a:avLst/>
          </a:prstGeom>
          <a:noFill/>
          <a:ln>
            <a:noFill/>
          </a:ln>
        </p:spPr>
        <p:txBody>
          <a:bodyPr spcFirstLastPara="1" wrap="square" lIns="68569" tIns="68569" rIns="68569" bIns="68569" anchor="t" anchorCtr="0">
            <a:noAutofit/>
          </a:bodyPr>
          <a:lstStyle/>
          <a:p>
            <a:pPr algn="ctr">
              <a:spcBef>
                <a:spcPts val="480"/>
              </a:spcBef>
              <a:spcAft>
                <a:spcPts val="0"/>
              </a:spcAft>
              <a:buClr>
                <a:srgbClr val="000000"/>
              </a:buClr>
              <a:buSzPts val="1400"/>
            </a:pPr>
            <a:r>
              <a:rPr lang="en-US" sz="1050" b="1">
                <a:solidFill>
                  <a:srgbClr val="FF9900"/>
                </a:solidFill>
                <a:latin typeface="Calibri"/>
                <a:ea typeface="Calibri"/>
                <a:cs typeface="Calibri"/>
                <a:sym typeface="Calibri"/>
              </a:rPr>
              <a:t>SNOMED</a:t>
            </a:r>
            <a:endParaRPr sz="1050">
              <a:solidFill>
                <a:srgbClr val="000000"/>
              </a:solidFill>
              <a:latin typeface="Arial"/>
              <a:ea typeface="Arial"/>
              <a:cs typeface="Arial"/>
              <a:sym typeface="Arial"/>
            </a:endParaRPr>
          </a:p>
          <a:p>
            <a:pPr algn="ctr">
              <a:spcBef>
                <a:spcPts val="480"/>
              </a:spcBef>
              <a:spcAft>
                <a:spcPts val="0"/>
              </a:spcAft>
              <a:buClr>
                <a:srgbClr val="000000"/>
              </a:buClr>
              <a:buSzPts val="1400"/>
            </a:pPr>
            <a:r>
              <a:rPr lang="en-US" sz="1050" b="1">
                <a:solidFill>
                  <a:srgbClr val="FF9900"/>
                </a:solidFill>
                <a:latin typeface="Calibri"/>
                <a:ea typeface="Calibri"/>
                <a:cs typeface="Calibri"/>
                <a:sym typeface="Calibri"/>
              </a:rPr>
              <a:t> (less granular)</a:t>
            </a:r>
            <a:endParaRPr sz="1050">
              <a:solidFill>
                <a:srgbClr val="000000"/>
              </a:solidFill>
              <a:latin typeface="Arial"/>
              <a:ea typeface="Arial"/>
              <a:cs typeface="Arial"/>
              <a:sym typeface="Arial"/>
            </a:endParaRPr>
          </a:p>
          <a:p>
            <a:pPr algn="ctr">
              <a:spcBef>
                <a:spcPts val="0"/>
              </a:spcBef>
              <a:spcAft>
                <a:spcPts val="0"/>
              </a:spcAft>
              <a:buClr>
                <a:srgbClr val="000000"/>
              </a:buClr>
              <a:buSzPts val="1300"/>
            </a:pPr>
            <a:endParaRPr sz="975" b="1">
              <a:solidFill>
                <a:schemeClr val="dk1"/>
              </a:solidFill>
              <a:latin typeface="Calibri"/>
              <a:ea typeface="Calibri"/>
              <a:cs typeface="Calibri"/>
              <a:sym typeface="Calibri"/>
            </a:endParaRPr>
          </a:p>
        </p:txBody>
      </p:sp>
      <p:sp>
        <p:nvSpPr>
          <p:cNvPr id="1511" name="Google Shape;1511;p49"/>
          <p:cNvSpPr txBox="1"/>
          <p:nvPr/>
        </p:nvSpPr>
        <p:spPr>
          <a:xfrm>
            <a:off x="5850617" y="1477712"/>
            <a:ext cx="1179450" cy="527850"/>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400"/>
            </a:pPr>
            <a:r>
              <a:rPr lang="en-US" sz="1050">
                <a:solidFill>
                  <a:srgbClr val="FF0000"/>
                </a:solidFill>
                <a:latin typeface="Calibri"/>
                <a:ea typeface="Calibri"/>
                <a:cs typeface="Calibri"/>
                <a:sym typeface="Calibri"/>
              </a:rPr>
              <a:t>Androstanolone </a:t>
            </a:r>
            <a:endParaRPr sz="1050">
              <a:solidFill>
                <a:srgbClr val="000000"/>
              </a:solidFill>
              <a:latin typeface="Arial"/>
              <a:ea typeface="Arial"/>
              <a:cs typeface="Arial"/>
              <a:sym typeface="Arial"/>
            </a:endParaRPr>
          </a:p>
          <a:p>
            <a:pPr algn="ctr">
              <a:spcBef>
                <a:spcPts val="480"/>
              </a:spcBef>
              <a:spcAft>
                <a:spcPts val="0"/>
              </a:spcAft>
              <a:buClr>
                <a:srgbClr val="000000"/>
              </a:buClr>
              <a:buSzPts val="1400"/>
            </a:pPr>
            <a:r>
              <a:rPr lang="en-US" sz="1050">
                <a:solidFill>
                  <a:srgbClr val="FF0000"/>
                </a:solidFill>
                <a:latin typeface="Calibri"/>
                <a:ea typeface="Calibri"/>
                <a:cs typeface="Calibri"/>
                <a:sym typeface="Calibri"/>
              </a:rPr>
              <a:t>Measurement</a:t>
            </a:r>
            <a:endParaRPr sz="1050">
              <a:solidFill>
                <a:srgbClr val="000000"/>
              </a:solidFill>
              <a:latin typeface="Arial"/>
              <a:ea typeface="Arial"/>
              <a:cs typeface="Arial"/>
              <a:sym typeface="Arial"/>
            </a:endParaRPr>
          </a:p>
        </p:txBody>
      </p:sp>
      <p:sp>
        <p:nvSpPr>
          <p:cNvPr id="1512" name="Google Shape;1512;p49"/>
          <p:cNvSpPr txBox="1"/>
          <p:nvPr/>
        </p:nvSpPr>
        <p:spPr>
          <a:xfrm>
            <a:off x="4787944" y="2234180"/>
            <a:ext cx="1440180" cy="617220"/>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200"/>
            </a:pPr>
            <a:r>
              <a:rPr lang="en-US" sz="900">
                <a:solidFill>
                  <a:schemeClr val="dk1"/>
                </a:solidFill>
                <a:latin typeface="Calibri"/>
                <a:ea typeface="Calibri"/>
                <a:cs typeface="Calibri"/>
                <a:sym typeface="Calibri"/>
              </a:rPr>
              <a:t>Androstanolone | Serum or Plasma | Chemistry - challenge</a:t>
            </a:r>
            <a:endParaRPr sz="900">
              <a:solidFill>
                <a:srgbClr val="FF0000"/>
              </a:solidFill>
              <a:latin typeface="Calibri"/>
              <a:ea typeface="Calibri"/>
              <a:cs typeface="Calibri"/>
              <a:sym typeface="Calibri"/>
            </a:endParaRPr>
          </a:p>
        </p:txBody>
      </p:sp>
      <p:sp>
        <p:nvSpPr>
          <p:cNvPr id="1513" name="Google Shape;1513;p49"/>
          <p:cNvSpPr txBox="1"/>
          <p:nvPr/>
        </p:nvSpPr>
        <p:spPr>
          <a:xfrm>
            <a:off x="7011902" y="2214009"/>
            <a:ext cx="1645920" cy="617220"/>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200"/>
            </a:pPr>
            <a:r>
              <a:rPr lang="en-US" sz="900">
                <a:solidFill>
                  <a:schemeClr val="dk1"/>
                </a:solidFill>
                <a:latin typeface="Calibri"/>
                <a:ea typeface="Calibri"/>
                <a:cs typeface="Calibri"/>
                <a:sym typeface="Calibri"/>
              </a:rPr>
              <a:t>Androstanolone | Serum or Plasma | Chemistry - non-challenge</a:t>
            </a:r>
            <a:endParaRPr sz="900">
              <a:solidFill>
                <a:srgbClr val="FF0000"/>
              </a:solidFill>
              <a:latin typeface="Calibri"/>
              <a:ea typeface="Calibri"/>
              <a:cs typeface="Calibri"/>
              <a:sym typeface="Calibri"/>
            </a:endParaRPr>
          </a:p>
        </p:txBody>
      </p:sp>
      <p:sp>
        <p:nvSpPr>
          <p:cNvPr id="1514" name="Google Shape;1514;p49"/>
          <p:cNvSpPr txBox="1"/>
          <p:nvPr/>
        </p:nvSpPr>
        <p:spPr>
          <a:xfrm>
            <a:off x="4787077" y="3068705"/>
            <a:ext cx="1370250" cy="1883175"/>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nSpc>
                <a:spcPct val="115000"/>
              </a:lnSpc>
              <a:spcBef>
                <a:spcPts val="0"/>
              </a:spcBef>
              <a:spcAft>
                <a:spcPts val="0"/>
              </a:spcAft>
              <a:buClr>
                <a:srgbClr val="000000"/>
              </a:buClr>
              <a:buSzPts val="1200"/>
            </a:pPr>
            <a:r>
              <a:rPr lang="en-US" sz="900">
                <a:solidFill>
                  <a:schemeClr val="dk1"/>
                </a:solidFill>
                <a:latin typeface="Calibri"/>
                <a:ea typeface="Calibri"/>
                <a:cs typeface="Calibri"/>
                <a:sym typeface="Calibri"/>
              </a:rPr>
              <a:t>Androstanolone [Mass or Moles/volume] in Serum or Plasma</a:t>
            </a:r>
            <a:endParaRPr sz="1050">
              <a:solidFill>
                <a:srgbClr val="000000"/>
              </a:solidFill>
              <a:latin typeface="Arial"/>
              <a:ea typeface="Arial"/>
              <a:cs typeface="Arial"/>
              <a:sym typeface="Arial"/>
            </a:endParaRPr>
          </a:p>
          <a:p>
            <a:pPr>
              <a:lnSpc>
                <a:spcPct val="115000"/>
              </a:lnSpc>
              <a:spcBef>
                <a:spcPts val="0"/>
              </a:spcBef>
              <a:spcAft>
                <a:spcPts val="0"/>
              </a:spcAft>
              <a:buClr>
                <a:srgbClr val="000000"/>
              </a:buClr>
              <a:buSzPts val="1200"/>
            </a:pPr>
            <a:endParaRPr sz="900">
              <a:solidFill>
                <a:schemeClr val="dk1"/>
              </a:solidFill>
              <a:latin typeface="Calibri"/>
              <a:ea typeface="Calibri"/>
              <a:cs typeface="Calibri"/>
              <a:sym typeface="Calibri"/>
            </a:endParaRPr>
          </a:p>
          <a:p>
            <a:pPr>
              <a:lnSpc>
                <a:spcPct val="115000"/>
              </a:lnSpc>
              <a:spcBef>
                <a:spcPts val="0"/>
              </a:spcBef>
              <a:spcAft>
                <a:spcPts val="0"/>
              </a:spcAft>
              <a:buClr>
                <a:srgbClr val="000000"/>
              </a:buClr>
              <a:buSzPts val="1200"/>
            </a:pPr>
            <a:r>
              <a:rPr lang="en-US" sz="900">
                <a:solidFill>
                  <a:schemeClr val="dk1"/>
                </a:solidFill>
                <a:latin typeface="Calibri"/>
                <a:ea typeface="Calibri"/>
                <a:cs typeface="Calibri"/>
                <a:sym typeface="Calibri"/>
              </a:rPr>
              <a:t>Androstanolone [Mass/volume] in Serum or Plasma</a:t>
            </a:r>
            <a:endParaRPr sz="1050">
              <a:solidFill>
                <a:srgbClr val="000000"/>
              </a:solidFill>
              <a:latin typeface="Arial"/>
              <a:ea typeface="Arial"/>
              <a:cs typeface="Arial"/>
              <a:sym typeface="Arial"/>
            </a:endParaRPr>
          </a:p>
          <a:p>
            <a:pPr>
              <a:lnSpc>
                <a:spcPct val="115000"/>
              </a:lnSpc>
              <a:spcBef>
                <a:spcPts val="0"/>
              </a:spcBef>
              <a:spcAft>
                <a:spcPts val="0"/>
              </a:spcAft>
              <a:buClr>
                <a:srgbClr val="000000"/>
              </a:buClr>
              <a:buSzPts val="1200"/>
            </a:pPr>
            <a:endParaRPr sz="900">
              <a:solidFill>
                <a:schemeClr val="dk1"/>
              </a:solidFill>
              <a:latin typeface="Calibri"/>
              <a:ea typeface="Calibri"/>
              <a:cs typeface="Calibri"/>
              <a:sym typeface="Calibri"/>
            </a:endParaRPr>
          </a:p>
          <a:p>
            <a:pPr>
              <a:lnSpc>
                <a:spcPct val="115000"/>
              </a:lnSpc>
              <a:spcBef>
                <a:spcPts val="0"/>
              </a:spcBef>
              <a:spcAft>
                <a:spcPts val="0"/>
              </a:spcAft>
              <a:buClr>
                <a:srgbClr val="000000"/>
              </a:buClr>
              <a:buSzPts val="1200"/>
            </a:pPr>
            <a:r>
              <a:rPr lang="en-US" sz="900">
                <a:solidFill>
                  <a:schemeClr val="dk1"/>
                </a:solidFill>
                <a:latin typeface="Calibri"/>
                <a:ea typeface="Calibri"/>
                <a:cs typeface="Calibri"/>
                <a:sym typeface="Calibri"/>
              </a:rPr>
              <a:t>Androstanolone [Presence] in Serum or Plasma</a:t>
            </a:r>
            <a:endParaRPr sz="1050">
              <a:solidFill>
                <a:srgbClr val="000000"/>
              </a:solidFill>
              <a:latin typeface="Arial"/>
              <a:ea typeface="Arial"/>
              <a:cs typeface="Arial"/>
              <a:sym typeface="Arial"/>
            </a:endParaRPr>
          </a:p>
          <a:p>
            <a:pPr>
              <a:spcBef>
                <a:spcPts val="480"/>
              </a:spcBef>
              <a:spcAft>
                <a:spcPts val="0"/>
              </a:spcAft>
              <a:buClr>
                <a:srgbClr val="000000"/>
              </a:buClr>
              <a:buSzPts val="1200"/>
            </a:pPr>
            <a:endParaRPr sz="900">
              <a:solidFill>
                <a:schemeClr val="dk1"/>
              </a:solidFill>
              <a:latin typeface="Calibri"/>
              <a:ea typeface="Calibri"/>
              <a:cs typeface="Calibri"/>
              <a:sym typeface="Calibri"/>
            </a:endParaRPr>
          </a:p>
        </p:txBody>
      </p:sp>
      <p:sp>
        <p:nvSpPr>
          <p:cNvPr id="1515" name="Google Shape;1515;p49"/>
          <p:cNvSpPr txBox="1"/>
          <p:nvPr/>
        </p:nvSpPr>
        <p:spPr>
          <a:xfrm>
            <a:off x="7013050" y="3001469"/>
            <a:ext cx="1600200" cy="2313480"/>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nSpc>
                <a:spcPct val="115000"/>
              </a:lnSpc>
              <a:spcBef>
                <a:spcPts val="0"/>
              </a:spcBef>
              <a:spcAft>
                <a:spcPts val="0"/>
              </a:spcAft>
              <a:buClr>
                <a:srgbClr val="000000"/>
              </a:buClr>
              <a:buSzPts val="1200"/>
            </a:pPr>
            <a:r>
              <a:rPr lang="en-US" sz="900">
                <a:solidFill>
                  <a:schemeClr val="dk1"/>
                </a:solidFill>
                <a:latin typeface="Calibri"/>
                <a:ea typeface="Calibri"/>
                <a:cs typeface="Calibri"/>
                <a:sym typeface="Calibri"/>
              </a:rPr>
              <a:t>Androstanolone [Mass/volume] in Serum or Plasma --1 hour post XXX challenge</a:t>
            </a:r>
            <a:endParaRPr sz="1050">
              <a:solidFill>
                <a:srgbClr val="000000"/>
              </a:solidFill>
              <a:latin typeface="Arial"/>
              <a:ea typeface="Arial"/>
              <a:cs typeface="Arial"/>
              <a:sym typeface="Arial"/>
            </a:endParaRPr>
          </a:p>
          <a:p>
            <a:pPr>
              <a:lnSpc>
                <a:spcPct val="115000"/>
              </a:lnSpc>
              <a:spcBef>
                <a:spcPts val="0"/>
              </a:spcBef>
              <a:spcAft>
                <a:spcPts val="0"/>
              </a:spcAft>
              <a:buClr>
                <a:srgbClr val="000000"/>
              </a:buClr>
              <a:buSzPts val="1200"/>
            </a:pPr>
            <a:endParaRPr sz="900">
              <a:solidFill>
                <a:schemeClr val="dk1"/>
              </a:solidFill>
              <a:latin typeface="Calibri"/>
              <a:ea typeface="Calibri"/>
              <a:cs typeface="Calibri"/>
              <a:sym typeface="Calibri"/>
            </a:endParaRPr>
          </a:p>
          <a:p>
            <a:pPr>
              <a:lnSpc>
                <a:spcPct val="115000"/>
              </a:lnSpc>
              <a:spcBef>
                <a:spcPts val="0"/>
              </a:spcBef>
              <a:spcAft>
                <a:spcPts val="0"/>
              </a:spcAft>
              <a:buClr>
                <a:srgbClr val="000000"/>
              </a:buClr>
              <a:buSzPts val="1200"/>
            </a:pPr>
            <a:r>
              <a:rPr lang="en-US" sz="900">
                <a:solidFill>
                  <a:schemeClr val="dk1"/>
                </a:solidFill>
                <a:latin typeface="Calibri"/>
                <a:ea typeface="Calibri"/>
                <a:cs typeface="Calibri"/>
                <a:sym typeface="Calibri"/>
              </a:rPr>
              <a:t>Androstanolone [Mass/volume] in Serum or Plasma --1.5 hours post XXX challenge</a:t>
            </a:r>
            <a:endParaRPr sz="1050">
              <a:solidFill>
                <a:srgbClr val="000000"/>
              </a:solidFill>
              <a:latin typeface="Arial"/>
              <a:ea typeface="Arial"/>
              <a:cs typeface="Arial"/>
              <a:sym typeface="Arial"/>
            </a:endParaRPr>
          </a:p>
          <a:p>
            <a:pPr>
              <a:lnSpc>
                <a:spcPct val="115000"/>
              </a:lnSpc>
              <a:spcBef>
                <a:spcPts val="0"/>
              </a:spcBef>
              <a:spcAft>
                <a:spcPts val="0"/>
              </a:spcAft>
              <a:buClr>
                <a:srgbClr val="000000"/>
              </a:buClr>
              <a:buSzPts val="1200"/>
            </a:pPr>
            <a:endParaRPr sz="900">
              <a:solidFill>
                <a:schemeClr val="dk1"/>
              </a:solidFill>
              <a:latin typeface="Calibri"/>
              <a:ea typeface="Calibri"/>
              <a:cs typeface="Calibri"/>
              <a:sym typeface="Calibri"/>
            </a:endParaRPr>
          </a:p>
          <a:p>
            <a:pPr>
              <a:lnSpc>
                <a:spcPct val="115000"/>
              </a:lnSpc>
              <a:spcBef>
                <a:spcPts val="0"/>
              </a:spcBef>
              <a:spcAft>
                <a:spcPts val="0"/>
              </a:spcAft>
              <a:buClr>
                <a:srgbClr val="000000"/>
              </a:buClr>
              <a:buSzPts val="1200"/>
            </a:pPr>
            <a:r>
              <a:rPr lang="en-US" sz="900">
                <a:solidFill>
                  <a:schemeClr val="dk1"/>
                </a:solidFill>
                <a:latin typeface="Calibri"/>
                <a:ea typeface="Calibri"/>
                <a:cs typeface="Calibri"/>
                <a:sym typeface="Calibri"/>
              </a:rPr>
              <a:t>Androstanolone [Mass/volume] in Serum or Plasma --30 minutes post XXX challenge</a:t>
            </a:r>
            <a:endParaRPr sz="1050">
              <a:solidFill>
                <a:srgbClr val="000000"/>
              </a:solidFill>
              <a:latin typeface="Arial"/>
              <a:ea typeface="Arial"/>
              <a:cs typeface="Arial"/>
              <a:sym typeface="Arial"/>
            </a:endParaRPr>
          </a:p>
        </p:txBody>
      </p:sp>
      <p:sp>
        <p:nvSpPr>
          <p:cNvPr id="1516" name="Google Shape;1516;p49"/>
          <p:cNvSpPr txBox="1"/>
          <p:nvPr/>
        </p:nvSpPr>
        <p:spPr>
          <a:xfrm>
            <a:off x="1269962" y="1491920"/>
            <a:ext cx="1179450" cy="499435"/>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600"/>
            </a:pPr>
            <a:r>
              <a:rPr lang="en-US" sz="1200">
                <a:solidFill>
                  <a:schemeClr val="dk1"/>
                </a:solidFill>
                <a:latin typeface="Calibri"/>
                <a:ea typeface="Calibri"/>
                <a:cs typeface="Calibri"/>
                <a:sym typeface="Calibri"/>
              </a:rPr>
              <a:t>Glucose Measurement</a:t>
            </a:r>
            <a:endParaRPr sz="1200">
              <a:solidFill>
                <a:srgbClr val="FF0000"/>
              </a:solidFill>
              <a:latin typeface="Calibri"/>
              <a:ea typeface="Calibri"/>
              <a:cs typeface="Calibri"/>
              <a:sym typeface="Calibri"/>
            </a:endParaRPr>
          </a:p>
        </p:txBody>
      </p:sp>
      <p:sp>
        <p:nvSpPr>
          <p:cNvPr id="1517" name="Google Shape;1517;p49"/>
          <p:cNvSpPr txBox="1"/>
          <p:nvPr/>
        </p:nvSpPr>
        <p:spPr>
          <a:xfrm>
            <a:off x="2847121" y="3213400"/>
            <a:ext cx="1449569" cy="628649"/>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400"/>
            </a:pPr>
            <a:r>
              <a:rPr lang="en-US" sz="1050">
                <a:solidFill>
                  <a:schemeClr val="dk1"/>
                </a:solidFill>
                <a:latin typeface="Calibri"/>
                <a:ea typeface="Calibri"/>
                <a:cs typeface="Calibri"/>
                <a:sym typeface="Calibri"/>
              </a:rPr>
              <a:t>Glucose [Moles/volume] in Serum, Plasma or Blood</a:t>
            </a:r>
            <a:endParaRPr sz="1050">
              <a:solidFill>
                <a:srgbClr val="FF0000"/>
              </a:solidFill>
              <a:latin typeface="Calibri"/>
              <a:ea typeface="Calibri"/>
              <a:cs typeface="Calibri"/>
              <a:sym typeface="Calibri"/>
            </a:endParaRPr>
          </a:p>
        </p:txBody>
      </p:sp>
      <p:sp>
        <p:nvSpPr>
          <p:cNvPr id="1518" name="Google Shape;1518;p49"/>
          <p:cNvSpPr txBox="1"/>
          <p:nvPr/>
        </p:nvSpPr>
        <p:spPr>
          <a:xfrm>
            <a:off x="429547" y="2317586"/>
            <a:ext cx="1440180" cy="480060"/>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400"/>
            </a:pPr>
            <a:r>
              <a:rPr lang="en-US" sz="1050">
                <a:solidFill>
                  <a:schemeClr val="dk1"/>
                </a:solidFill>
                <a:latin typeface="Calibri"/>
                <a:ea typeface="Calibri"/>
                <a:cs typeface="Calibri"/>
                <a:sym typeface="Calibri"/>
              </a:rPr>
              <a:t>Glucose Concentration, Test Strip Measurement</a:t>
            </a:r>
            <a:endParaRPr sz="1050">
              <a:solidFill>
                <a:srgbClr val="FF0000"/>
              </a:solidFill>
              <a:latin typeface="Calibri"/>
              <a:ea typeface="Calibri"/>
              <a:cs typeface="Calibri"/>
              <a:sym typeface="Calibri"/>
            </a:endParaRPr>
          </a:p>
        </p:txBody>
      </p:sp>
      <p:sp>
        <p:nvSpPr>
          <p:cNvPr id="1519" name="Google Shape;1519;p49"/>
          <p:cNvSpPr txBox="1"/>
          <p:nvPr/>
        </p:nvSpPr>
        <p:spPr>
          <a:xfrm>
            <a:off x="1048183" y="3114339"/>
            <a:ext cx="1508760" cy="480060"/>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200"/>
            </a:pPr>
            <a:r>
              <a:rPr lang="en-US" sz="900">
                <a:solidFill>
                  <a:schemeClr val="dk1"/>
                </a:solidFill>
                <a:latin typeface="Arial"/>
                <a:ea typeface="Arial"/>
                <a:cs typeface="Arial"/>
                <a:sym typeface="Arial"/>
              </a:rPr>
              <a:t>Glucose [Mass/volume] in Capillary Blood</a:t>
            </a:r>
            <a:endParaRPr sz="900">
              <a:solidFill>
                <a:srgbClr val="FF0000"/>
              </a:solidFill>
              <a:latin typeface="Arial"/>
              <a:ea typeface="Arial"/>
              <a:cs typeface="Arial"/>
              <a:sym typeface="Arial"/>
            </a:endParaRPr>
          </a:p>
        </p:txBody>
      </p:sp>
      <p:sp>
        <p:nvSpPr>
          <p:cNvPr id="1520" name="Google Shape;1520;p49"/>
          <p:cNvSpPr txBox="1"/>
          <p:nvPr/>
        </p:nvSpPr>
        <p:spPr>
          <a:xfrm>
            <a:off x="2030840" y="2317586"/>
            <a:ext cx="1783080" cy="387928"/>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400"/>
            </a:pPr>
            <a:r>
              <a:rPr lang="en-US" sz="1050">
                <a:solidFill>
                  <a:schemeClr val="dk1"/>
                </a:solidFill>
                <a:latin typeface="Calibri"/>
                <a:ea typeface="Calibri"/>
                <a:cs typeface="Calibri"/>
                <a:sym typeface="Calibri"/>
              </a:rPr>
              <a:t>Glucose Measurement, Blood</a:t>
            </a:r>
            <a:endParaRPr sz="1050">
              <a:solidFill>
                <a:schemeClr val="dk1"/>
              </a:solidFill>
              <a:latin typeface="Arial"/>
              <a:ea typeface="Arial"/>
              <a:cs typeface="Arial"/>
              <a:sym typeface="Arial"/>
            </a:endParaRPr>
          </a:p>
        </p:txBody>
      </p:sp>
      <p:cxnSp>
        <p:nvCxnSpPr>
          <p:cNvPr id="1521" name="Google Shape;1521;p49"/>
          <p:cNvCxnSpPr/>
          <p:nvPr/>
        </p:nvCxnSpPr>
        <p:spPr>
          <a:xfrm rot="10800000" flipH="1">
            <a:off x="1139639" y="1984624"/>
            <a:ext cx="718718" cy="318698"/>
          </a:xfrm>
          <a:prstGeom prst="straightConnector1">
            <a:avLst/>
          </a:prstGeom>
          <a:noFill/>
          <a:ln w="9525" cap="flat" cmpd="sng">
            <a:solidFill>
              <a:schemeClr val="dk1"/>
            </a:solidFill>
            <a:prstDash val="solid"/>
            <a:round/>
            <a:headEnd type="triangle" w="med" len="med"/>
            <a:tailEnd type="none" w="sm" len="sm"/>
          </a:ln>
        </p:spPr>
      </p:cxnSp>
      <p:cxnSp>
        <p:nvCxnSpPr>
          <p:cNvPr id="1522" name="Google Shape;1522;p49"/>
          <p:cNvCxnSpPr/>
          <p:nvPr/>
        </p:nvCxnSpPr>
        <p:spPr>
          <a:xfrm rot="10800000">
            <a:off x="1851633" y="1984625"/>
            <a:ext cx="747712" cy="321937"/>
          </a:xfrm>
          <a:prstGeom prst="straightConnector1">
            <a:avLst/>
          </a:prstGeom>
          <a:noFill/>
          <a:ln w="9525" cap="flat" cmpd="sng">
            <a:solidFill>
              <a:schemeClr val="dk1"/>
            </a:solidFill>
            <a:prstDash val="solid"/>
            <a:round/>
            <a:headEnd type="triangle" w="med" len="med"/>
            <a:tailEnd type="none" w="sm" len="sm"/>
          </a:ln>
        </p:spPr>
      </p:cxnSp>
      <p:cxnSp>
        <p:nvCxnSpPr>
          <p:cNvPr id="1523" name="Google Shape;1523;p49"/>
          <p:cNvCxnSpPr/>
          <p:nvPr/>
        </p:nvCxnSpPr>
        <p:spPr>
          <a:xfrm rot="10800000" flipH="1">
            <a:off x="1959921" y="2751729"/>
            <a:ext cx="718718" cy="318698"/>
          </a:xfrm>
          <a:prstGeom prst="straightConnector1">
            <a:avLst/>
          </a:prstGeom>
          <a:noFill/>
          <a:ln w="9525" cap="flat" cmpd="sng">
            <a:solidFill>
              <a:schemeClr val="dk1"/>
            </a:solidFill>
            <a:prstDash val="solid"/>
            <a:round/>
            <a:headEnd type="triangle" w="med" len="med"/>
            <a:tailEnd type="none" w="sm" len="sm"/>
          </a:ln>
        </p:spPr>
      </p:cxnSp>
      <p:cxnSp>
        <p:nvCxnSpPr>
          <p:cNvPr id="1524" name="Google Shape;1524;p49"/>
          <p:cNvCxnSpPr/>
          <p:nvPr/>
        </p:nvCxnSpPr>
        <p:spPr>
          <a:xfrm rot="10800000">
            <a:off x="2678639" y="2755539"/>
            <a:ext cx="747712" cy="321937"/>
          </a:xfrm>
          <a:prstGeom prst="straightConnector1">
            <a:avLst/>
          </a:prstGeom>
          <a:noFill/>
          <a:ln w="9525" cap="flat" cmpd="sng">
            <a:solidFill>
              <a:schemeClr val="dk1"/>
            </a:solidFill>
            <a:prstDash val="solid"/>
            <a:round/>
            <a:headEnd type="triangle" w="med" len="med"/>
            <a:tailEnd type="none" w="sm" len="sm"/>
          </a:ln>
        </p:spPr>
      </p:cxnSp>
      <p:sp>
        <p:nvSpPr>
          <p:cNvPr id="1525" name="Google Shape;1525;p49"/>
          <p:cNvSpPr txBox="1"/>
          <p:nvPr/>
        </p:nvSpPr>
        <p:spPr>
          <a:xfrm>
            <a:off x="861451" y="2905715"/>
            <a:ext cx="961465" cy="230802"/>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b="1">
                <a:solidFill>
                  <a:srgbClr val="FF9900"/>
                </a:solidFill>
                <a:latin typeface="Calibri"/>
                <a:ea typeface="Calibri"/>
                <a:cs typeface="Calibri"/>
                <a:sym typeface="Calibri"/>
              </a:rPr>
              <a:t>SNOMED</a:t>
            </a:r>
            <a:endParaRPr sz="1050">
              <a:solidFill>
                <a:srgbClr val="000000"/>
              </a:solidFill>
              <a:latin typeface="Arial"/>
              <a:ea typeface="Arial"/>
              <a:cs typeface="Arial"/>
              <a:sym typeface="Arial"/>
            </a:endParaRPr>
          </a:p>
        </p:txBody>
      </p:sp>
      <p:sp>
        <p:nvSpPr>
          <p:cNvPr id="1526" name="Google Shape;1526;p49"/>
          <p:cNvSpPr txBox="1"/>
          <p:nvPr/>
        </p:nvSpPr>
        <p:spPr>
          <a:xfrm>
            <a:off x="3006198" y="2131642"/>
            <a:ext cx="961465" cy="230802"/>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b="1">
                <a:solidFill>
                  <a:srgbClr val="FF9900"/>
                </a:solidFill>
                <a:latin typeface="Calibri"/>
                <a:ea typeface="Calibri"/>
                <a:cs typeface="Calibri"/>
                <a:sym typeface="Calibri"/>
              </a:rPr>
              <a:t>SNOMED</a:t>
            </a:r>
            <a:endParaRPr sz="1050">
              <a:solidFill>
                <a:srgbClr val="000000"/>
              </a:solidFill>
              <a:latin typeface="Arial"/>
              <a:ea typeface="Arial"/>
              <a:cs typeface="Arial"/>
              <a:sym typeface="Arial"/>
            </a:endParaRPr>
          </a:p>
        </p:txBody>
      </p:sp>
      <p:sp>
        <p:nvSpPr>
          <p:cNvPr id="1527" name="Google Shape;1527;p49"/>
          <p:cNvSpPr txBox="1"/>
          <p:nvPr/>
        </p:nvSpPr>
        <p:spPr>
          <a:xfrm>
            <a:off x="209372" y="2118763"/>
            <a:ext cx="961465" cy="230802"/>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b="1">
                <a:solidFill>
                  <a:srgbClr val="FF9900"/>
                </a:solidFill>
                <a:latin typeface="Calibri"/>
                <a:ea typeface="Calibri"/>
                <a:cs typeface="Calibri"/>
                <a:sym typeface="Calibri"/>
              </a:rPr>
              <a:t>SNOMED</a:t>
            </a:r>
            <a:endParaRPr sz="1050">
              <a:solidFill>
                <a:srgbClr val="000000"/>
              </a:solidFill>
              <a:latin typeface="Arial"/>
              <a:ea typeface="Arial"/>
              <a:cs typeface="Arial"/>
              <a:sym typeface="Arial"/>
            </a:endParaRPr>
          </a:p>
        </p:txBody>
      </p:sp>
      <p:sp>
        <p:nvSpPr>
          <p:cNvPr id="1528" name="Google Shape;1528;p49"/>
          <p:cNvSpPr txBox="1"/>
          <p:nvPr/>
        </p:nvSpPr>
        <p:spPr>
          <a:xfrm>
            <a:off x="3309447" y="2705514"/>
            <a:ext cx="1243814" cy="555473"/>
          </a:xfrm>
          <a:prstGeom prst="rect">
            <a:avLst/>
          </a:prstGeom>
          <a:noFill/>
          <a:ln>
            <a:noFill/>
          </a:ln>
        </p:spPr>
        <p:txBody>
          <a:bodyPr spcFirstLastPara="1" wrap="square" lIns="68569" tIns="68569" rIns="68569" bIns="68569" anchor="t" anchorCtr="0">
            <a:noAutofit/>
          </a:bodyPr>
          <a:lstStyle/>
          <a:p>
            <a:pPr algn="ctr">
              <a:spcBef>
                <a:spcPts val="480"/>
              </a:spcBef>
              <a:spcAft>
                <a:spcPts val="0"/>
              </a:spcAft>
              <a:buClr>
                <a:srgbClr val="000000"/>
              </a:buClr>
              <a:buSzPts val="1400"/>
            </a:pPr>
            <a:r>
              <a:rPr lang="en-US" sz="1050" b="1">
                <a:solidFill>
                  <a:srgbClr val="FF9900"/>
                </a:solidFill>
                <a:latin typeface="Calibri"/>
                <a:ea typeface="Calibri"/>
                <a:cs typeface="Calibri"/>
                <a:sym typeface="Calibri"/>
              </a:rPr>
              <a:t>LOINC</a:t>
            </a:r>
            <a:endParaRPr sz="1050">
              <a:solidFill>
                <a:srgbClr val="000000"/>
              </a:solidFill>
              <a:latin typeface="Arial"/>
              <a:ea typeface="Arial"/>
              <a:cs typeface="Arial"/>
              <a:sym typeface="Arial"/>
            </a:endParaRPr>
          </a:p>
          <a:p>
            <a:pPr algn="ctr">
              <a:spcBef>
                <a:spcPts val="480"/>
              </a:spcBef>
              <a:spcAft>
                <a:spcPts val="0"/>
              </a:spcAft>
              <a:buClr>
                <a:srgbClr val="000000"/>
              </a:buClr>
              <a:buSzPts val="1400"/>
            </a:pPr>
            <a:r>
              <a:rPr lang="en-US" sz="1050" b="1">
                <a:solidFill>
                  <a:srgbClr val="FF9900"/>
                </a:solidFill>
                <a:latin typeface="Calibri"/>
                <a:ea typeface="Calibri"/>
                <a:cs typeface="Calibri"/>
                <a:sym typeface="Calibri"/>
              </a:rPr>
              <a:t> (more granular)</a:t>
            </a:r>
            <a:endParaRPr sz="1050">
              <a:solidFill>
                <a:srgbClr val="000000"/>
              </a:solidFill>
              <a:latin typeface="Arial"/>
              <a:ea typeface="Arial"/>
              <a:cs typeface="Arial"/>
              <a:sym typeface="Arial"/>
            </a:endParaRPr>
          </a:p>
          <a:p>
            <a:pPr algn="ctr">
              <a:spcBef>
                <a:spcPts val="0"/>
              </a:spcBef>
              <a:spcAft>
                <a:spcPts val="0"/>
              </a:spcAft>
              <a:buClr>
                <a:srgbClr val="000000"/>
              </a:buClr>
              <a:buSzPts val="1300"/>
            </a:pPr>
            <a:endParaRPr sz="975" b="1">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cxnSp>
        <p:nvCxnSpPr>
          <p:cNvPr id="1534" name="Google Shape;1534;p50"/>
          <p:cNvCxnSpPr>
            <a:stCxn id="1535" idx="0"/>
            <a:endCxn id="1536" idx="2"/>
          </p:cNvCxnSpPr>
          <p:nvPr/>
        </p:nvCxnSpPr>
        <p:spPr>
          <a:xfrm flipV="1">
            <a:off x="1717750" y="2007259"/>
            <a:ext cx="325848" cy="1005720"/>
          </a:xfrm>
          <a:prstGeom prst="straightConnector1">
            <a:avLst/>
          </a:prstGeom>
          <a:noFill/>
          <a:ln w="9525" cap="flat" cmpd="sng">
            <a:solidFill>
              <a:schemeClr val="dk1"/>
            </a:solidFill>
            <a:prstDash val="solid"/>
            <a:round/>
            <a:headEnd type="none" w="sm" len="sm"/>
            <a:tailEnd type="triangle" w="med" len="med"/>
          </a:ln>
        </p:spPr>
      </p:cxnSp>
      <p:sp>
        <p:nvSpPr>
          <p:cNvPr id="1537" name="Google Shape;1537;p50"/>
          <p:cNvSpPr txBox="1"/>
          <p:nvPr/>
        </p:nvSpPr>
        <p:spPr>
          <a:xfrm>
            <a:off x="4045422" y="1790815"/>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SNOMED-CT</a:t>
            </a:r>
            <a:endParaRPr sz="1050">
              <a:solidFill>
                <a:srgbClr val="000000"/>
              </a:solidFill>
              <a:latin typeface="Arial"/>
              <a:ea typeface="Arial"/>
              <a:cs typeface="Arial"/>
              <a:sym typeface="Arial"/>
            </a:endParaRPr>
          </a:p>
        </p:txBody>
      </p:sp>
      <p:sp>
        <p:nvSpPr>
          <p:cNvPr id="1538" name="Google Shape;1538;p50"/>
          <p:cNvSpPr txBox="1"/>
          <p:nvPr/>
        </p:nvSpPr>
        <p:spPr>
          <a:xfrm>
            <a:off x="1107576" y="2575179"/>
            <a:ext cx="1143000" cy="207719"/>
          </a:xfrm>
          <a:prstGeom prst="rect">
            <a:avLst/>
          </a:prstGeom>
          <a:solidFill>
            <a:schemeClr val="lt1"/>
          </a:solidFill>
          <a:ln>
            <a:noFill/>
          </a:ln>
        </p:spPr>
        <p:txBody>
          <a:bodyPr spcFirstLastPara="1" wrap="square" lIns="68569" tIns="34275" rIns="68569" bIns="34275" anchor="t" anchorCtr="0">
            <a:spAutoFit/>
          </a:bodyPr>
          <a:lstStyle/>
          <a:p>
            <a:pPr>
              <a:spcBef>
                <a:spcPts val="0"/>
              </a:spcBef>
              <a:spcAft>
                <a:spcPts val="0"/>
              </a:spcAft>
              <a:buClr>
                <a:srgbClr val="000000"/>
              </a:buClr>
              <a:buSzPts val="1200"/>
            </a:pPr>
            <a:r>
              <a:rPr lang="en-US" sz="900">
                <a:solidFill>
                  <a:schemeClr val="dk1"/>
                </a:solidFill>
                <a:latin typeface="Calibri"/>
                <a:ea typeface="Calibri"/>
                <a:cs typeface="Calibri"/>
                <a:sym typeface="Calibri"/>
              </a:rPr>
              <a:t>Source codes</a:t>
            </a:r>
            <a:endParaRPr sz="1050">
              <a:solidFill>
                <a:srgbClr val="000000"/>
              </a:solidFill>
              <a:latin typeface="Arial"/>
              <a:ea typeface="Arial"/>
              <a:cs typeface="Arial"/>
              <a:sym typeface="Arial"/>
            </a:endParaRPr>
          </a:p>
        </p:txBody>
      </p:sp>
      <p:sp>
        <p:nvSpPr>
          <p:cNvPr id="1539" name="Google Shape;1539;p50"/>
          <p:cNvSpPr txBox="1"/>
          <p:nvPr/>
        </p:nvSpPr>
        <p:spPr>
          <a:xfrm>
            <a:off x="2091434" y="3010179"/>
            <a:ext cx="8001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HCPCS</a:t>
            </a:r>
            <a:endParaRPr sz="1050">
              <a:solidFill>
                <a:srgbClr val="000000"/>
              </a:solidFill>
              <a:latin typeface="Arial"/>
              <a:ea typeface="Arial"/>
              <a:cs typeface="Arial"/>
              <a:sym typeface="Arial"/>
            </a:endParaRPr>
          </a:p>
        </p:txBody>
      </p:sp>
      <p:cxnSp>
        <p:nvCxnSpPr>
          <p:cNvPr id="1540" name="Google Shape;1540;p50"/>
          <p:cNvCxnSpPr>
            <a:stCxn id="1541" idx="0"/>
            <a:endCxn id="1542" idx="2"/>
          </p:cNvCxnSpPr>
          <p:nvPr/>
        </p:nvCxnSpPr>
        <p:spPr>
          <a:xfrm flipV="1">
            <a:off x="5320204" y="2020304"/>
            <a:ext cx="1856878" cy="976182"/>
          </a:xfrm>
          <a:prstGeom prst="straightConnector1">
            <a:avLst/>
          </a:prstGeom>
          <a:noFill/>
          <a:ln w="9525" cap="flat" cmpd="sng">
            <a:solidFill>
              <a:schemeClr val="dk1"/>
            </a:solidFill>
            <a:prstDash val="solid"/>
            <a:round/>
            <a:headEnd type="none" w="sm" len="sm"/>
            <a:tailEnd type="triangle" w="med" len="med"/>
          </a:ln>
        </p:spPr>
      </p:cxnSp>
      <p:cxnSp>
        <p:nvCxnSpPr>
          <p:cNvPr id="1543" name="Google Shape;1543;p50"/>
          <p:cNvCxnSpPr/>
          <p:nvPr/>
        </p:nvCxnSpPr>
        <p:spPr>
          <a:xfrm rot="10800000" flipH="1">
            <a:off x="1173258" y="2557159"/>
            <a:ext cx="7021874" cy="5288"/>
          </a:xfrm>
          <a:prstGeom prst="straightConnector1">
            <a:avLst/>
          </a:prstGeom>
          <a:noFill/>
          <a:ln w="9525" cap="flat" cmpd="sng">
            <a:solidFill>
              <a:schemeClr val="dk1"/>
            </a:solidFill>
            <a:prstDash val="solid"/>
            <a:round/>
            <a:headEnd type="none" w="sm" len="sm"/>
            <a:tailEnd type="none" w="sm" len="sm"/>
          </a:ln>
        </p:spPr>
      </p:cxnSp>
      <p:sp>
        <p:nvSpPr>
          <p:cNvPr id="1544" name="Google Shape;1544;p50"/>
          <p:cNvSpPr txBox="1"/>
          <p:nvPr/>
        </p:nvSpPr>
        <p:spPr>
          <a:xfrm>
            <a:off x="3852942" y="3001397"/>
            <a:ext cx="947738"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ICD10PCS</a:t>
            </a:r>
            <a:endParaRPr sz="1050">
              <a:solidFill>
                <a:srgbClr val="000000"/>
              </a:solidFill>
              <a:latin typeface="Arial"/>
              <a:ea typeface="Arial"/>
              <a:cs typeface="Arial"/>
              <a:sym typeface="Arial"/>
            </a:endParaRPr>
          </a:p>
        </p:txBody>
      </p:sp>
      <p:cxnSp>
        <p:nvCxnSpPr>
          <p:cNvPr id="1545" name="Google Shape;1545;p50"/>
          <p:cNvCxnSpPr>
            <a:stCxn id="1544" idx="0"/>
            <a:endCxn id="1546" idx="2"/>
          </p:cNvCxnSpPr>
          <p:nvPr/>
        </p:nvCxnSpPr>
        <p:spPr>
          <a:xfrm flipV="1">
            <a:off x="4326811" y="2020304"/>
            <a:ext cx="1572258" cy="981093"/>
          </a:xfrm>
          <a:prstGeom prst="straightConnector1">
            <a:avLst/>
          </a:prstGeom>
          <a:noFill/>
          <a:ln w="9525" cap="flat" cmpd="sng">
            <a:solidFill>
              <a:schemeClr val="dk1"/>
            </a:solidFill>
            <a:prstDash val="solid"/>
            <a:round/>
            <a:headEnd type="none" w="sm" len="sm"/>
            <a:tailEnd type="triangle" w="med" len="med"/>
          </a:ln>
        </p:spPr>
      </p:cxnSp>
      <p:cxnSp>
        <p:nvCxnSpPr>
          <p:cNvPr id="1547" name="Google Shape;1547;p50"/>
          <p:cNvCxnSpPr>
            <a:endCxn id="1537" idx="2"/>
          </p:cNvCxnSpPr>
          <p:nvPr/>
        </p:nvCxnSpPr>
        <p:spPr>
          <a:xfrm flipV="1">
            <a:off x="3373122" y="2021617"/>
            <a:ext cx="1186650" cy="1009117"/>
          </a:xfrm>
          <a:prstGeom prst="straightConnector1">
            <a:avLst/>
          </a:prstGeom>
          <a:noFill/>
          <a:ln w="9525" cap="flat" cmpd="sng">
            <a:solidFill>
              <a:schemeClr val="dk1"/>
            </a:solidFill>
            <a:prstDash val="solid"/>
            <a:round/>
            <a:headEnd type="none" w="sm" len="sm"/>
            <a:tailEnd type="triangle" w="med" len="med"/>
          </a:ln>
        </p:spPr>
      </p:cxnSp>
      <p:sp>
        <p:nvSpPr>
          <p:cNvPr id="1548" name="Google Shape;1548;p50"/>
          <p:cNvSpPr txBox="1"/>
          <p:nvPr/>
        </p:nvSpPr>
        <p:spPr>
          <a:xfrm>
            <a:off x="2715809" y="1793440"/>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HCPCS</a:t>
            </a:r>
            <a:endParaRPr sz="1050">
              <a:solidFill>
                <a:srgbClr val="000000"/>
              </a:solidFill>
              <a:latin typeface="Arial"/>
              <a:ea typeface="Arial"/>
              <a:cs typeface="Arial"/>
              <a:sym typeface="Arial"/>
            </a:endParaRPr>
          </a:p>
        </p:txBody>
      </p:sp>
      <p:sp>
        <p:nvSpPr>
          <p:cNvPr id="1541" name="Google Shape;1541;p50"/>
          <p:cNvSpPr txBox="1"/>
          <p:nvPr/>
        </p:nvSpPr>
        <p:spPr>
          <a:xfrm>
            <a:off x="4880592" y="2996486"/>
            <a:ext cx="879223"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ICD9Proc</a:t>
            </a:r>
            <a:endParaRPr sz="1050">
              <a:solidFill>
                <a:srgbClr val="000000"/>
              </a:solidFill>
              <a:latin typeface="Arial"/>
              <a:ea typeface="Arial"/>
              <a:cs typeface="Arial"/>
              <a:sym typeface="Arial"/>
            </a:endParaRPr>
          </a:p>
        </p:txBody>
      </p:sp>
      <p:sp>
        <p:nvSpPr>
          <p:cNvPr id="1536" name="Google Shape;1536;p50"/>
          <p:cNvSpPr txBox="1"/>
          <p:nvPr/>
        </p:nvSpPr>
        <p:spPr>
          <a:xfrm>
            <a:off x="1529248" y="1776457"/>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CPT-4</a:t>
            </a:r>
            <a:endParaRPr sz="1050">
              <a:solidFill>
                <a:srgbClr val="000000"/>
              </a:solidFill>
              <a:latin typeface="Arial"/>
              <a:ea typeface="Arial"/>
              <a:cs typeface="Arial"/>
              <a:sym typeface="Arial"/>
            </a:endParaRPr>
          </a:p>
        </p:txBody>
      </p:sp>
      <p:cxnSp>
        <p:nvCxnSpPr>
          <p:cNvPr id="1549" name="Google Shape;1549;p50"/>
          <p:cNvCxnSpPr>
            <a:stCxn id="1539" idx="0"/>
            <a:endCxn id="1548" idx="2"/>
          </p:cNvCxnSpPr>
          <p:nvPr/>
        </p:nvCxnSpPr>
        <p:spPr>
          <a:xfrm flipV="1">
            <a:off x="2491484" y="2024242"/>
            <a:ext cx="738675" cy="985937"/>
          </a:xfrm>
          <a:prstGeom prst="straightConnector1">
            <a:avLst/>
          </a:prstGeom>
          <a:noFill/>
          <a:ln w="9525" cap="flat" cmpd="sng">
            <a:solidFill>
              <a:schemeClr val="dk1"/>
            </a:solidFill>
            <a:prstDash val="solid"/>
            <a:round/>
            <a:headEnd type="none" w="sm" len="sm"/>
            <a:tailEnd type="triangle" w="med" len="med"/>
          </a:ln>
        </p:spPr>
      </p:cxnSp>
      <p:sp>
        <p:nvSpPr>
          <p:cNvPr id="1535" name="Google Shape;1535;p50"/>
          <p:cNvSpPr txBox="1"/>
          <p:nvPr/>
        </p:nvSpPr>
        <p:spPr>
          <a:xfrm>
            <a:off x="1432000" y="3012979"/>
            <a:ext cx="5715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CPT-4</a:t>
            </a:r>
            <a:endParaRPr sz="1050">
              <a:solidFill>
                <a:srgbClr val="000000"/>
              </a:solidFill>
              <a:latin typeface="Arial"/>
              <a:ea typeface="Arial"/>
              <a:cs typeface="Arial"/>
              <a:sym typeface="Arial"/>
            </a:endParaRPr>
          </a:p>
        </p:txBody>
      </p:sp>
      <p:sp>
        <p:nvSpPr>
          <p:cNvPr id="1550" name="Google Shape;1550;p50"/>
          <p:cNvSpPr txBox="1"/>
          <p:nvPr/>
        </p:nvSpPr>
        <p:spPr>
          <a:xfrm>
            <a:off x="5851817" y="2996486"/>
            <a:ext cx="8001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ICD10CN</a:t>
            </a:r>
            <a:endParaRPr sz="1050">
              <a:solidFill>
                <a:srgbClr val="000000"/>
              </a:solidFill>
              <a:latin typeface="Arial"/>
              <a:ea typeface="Arial"/>
              <a:cs typeface="Arial"/>
              <a:sym typeface="Arial"/>
            </a:endParaRPr>
          </a:p>
        </p:txBody>
      </p:sp>
      <p:sp>
        <p:nvSpPr>
          <p:cNvPr id="1551" name="Google Shape;1551;p50"/>
          <p:cNvSpPr txBox="1"/>
          <p:nvPr/>
        </p:nvSpPr>
        <p:spPr>
          <a:xfrm>
            <a:off x="6766218" y="2991575"/>
            <a:ext cx="535781"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KCD</a:t>
            </a:r>
            <a:endParaRPr sz="1050">
              <a:solidFill>
                <a:srgbClr val="000000"/>
              </a:solidFill>
              <a:latin typeface="Arial"/>
              <a:ea typeface="Arial"/>
              <a:cs typeface="Arial"/>
              <a:sym typeface="Arial"/>
            </a:endParaRPr>
          </a:p>
        </p:txBody>
      </p:sp>
      <p:sp>
        <p:nvSpPr>
          <p:cNvPr id="1552" name="Google Shape;1552;p50"/>
          <p:cNvSpPr txBox="1"/>
          <p:nvPr/>
        </p:nvSpPr>
        <p:spPr>
          <a:xfrm>
            <a:off x="3001559" y="3007379"/>
            <a:ext cx="74295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SNOMED</a:t>
            </a:r>
            <a:endParaRPr sz="1050">
              <a:solidFill>
                <a:srgbClr val="000000"/>
              </a:solidFill>
              <a:latin typeface="Arial"/>
              <a:ea typeface="Arial"/>
              <a:cs typeface="Arial"/>
              <a:sym typeface="Arial"/>
            </a:endParaRPr>
          </a:p>
        </p:txBody>
      </p:sp>
      <p:cxnSp>
        <p:nvCxnSpPr>
          <p:cNvPr id="1553" name="Google Shape;1553;p50"/>
          <p:cNvCxnSpPr>
            <a:stCxn id="1541" idx="0"/>
            <a:endCxn id="1537" idx="2"/>
          </p:cNvCxnSpPr>
          <p:nvPr/>
        </p:nvCxnSpPr>
        <p:spPr>
          <a:xfrm flipH="1" flipV="1">
            <a:off x="4559772" y="2021617"/>
            <a:ext cx="760432" cy="974869"/>
          </a:xfrm>
          <a:prstGeom prst="straightConnector1">
            <a:avLst/>
          </a:prstGeom>
          <a:noFill/>
          <a:ln w="9525" cap="flat" cmpd="sng">
            <a:solidFill>
              <a:schemeClr val="dk1"/>
            </a:solidFill>
            <a:prstDash val="solid"/>
            <a:round/>
            <a:headEnd type="none" w="sm" len="sm"/>
            <a:tailEnd type="triangle" w="med" len="med"/>
          </a:ln>
        </p:spPr>
      </p:cxnSp>
      <p:cxnSp>
        <p:nvCxnSpPr>
          <p:cNvPr id="1554" name="Google Shape;1554;p50"/>
          <p:cNvCxnSpPr>
            <a:stCxn id="1551" idx="0"/>
            <a:endCxn id="1537" idx="2"/>
          </p:cNvCxnSpPr>
          <p:nvPr/>
        </p:nvCxnSpPr>
        <p:spPr>
          <a:xfrm flipH="1" flipV="1">
            <a:off x="4559772" y="2021617"/>
            <a:ext cx="2474337" cy="969958"/>
          </a:xfrm>
          <a:prstGeom prst="straightConnector1">
            <a:avLst/>
          </a:prstGeom>
          <a:noFill/>
          <a:ln w="9525" cap="flat" cmpd="sng">
            <a:solidFill>
              <a:schemeClr val="dk1"/>
            </a:solidFill>
            <a:prstDash val="solid"/>
            <a:round/>
            <a:headEnd type="none" w="sm" len="sm"/>
            <a:tailEnd type="triangle" w="med" len="med"/>
          </a:ln>
        </p:spPr>
      </p:cxnSp>
      <p:cxnSp>
        <p:nvCxnSpPr>
          <p:cNvPr id="1555" name="Google Shape;1555;p50"/>
          <p:cNvCxnSpPr>
            <a:stCxn id="1550" idx="0"/>
            <a:endCxn id="1537" idx="2"/>
          </p:cNvCxnSpPr>
          <p:nvPr/>
        </p:nvCxnSpPr>
        <p:spPr>
          <a:xfrm flipH="1" flipV="1">
            <a:off x="4559772" y="2021617"/>
            <a:ext cx="1692095" cy="974869"/>
          </a:xfrm>
          <a:prstGeom prst="straightConnector1">
            <a:avLst/>
          </a:prstGeom>
          <a:noFill/>
          <a:ln w="9525" cap="flat" cmpd="sng">
            <a:solidFill>
              <a:schemeClr val="dk1"/>
            </a:solidFill>
            <a:prstDash val="solid"/>
            <a:round/>
            <a:headEnd type="none" w="sm" len="sm"/>
            <a:tailEnd type="triangle" w="med" len="med"/>
          </a:ln>
        </p:spPr>
      </p:cxnSp>
      <p:cxnSp>
        <p:nvCxnSpPr>
          <p:cNvPr id="1556" name="Google Shape;1556;p50"/>
          <p:cNvCxnSpPr>
            <a:stCxn id="1544" idx="0"/>
            <a:endCxn id="1537" idx="2"/>
          </p:cNvCxnSpPr>
          <p:nvPr/>
        </p:nvCxnSpPr>
        <p:spPr>
          <a:xfrm flipV="1">
            <a:off x="4326811" y="2021617"/>
            <a:ext cx="232961" cy="979780"/>
          </a:xfrm>
          <a:prstGeom prst="straightConnector1">
            <a:avLst/>
          </a:prstGeom>
          <a:noFill/>
          <a:ln w="9525" cap="flat" cmpd="sng">
            <a:solidFill>
              <a:schemeClr val="dk1"/>
            </a:solidFill>
            <a:prstDash val="solid"/>
            <a:round/>
            <a:headEnd type="none" w="sm" len="sm"/>
            <a:tailEnd type="triangle" w="med" len="med"/>
          </a:ln>
        </p:spPr>
      </p:cxnSp>
      <p:sp>
        <p:nvSpPr>
          <p:cNvPr id="1557" name="Google Shape;1557;p50"/>
          <p:cNvSpPr txBox="1"/>
          <p:nvPr/>
        </p:nvSpPr>
        <p:spPr>
          <a:xfrm>
            <a:off x="265573" y="1324806"/>
            <a:ext cx="1943096" cy="300052"/>
          </a:xfrm>
          <a:prstGeom prst="rect">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spcBef>
                <a:spcPts val="0"/>
              </a:spcBef>
              <a:spcAft>
                <a:spcPts val="0"/>
              </a:spcAft>
              <a:buClr>
                <a:srgbClr val="000000"/>
              </a:buClr>
              <a:buSzPts val="2000"/>
            </a:pPr>
            <a:r>
              <a:rPr lang="en-US" sz="1500">
                <a:solidFill>
                  <a:srgbClr val="20425A"/>
                </a:solidFill>
                <a:latin typeface="Calibri"/>
                <a:ea typeface="Calibri"/>
                <a:cs typeface="Calibri"/>
                <a:sym typeface="Calibri"/>
              </a:rPr>
              <a:t>Standard Concepts</a:t>
            </a:r>
            <a:endParaRPr sz="1050">
              <a:solidFill>
                <a:srgbClr val="000000"/>
              </a:solidFill>
              <a:latin typeface="Arial"/>
              <a:ea typeface="Arial"/>
              <a:cs typeface="Arial"/>
              <a:sym typeface="Arial"/>
            </a:endParaRPr>
          </a:p>
        </p:txBody>
      </p:sp>
      <p:cxnSp>
        <p:nvCxnSpPr>
          <p:cNvPr id="1558" name="Google Shape;1558;p50"/>
          <p:cNvCxnSpPr/>
          <p:nvPr/>
        </p:nvCxnSpPr>
        <p:spPr>
          <a:xfrm>
            <a:off x="883069" y="1629074"/>
            <a:ext cx="580379" cy="240528"/>
          </a:xfrm>
          <a:prstGeom prst="straightConnector1">
            <a:avLst/>
          </a:prstGeom>
          <a:noFill/>
          <a:ln w="12700" cap="flat" cmpd="sng">
            <a:solidFill>
              <a:schemeClr val="accent6"/>
            </a:solidFill>
            <a:prstDash val="solid"/>
            <a:miter lim="800000"/>
            <a:headEnd type="none" w="sm" len="sm"/>
            <a:tailEnd type="stealth" w="med" len="med"/>
          </a:ln>
        </p:spPr>
      </p:cxnSp>
      <p:sp>
        <p:nvSpPr>
          <p:cNvPr id="1559" name="Google Shape;1559;p50"/>
          <p:cNvSpPr txBox="1"/>
          <p:nvPr/>
        </p:nvSpPr>
        <p:spPr>
          <a:xfrm>
            <a:off x="7390112" y="3536304"/>
            <a:ext cx="1677521" cy="300052"/>
          </a:xfrm>
          <a:prstGeom prst="rect">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69" tIns="34275" rIns="68569" bIns="34275" anchor="t" anchorCtr="0">
            <a:spAutoFit/>
          </a:bodyPr>
          <a:lstStyle/>
          <a:p>
            <a:pPr>
              <a:spcBef>
                <a:spcPts val="0"/>
              </a:spcBef>
              <a:spcAft>
                <a:spcPts val="0"/>
              </a:spcAft>
              <a:buClr>
                <a:srgbClr val="000000"/>
              </a:buClr>
              <a:buSzPts val="2000"/>
            </a:pPr>
            <a:r>
              <a:rPr lang="en-US" sz="1500">
                <a:solidFill>
                  <a:srgbClr val="20425A"/>
                </a:solidFill>
                <a:latin typeface="Calibri"/>
                <a:ea typeface="Calibri"/>
                <a:cs typeface="Calibri"/>
                <a:sym typeface="Calibri"/>
              </a:rPr>
              <a:t>Source Concepts</a:t>
            </a:r>
            <a:endParaRPr sz="1050">
              <a:solidFill>
                <a:srgbClr val="000000"/>
              </a:solidFill>
              <a:latin typeface="Arial"/>
              <a:ea typeface="Arial"/>
              <a:cs typeface="Arial"/>
              <a:sym typeface="Arial"/>
            </a:endParaRPr>
          </a:p>
        </p:txBody>
      </p:sp>
      <p:cxnSp>
        <p:nvCxnSpPr>
          <p:cNvPr id="1560" name="Google Shape;1560;p50"/>
          <p:cNvCxnSpPr>
            <a:stCxn id="1559" idx="1"/>
          </p:cNvCxnSpPr>
          <p:nvPr/>
        </p:nvCxnSpPr>
        <p:spPr>
          <a:xfrm flipH="1" flipV="1">
            <a:off x="6413388" y="3335570"/>
            <a:ext cx="976724" cy="350760"/>
          </a:xfrm>
          <a:prstGeom prst="straightConnector1">
            <a:avLst/>
          </a:prstGeom>
          <a:noFill/>
          <a:ln w="12700" cap="flat" cmpd="sng">
            <a:solidFill>
              <a:schemeClr val="accent6"/>
            </a:solidFill>
            <a:prstDash val="solid"/>
            <a:miter lim="800000"/>
            <a:headEnd type="none" w="sm" len="sm"/>
            <a:tailEnd type="stealth" w="med" len="med"/>
          </a:ln>
        </p:spPr>
      </p:cxnSp>
      <p:sp>
        <p:nvSpPr>
          <p:cNvPr id="1561" name="Google Shape;1561;p50"/>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Procedure Hierarchy</a:t>
            </a:r>
            <a:endParaRPr>
              <a:highlight>
                <a:srgbClr val="FFFF00"/>
              </a:highlight>
            </a:endParaRPr>
          </a:p>
        </p:txBody>
      </p:sp>
      <p:sp>
        <p:nvSpPr>
          <p:cNvPr id="1546" name="Google Shape;1546;p50"/>
          <p:cNvSpPr txBox="1"/>
          <p:nvPr/>
        </p:nvSpPr>
        <p:spPr>
          <a:xfrm>
            <a:off x="5384719" y="1789502"/>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ICD10PCS</a:t>
            </a:r>
            <a:endParaRPr sz="1050">
              <a:solidFill>
                <a:srgbClr val="000000"/>
              </a:solidFill>
              <a:latin typeface="Arial"/>
              <a:ea typeface="Arial"/>
              <a:cs typeface="Arial"/>
              <a:sym typeface="Arial"/>
            </a:endParaRPr>
          </a:p>
        </p:txBody>
      </p:sp>
      <p:sp>
        <p:nvSpPr>
          <p:cNvPr id="1542" name="Google Shape;1542;p50"/>
          <p:cNvSpPr txBox="1"/>
          <p:nvPr/>
        </p:nvSpPr>
        <p:spPr>
          <a:xfrm>
            <a:off x="6662732" y="1789502"/>
            <a:ext cx="1028700"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ICD9Proc</a:t>
            </a:r>
            <a:endParaRPr sz="1050">
              <a:solidFill>
                <a:srgbClr val="000000"/>
              </a:solidFill>
              <a:latin typeface="Arial"/>
              <a:ea typeface="Arial"/>
              <a:cs typeface="Arial"/>
              <a:sym typeface="Arial"/>
            </a:endParaRPr>
          </a:p>
        </p:txBody>
      </p:sp>
      <p:sp>
        <p:nvSpPr>
          <p:cNvPr id="1562" name="Google Shape;1562;p50"/>
          <p:cNvSpPr txBox="1"/>
          <p:nvPr/>
        </p:nvSpPr>
        <p:spPr>
          <a:xfrm>
            <a:off x="537175" y="3007379"/>
            <a:ext cx="823388"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ICD10CM</a:t>
            </a:r>
            <a:endParaRPr sz="1050">
              <a:solidFill>
                <a:srgbClr val="000000"/>
              </a:solidFill>
              <a:latin typeface="Arial"/>
              <a:ea typeface="Arial"/>
              <a:cs typeface="Arial"/>
              <a:sym typeface="Arial"/>
            </a:endParaRPr>
          </a:p>
        </p:txBody>
      </p:sp>
      <p:cxnSp>
        <p:nvCxnSpPr>
          <p:cNvPr id="1563" name="Google Shape;1563;p50"/>
          <p:cNvCxnSpPr>
            <a:stCxn id="1562" idx="0"/>
            <a:endCxn id="1546" idx="2"/>
          </p:cNvCxnSpPr>
          <p:nvPr/>
        </p:nvCxnSpPr>
        <p:spPr>
          <a:xfrm flipV="1">
            <a:off x="948869" y="2020304"/>
            <a:ext cx="4950200" cy="987075"/>
          </a:xfrm>
          <a:prstGeom prst="straightConnector1">
            <a:avLst/>
          </a:prstGeom>
          <a:noFill/>
          <a:ln w="9525" cap="flat" cmpd="sng">
            <a:solidFill>
              <a:schemeClr val="dk1"/>
            </a:solidFill>
            <a:prstDash val="solid"/>
            <a:round/>
            <a:headEnd type="none" w="sm" len="sm"/>
            <a:tailEnd type="triangle" w="med" len="med"/>
          </a:ln>
        </p:spPr>
      </p:cxnSp>
      <p:cxnSp>
        <p:nvCxnSpPr>
          <p:cNvPr id="1564" name="Google Shape;1564;p50"/>
          <p:cNvCxnSpPr>
            <a:stCxn id="1562" idx="0"/>
            <a:endCxn id="1537" idx="2"/>
          </p:cNvCxnSpPr>
          <p:nvPr/>
        </p:nvCxnSpPr>
        <p:spPr>
          <a:xfrm flipV="1">
            <a:off x="948869" y="2021617"/>
            <a:ext cx="3610903" cy="985762"/>
          </a:xfrm>
          <a:prstGeom prst="straightConnector1">
            <a:avLst/>
          </a:prstGeom>
          <a:noFill/>
          <a:ln w="9525" cap="flat" cmpd="sng">
            <a:solidFill>
              <a:schemeClr val="dk1"/>
            </a:solidFill>
            <a:prstDash val="solid"/>
            <a:round/>
            <a:headEnd type="none" w="sm" len="sm"/>
            <a:tailEnd type="triangle" w="med" len="med"/>
          </a:ln>
        </p:spPr>
      </p:cxnSp>
      <p:cxnSp>
        <p:nvCxnSpPr>
          <p:cNvPr id="1565" name="Google Shape;1565;p50"/>
          <p:cNvCxnSpPr>
            <a:stCxn id="1550" idx="0"/>
            <a:endCxn id="1546" idx="2"/>
          </p:cNvCxnSpPr>
          <p:nvPr/>
        </p:nvCxnSpPr>
        <p:spPr>
          <a:xfrm flipH="1" flipV="1">
            <a:off x="5899069" y="2020304"/>
            <a:ext cx="352798" cy="976182"/>
          </a:xfrm>
          <a:prstGeom prst="straightConnector1">
            <a:avLst/>
          </a:prstGeom>
          <a:noFill/>
          <a:ln w="9525" cap="flat" cmpd="sng">
            <a:solidFill>
              <a:schemeClr val="dk1"/>
            </a:solidFill>
            <a:prstDash val="solid"/>
            <a:round/>
            <a:headEnd type="none" w="sm" len="sm"/>
            <a:tailEnd type="triangle" w="med" len="med"/>
          </a:ln>
        </p:spPr>
      </p:cxnSp>
      <p:cxnSp>
        <p:nvCxnSpPr>
          <p:cNvPr id="1566" name="Google Shape;1566;p50"/>
          <p:cNvCxnSpPr>
            <a:stCxn id="1551" idx="0"/>
            <a:endCxn id="1542" idx="2"/>
          </p:cNvCxnSpPr>
          <p:nvPr/>
        </p:nvCxnSpPr>
        <p:spPr>
          <a:xfrm flipV="1">
            <a:off x="7034109" y="2020304"/>
            <a:ext cx="142973" cy="971271"/>
          </a:xfrm>
          <a:prstGeom prst="straightConnector1">
            <a:avLst/>
          </a:prstGeom>
          <a:noFill/>
          <a:ln w="9525" cap="flat" cmpd="sng">
            <a:solidFill>
              <a:schemeClr val="dk1"/>
            </a:solidFill>
            <a:prstDash val="solid"/>
            <a:round/>
            <a:headEnd type="none" w="sm" len="sm"/>
            <a:tailEnd type="triangle" w="med" len="med"/>
          </a:ln>
        </p:spPr>
      </p:cxnSp>
      <p:sp>
        <p:nvSpPr>
          <p:cNvPr id="1567" name="Google Shape;1567;p50"/>
          <p:cNvSpPr txBox="1"/>
          <p:nvPr/>
        </p:nvSpPr>
        <p:spPr>
          <a:xfrm>
            <a:off x="7405485" y="2991343"/>
            <a:ext cx="823388" cy="230802"/>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lt2">
                <a:alpha val="49411"/>
              </a:schemeClr>
            </a:outerShdw>
          </a:effectLst>
        </p:spPr>
        <p:txBody>
          <a:bodyPr spcFirstLastPara="1" wrap="square" lIns="68569" tIns="34275" rIns="68569" bIns="34275" anchor="t" anchorCtr="0">
            <a:spAutoFit/>
          </a:bodyPr>
          <a:lstStyle/>
          <a:p>
            <a:pPr algn="ctr">
              <a:spcBef>
                <a:spcPts val="0"/>
              </a:spcBef>
              <a:spcAft>
                <a:spcPts val="0"/>
              </a:spcAft>
              <a:buClr>
                <a:srgbClr val="000000"/>
              </a:buClr>
              <a:buSzPts val="1400"/>
            </a:pPr>
            <a:r>
              <a:rPr lang="en-US" sz="1050">
                <a:solidFill>
                  <a:schemeClr val="dk1"/>
                </a:solidFill>
                <a:latin typeface="Calibri"/>
                <a:ea typeface="Calibri"/>
                <a:cs typeface="Calibri"/>
                <a:sym typeface="Calibri"/>
              </a:rPr>
              <a:t>ICD9CM</a:t>
            </a:r>
            <a:endParaRPr sz="1050">
              <a:solidFill>
                <a:srgbClr val="000000"/>
              </a:solidFill>
              <a:latin typeface="Arial"/>
              <a:ea typeface="Arial"/>
              <a:cs typeface="Arial"/>
              <a:sym typeface="Arial"/>
            </a:endParaRPr>
          </a:p>
        </p:txBody>
      </p:sp>
      <p:cxnSp>
        <p:nvCxnSpPr>
          <p:cNvPr id="1568" name="Google Shape;1568;p50"/>
          <p:cNvCxnSpPr>
            <a:stCxn id="1567" idx="0"/>
            <a:endCxn id="1542" idx="2"/>
          </p:cNvCxnSpPr>
          <p:nvPr/>
        </p:nvCxnSpPr>
        <p:spPr>
          <a:xfrm flipH="1" flipV="1">
            <a:off x="7177082" y="2020304"/>
            <a:ext cx="640097" cy="971039"/>
          </a:xfrm>
          <a:prstGeom prst="straightConnector1">
            <a:avLst/>
          </a:prstGeom>
          <a:noFill/>
          <a:ln w="9525" cap="flat" cmpd="sng">
            <a:solidFill>
              <a:schemeClr val="dk1"/>
            </a:solidFill>
            <a:prstDash val="solid"/>
            <a:round/>
            <a:headEnd type="none" w="sm" len="sm"/>
            <a:tailEnd type="triangle" w="med" len="med"/>
          </a:ln>
        </p:spPr>
      </p:cxnSp>
      <p:cxnSp>
        <p:nvCxnSpPr>
          <p:cNvPr id="1569" name="Google Shape;1569;p50"/>
          <p:cNvCxnSpPr>
            <a:endCxn id="1537" idx="2"/>
          </p:cNvCxnSpPr>
          <p:nvPr/>
        </p:nvCxnSpPr>
        <p:spPr>
          <a:xfrm flipH="1" flipV="1">
            <a:off x="4559772" y="2021617"/>
            <a:ext cx="3234826" cy="969741"/>
          </a:xfrm>
          <a:prstGeom prst="straightConnector1">
            <a:avLst/>
          </a:prstGeom>
          <a:noFill/>
          <a:ln w="9525" cap="flat" cmpd="sng">
            <a:solidFill>
              <a:schemeClr val="dk1"/>
            </a:solidFill>
            <a:prstDash val="solid"/>
            <a:round/>
            <a:headEnd type="none" w="sm" len="sm"/>
            <a:tailEnd type="triangle" w="med" len="med"/>
          </a:ln>
        </p:spPr>
      </p:cxnSp>
      <p:sp>
        <p:nvSpPr>
          <p:cNvPr id="1570" name="Google Shape;1570;p50"/>
          <p:cNvSpPr txBox="1"/>
          <p:nvPr/>
        </p:nvSpPr>
        <p:spPr>
          <a:xfrm>
            <a:off x="121254" y="3836387"/>
            <a:ext cx="7570125" cy="900216"/>
          </a:xfrm>
          <a:prstGeom prst="rect">
            <a:avLst/>
          </a:prstGeom>
          <a:noFill/>
          <a:ln>
            <a:noFill/>
          </a:ln>
        </p:spPr>
        <p:txBody>
          <a:bodyPr spcFirstLastPara="1" wrap="square" lIns="68569" tIns="34275" rIns="68569" bIns="34275" anchor="t" anchorCtr="0">
            <a:spAutoFit/>
          </a:bodyPr>
          <a:lstStyle/>
          <a:p>
            <a:pPr marL="214313" indent="-214313">
              <a:spcBef>
                <a:spcPts val="0"/>
              </a:spcBef>
              <a:spcAft>
                <a:spcPts val="0"/>
              </a:spcAft>
              <a:buClr>
                <a:srgbClr val="20425A"/>
              </a:buClr>
              <a:buSzPts val="2000"/>
              <a:buFont typeface="Arial"/>
              <a:buChar char="•"/>
            </a:pPr>
            <a:r>
              <a:rPr lang="en-US" sz="1800" dirty="0">
                <a:solidFill>
                  <a:srgbClr val="20425A"/>
                </a:solidFill>
                <a:latin typeface="Calibri"/>
                <a:ea typeface="Calibri"/>
                <a:cs typeface="Calibri"/>
                <a:sym typeface="Calibri"/>
              </a:rPr>
              <a:t>SNOMED and ICD-9(10) Proc codes can be within each other's hierarchy</a:t>
            </a:r>
            <a:endParaRPr sz="1200" dirty="0">
              <a:solidFill>
                <a:srgbClr val="000000"/>
              </a:solidFill>
              <a:latin typeface="Arial"/>
              <a:ea typeface="Arial"/>
              <a:cs typeface="Arial"/>
              <a:sym typeface="Arial"/>
            </a:endParaRPr>
          </a:p>
          <a:p>
            <a:pPr marL="214313" indent="-214313">
              <a:spcBef>
                <a:spcPts val="0"/>
              </a:spcBef>
              <a:spcAft>
                <a:spcPts val="0"/>
              </a:spcAft>
              <a:buClr>
                <a:srgbClr val="20425A"/>
              </a:buClr>
              <a:buSzPts val="2000"/>
              <a:buFont typeface="Arial"/>
              <a:buChar char="•"/>
            </a:pPr>
            <a:r>
              <a:rPr lang="en-US" sz="1800" dirty="0">
                <a:solidFill>
                  <a:srgbClr val="20425A"/>
                </a:solidFill>
                <a:latin typeface="Calibri"/>
                <a:ea typeface="Calibri"/>
                <a:cs typeface="Calibri"/>
                <a:sym typeface="Calibri"/>
              </a:rPr>
              <a:t>HCPCS  and CPT-4 are not embedded in the SNOMED - ICD-9(10) Proc hierarchy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51"/>
          <p:cNvSpPr txBox="1">
            <a:spLocks noGrp="1"/>
          </p:cNvSpPr>
          <p:nvPr>
            <p:ph type="title"/>
          </p:nvPr>
        </p:nvSpPr>
        <p:spPr>
          <a:xfrm>
            <a:off x="1143000" y="400051"/>
            <a:ext cx="7543800" cy="628650"/>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480"/>
              </a:spcBef>
              <a:buClr>
                <a:schemeClr val="dk1"/>
              </a:buClr>
              <a:buSzPts val="1100"/>
            </a:pPr>
            <a:r>
              <a:rPr lang="en-US"/>
              <a:t>Procedure Hierarchy</a:t>
            </a:r>
            <a:endParaRPr/>
          </a:p>
        </p:txBody>
      </p:sp>
      <p:sp>
        <p:nvSpPr>
          <p:cNvPr id="1577" name="Google Shape;1577;p51"/>
          <p:cNvSpPr txBox="1">
            <a:spLocks noGrp="1"/>
          </p:cNvSpPr>
          <p:nvPr>
            <p:ph type="body" idx="1"/>
          </p:nvPr>
        </p:nvSpPr>
        <p:spPr>
          <a:xfrm>
            <a:off x="3674247" y="1028700"/>
            <a:ext cx="1916206" cy="403412"/>
          </a:xfrm>
          <a:prstGeom prst="rect">
            <a:avLst/>
          </a:prstGeom>
          <a:noFill/>
          <a:ln>
            <a:noFill/>
          </a:ln>
        </p:spPr>
        <p:txBody>
          <a:bodyPr spcFirstLastPara="1" vert="horz" wrap="square" lIns="68569" tIns="68569" rIns="68569" bIns="68569" rtlCol="0" anchor="t" anchorCtr="0">
            <a:noAutofit/>
          </a:bodyPr>
          <a:lstStyle/>
          <a:p>
            <a:pPr marL="0" indent="0">
              <a:lnSpc>
                <a:spcPct val="90000"/>
              </a:lnSpc>
              <a:spcBef>
                <a:spcPts val="480"/>
              </a:spcBef>
              <a:buSzPts val="1800"/>
              <a:buNone/>
            </a:pPr>
            <a:r>
              <a:rPr lang="en-US" sz="1350"/>
              <a:t>Mechanical ventilation</a:t>
            </a:r>
            <a:endParaRPr sz="1350"/>
          </a:p>
        </p:txBody>
      </p:sp>
      <p:sp>
        <p:nvSpPr>
          <p:cNvPr id="1578" name="Google Shape;1578;p51"/>
          <p:cNvSpPr txBox="1">
            <a:spLocks noGrp="1"/>
          </p:cNvSpPr>
          <p:nvPr>
            <p:ph type="sldNum" idx="12"/>
          </p:nvPr>
        </p:nvSpPr>
        <p:spPr>
          <a:xfrm>
            <a:off x="9347201" y="6492876"/>
            <a:ext cx="2844799"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9pPr>
          </a:lstStyle>
          <a:p>
            <a:pPr algn="r">
              <a:spcBef>
                <a:spcPts val="0"/>
              </a:spcBef>
              <a:spcAft>
                <a:spcPts val="0"/>
              </a:spcAft>
              <a:buSzPts val="1200"/>
            </a:pPr>
            <a:fld id="{00000000-1234-1234-1234-123412341234}" type="slidenum">
              <a:rPr lang="en-US" smtClean="0"/>
              <a:pPr algn="r">
                <a:spcBef>
                  <a:spcPts val="0"/>
                </a:spcBef>
                <a:spcAft>
                  <a:spcPts val="0"/>
                </a:spcAft>
                <a:buSzPts val="1200"/>
              </a:pPr>
              <a:t>95</a:t>
            </a:fld>
            <a:endParaRPr/>
          </a:p>
        </p:txBody>
      </p:sp>
      <p:sp>
        <p:nvSpPr>
          <p:cNvPr id="1579" name="Google Shape;1579;p51"/>
          <p:cNvSpPr txBox="1"/>
          <p:nvPr/>
        </p:nvSpPr>
        <p:spPr>
          <a:xfrm>
            <a:off x="4068045" y="4359952"/>
            <a:ext cx="1806750" cy="513900"/>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300"/>
            </a:pPr>
            <a:r>
              <a:rPr lang="en-US" sz="975">
                <a:solidFill>
                  <a:srgbClr val="FF9900"/>
                </a:solidFill>
                <a:latin typeface="Calibri"/>
                <a:ea typeface="Calibri"/>
                <a:cs typeface="Calibri"/>
                <a:sym typeface="Calibri"/>
              </a:rPr>
              <a:t>SNOMED</a:t>
            </a:r>
            <a:r>
              <a:rPr lang="en-US" sz="975">
                <a:solidFill>
                  <a:schemeClr val="dk1"/>
                </a:solidFill>
                <a:latin typeface="Calibri"/>
                <a:ea typeface="Calibri"/>
                <a:cs typeface="Calibri"/>
                <a:sym typeface="Calibri"/>
              </a:rPr>
              <a:t> Mechanically assisted spontaneous ventilation</a:t>
            </a:r>
            <a:endParaRPr sz="975">
              <a:solidFill>
                <a:srgbClr val="FF0000"/>
              </a:solidFill>
              <a:latin typeface="Calibri"/>
              <a:ea typeface="Calibri"/>
              <a:cs typeface="Calibri"/>
              <a:sym typeface="Calibri"/>
            </a:endParaRPr>
          </a:p>
        </p:txBody>
      </p:sp>
      <p:sp>
        <p:nvSpPr>
          <p:cNvPr id="1580" name="Google Shape;1580;p51"/>
          <p:cNvSpPr txBox="1"/>
          <p:nvPr/>
        </p:nvSpPr>
        <p:spPr>
          <a:xfrm>
            <a:off x="4491102" y="3400820"/>
            <a:ext cx="1509300" cy="628650"/>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300"/>
            </a:pPr>
            <a:r>
              <a:rPr lang="en-US" sz="975">
                <a:solidFill>
                  <a:srgbClr val="FF9900"/>
                </a:solidFill>
                <a:latin typeface="Calibri"/>
                <a:ea typeface="Calibri"/>
                <a:cs typeface="Calibri"/>
                <a:sym typeface="Calibri"/>
              </a:rPr>
              <a:t>ICD10PCS</a:t>
            </a:r>
            <a:r>
              <a:rPr lang="en-US" sz="975">
                <a:solidFill>
                  <a:schemeClr val="dk1"/>
                </a:solidFill>
                <a:latin typeface="Calibri"/>
                <a:ea typeface="Calibri"/>
                <a:cs typeface="Calibri"/>
                <a:sym typeface="Calibri"/>
              </a:rPr>
              <a:t> Respiratory Ventilation, Greater than 96 Consecutive Hours</a:t>
            </a:r>
            <a:endParaRPr sz="975">
              <a:solidFill>
                <a:srgbClr val="FF0000"/>
              </a:solidFill>
              <a:latin typeface="Calibri"/>
              <a:ea typeface="Calibri"/>
              <a:cs typeface="Calibri"/>
              <a:sym typeface="Calibri"/>
            </a:endParaRPr>
          </a:p>
        </p:txBody>
      </p:sp>
      <p:sp>
        <p:nvSpPr>
          <p:cNvPr id="1581" name="Google Shape;1581;p51"/>
          <p:cNvSpPr txBox="1"/>
          <p:nvPr/>
        </p:nvSpPr>
        <p:spPr>
          <a:xfrm>
            <a:off x="4491102" y="2231251"/>
            <a:ext cx="1406700" cy="987075"/>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300"/>
            </a:pPr>
            <a:r>
              <a:rPr lang="en-US" sz="975">
                <a:solidFill>
                  <a:srgbClr val="FF9900"/>
                </a:solidFill>
                <a:latin typeface="Calibri"/>
                <a:ea typeface="Calibri"/>
                <a:cs typeface="Calibri"/>
                <a:sym typeface="Calibri"/>
              </a:rPr>
              <a:t>CPT4</a:t>
            </a:r>
            <a:r>
              <a:rPr lang="en-US" sz="975">
                <a:solidFill>
                  <a:schemeClr val="dk1"/>
                </a:solidFill>
                <a:latin typeface="Calibri"/>
                <a:ea typeface="Calibri"/>
                <a:cs typeface="Calibri"/>
                <a:sym typeface="Calibri"/>
              </a:rPr>
              <a:t> Patient receiving care in the intensive care unit (ICU) and receiving mechanical ventilation, 24 hours or less (CRIT)</a:t>
            </a:r>
            <a:endParaRPr sz="975">
              <a:solidFill>
                <a:srgbClr val="FF0000"/>
              </a:solidFill>
              <a:latin typeface="Calibri"/>
              <a:ea typeface="Calibri"/>
              <a:cs typeface="Calibri"/>
              <a:sym typeface="Calibri"/>
            </a:endParaRPr>
          </a:p>
        </p:txBody>
      </p:sp>
      <p:sp>
        <p:nvSpPr>
          <p:cNvPr id="1582" name="Google Shape;1582;p51"/>
          <p:cNvSpPr txBox="1"/>
          <p:nvPr/>
        </p:nvSpPr>
        <p:spPr>
          <a:xfrm>
            <a:off x="2701002" y="2275028"/>
            <a:ext cx="1179450" cy="546075"/>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300"/>
            </a:pPr>
            <a:r>
              <a:rPr lang="en-US" sz="975">
                <a:solidFill>
                  <a:srgbClr val="FF9900"/>
                </a:solidFill>
                <a:latin typeface="Calibri"/>
                <a:ea typeface="Calibri"/>
                <a:cs typeface="Calibri"/>
                <a:sym typeface="Calibri"/>
              </a:rPr>
              <a:t>SNOMED</a:t>
            </a:r>
            <a:r>
              <a:rPr lang="en-US" sz="975">
                <a:solidFill>
                  <a:schemeClr val="dk1"/>
                </a:solidFill>
                <a:latin typeface="Calibri"/>
                <a:ea typeface="Calibri"/>
                <a:cs typeface="Calibri"/>
                <a:sym typeface="Calibri"/>
              </a:rPr>
              <a:t> Ventilatory support</a:t>
            </a:r>
            <a:endParaRPr sz="975">
              <a:solidFill>
                <a:srgbClr val="FF0000"/>
              </a:solidFill>
              <a:latin typeface="Calibri"/>
              <a:ea typeface="Calibri"/>
              <a:cs typeface="Calibri"/>
              <a:sym typeface="Calibri"/>
            </a:endParaRPr>
          </a:p>
        </p:txBody>
      </p:sp>
      <p:sp>
        <p:nvSpPr>
          <p:cNvPr id="1583" name="Google Shape;1583;p51"/>
          <p:cNvSpPr txBox="1"/>
          <p:nvPr/>
        </p:nvSpPr>
        <p:spPr>
          <a:xfrm>
            <a:off x="3674246" y="1439148"/>
            <a:ext cx="1710000" cy="628650"/>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300"/>
            </a:pPr>
            <a:r>
              <a:rPr lang="en-US" sz="975">
                <a:solidFill>
                  <a:srgbClr val="FF9900"/>
                </a:solidFill>
                <a:latin typeface="Calibri"/>
                <a:ea typeface="Calibri"/>
                <a:cs typeface="Calibri"/>
                <a:sym typeface="Calibri"/>
              </a:rPr>
              <a:t>ICD9Proc</a:t>
            </a:r>
            <a:r>
              <a:rPr lang="en-US" sz="975">
                <a:solidFill>
                  <a:schemeClr val="dk1"/>
                </a:solidFill>
                <a:latin typeface="Calibri"/>
                <a:ea typeface="Calibri"/>
                <a:cs typeface="Calibri"/>
                <a:sym typeface="Calibri"/>
              </a:rPr>
              <a:t> Continuous invasive mechanical ventilation of unspecified duration</a:t>
            </a:r>
            <a:endParaRPr sz="975">
              <a:solidFill>
                <a:srgbClr val="FF0000"/>
              </a:solidFill>
              <a:latin typeface="Calibri"/>
              <a:ea typeface="Calibri"/>
              <a:cs typeface="Calibri"/>
              <a:sym typeface="Calibri"/>
            </a:endParaRPr>
          </a:p>
        </p:txBody>
      </p:sp>
      <p:sp>
        <p:nvSpPr>
          <p:cNvPr id="1584" name="Google Shape;1584;p51"/>
          <p:cNvSpPr txBox="1"/>
          <p:nvPr/>
        </p:nvSpPr>
        <p:spPr>
          <a:xfrm>
            <a:off x="2261052" y="3011255"/>
            <a:ext cx="1806750" cy="1045125"/>
          </a:xfrm>
          <a:prstGeom prst="rect">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chemeClr val="dk2">
                <a:alpha val="49019"/>
              </a:schemeClr>
            </a:outerShdw>
          </a:effectLst>
        </p:spPr>
        <p:txBody>
          <a:bodyPr spcFirstLastPara="1" wrap="square" lIns="68569" tIns="34275" rIns="68569" bIns="34275" anchor="t" anchorCtr="0">
            <a:noAutofit/>
          </a:bodyPr>
          <a:lstStyle/>
          <a:p>
            <a:pPr algn="ctr">
              <a:spcBef>
                <a:spcPts val="480"/>
              </a:spcBef>
              <a:spcAft>
                <a:spcPts val="0"/>
              </a:spcAft>
              <a:buClr>
                <a:srgbClr val="000000"/>
              </a:buClr>
              <a:buSzPts val="1300"/>
            </a:pPr>
            <a:r>
              <a:rPr lang="en-US" sz="975">
                <a:solidFill>
                  <a:srgbClr val="FF9900"/>
                </a:solidFill>
                <a:latin typeface="Calibri"/>
                <a:ea typeface="Calibri"/>
                <a:cs typeface="Calibri"/>
                <a:sym typeface="Calibri"/>
              </a:rPr>
              <a:t>CPT4</a:t>
            </a:r>
            <a:r>
              <a:rPr lang="en-US" sz="975">
                <a:solidFill>
                  <a:schemeClr val="dk1"/>
                </a:solidFill>
                <a:latin typeface="Calibri"/>
                <a:ea typeface="Calibri"/>
                <a:cs typeface="Calibri"/>
                <a:sym typeface="Calibri"/>
              </a:rPr>
              <a:t> Ventilation assist and management, initiation of pressure or volume preset ventilators for assisted or controlled breathing; subsequent days</a:t>
            </a:r>
            <a:endParaRPr sz="975">
              <a:solidFill>
                <a:srgbClr val="FF0000"/>
              </a:solidFill>
              <a:latin typeface="Calibri"/>
              <a:ea typeface="Calibri"/>
              <a:cs typeface="Calibri"/>
              <a:sym typeface="Calibri"/>
            </a:endParaRPr>
          </a:p>
        </p:txBody>
      </p:sp>
      <p:sp>
        <p:nvSpPr>
          <p:cNvPr id="1585" name="Google Shape;1585;p51"/>
          <p:cNvSpPr txBox="1"/>
          <p:nvPr/>
        </p:nvSpPr>
        <p:spPr>
          <a:xfrm>
            <a:off x="249581" y="1310250"/>
            <a:ext cx="2399175" cy="1701000"/>
          </a:xfrm>
          <a:prstGeom prst="rect">
            <a:avLst/>
          </a:prstGeom>
          <a:noFill/>
          <a:ln>
            <a:noFill/>
          </a:ln>
        </p:spPr>
        <p:txBody>
          <a:bodyPr spcFirstLastPara="1" wrap="square" lIns="68569" tIns="68569" rIns="68569" bIns="68569" anchor="t" anchorCtr="0">
            <a:noAutofit/>
          </a:bodyPr>
          <a:lstStyle/>
          <a:p>
            <a:pPr>
              <a:spcBef>
                <a:spcPts val="0"/>
              </a:spcBef>
              <a:spcAft>
                <a:spcPts val="0"/>
              </a:spcAft>
              <a:buClr>
                <a:srgbClr val="000000"/>
              </a:buClr>
              <a:buSzPts val="2000"/>
            </a:pPr>
            <a:r>
              <a:rPr lang="en-US" sz="1500" dirty="0">
                <a:solidFill>
                  <a:srgbClr val="002060"/>
                </a:solidFill>
                <a:latin typeface="Calibri"/>
                <a:ea typeface="Calibri"/>
                <a:cs typeface="Calibri"/>
                <a:sym typeface="Calibri"/>
              </a:rPr>
              <a:t>When creating a comprehensive concept set for procedures, make sure that you have at least two vocabularies in your set: </a:t>
            </a:r>
            <a:endParaRPr sz="1500" dirty="0">
              <a:solidFill>
                <a:srgbClr val="002060"/>
              </a:solidFill>
              <a:latin typeface="Calibri"/>
              <a:ea typeface="Calibri"/>
              <a:cs typeface="Calibri"/>
              <a:sym typeface="Calibri"/>
            </a:endParaRPr>
          </a:p>
          <a:p>
            <a:pPr>
              <a:spcBef>
                <a:spcPts val="0"/>
              </a:spcBef>
              <a:spcAft>
                <a:spcPts val="0"/>
              </a:spcAft>
              <a:buClr>
                <a:srgbClr val="000000"/>
              </a:buClr>
              <a:buSzPts val="2000"/>
            </a:pPr>
            <a:r>
              <a:rPr lang="en-US" sz="1500" dirty="0">
                <a:solidFill>
                  <a:srgbClr val="002060"/>
                </a:solidFill>
                <a:latin typeface="Calibri"/>
                <a:ea typeface="Calibri"/>
                <a:cs typeface="Calibri"/>
                <a:sym typeface="Calibri"/>
              </a:rPr>
              <a:t>SNOMED and CPT-4 or HCPCS!</a:t>
            </a:r>
            <a:endParaRPr sz="1500" dirty="0">
              <a:solidFill>
                <a:srgbClr val="002060"/>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52"/>
          <p:cNvSpPr txBox="1">
            <a:spLocks noGrp="1"/>
          </p:cNvSpPr>
          <p:nvPr>
            <p:ph type="ctrTitle"/>
          </p:nvPr>
        </p:nvSpPr>
        <p:spPr>
          <a:xfrm>
            <a:off x="2362200" y="2553266"/>
            <a:ext cx="6240780" cy="608469"/>
          </a:xfrm>
          <a:prstGeom prst="rect">
            <a:avLst/>
          </a:prstGeom>
          <a:noFill/>
          <a:ln>
            <a:noFill/>
          </a:ln>
        </p:spPr>
        <p:txBody>
          <a:bodyPr spcFirstLastPara="1" vert="horz" wrap="square" lIns="68569" tIns="34275" rIns="68569" bIns="34275" rtlCol="0" anchor="t" anchorCtr="0">
            <a:normAutofit/>
          </a:bodyPr>
          <a:lstStyle/>
          <a:p>
            <a:pPr algn="l">
              <a:lnSpc>
                <a:spcPct val="90000"/>
              </a:lnSpc>
              <a:spcBef>
                <a:spcPts val="0"/>
              </a:spcBef>
              <a:buClr>
                <a:srgbClr val="20425A"/>
              </a:buClr>
              <a:buSzPts val="4000"/>
            </a:pPr>
            <a:r>
              <a:rPr lang="en-US" sz="3000" b="1">
                <a:latin typeface="Calibri"/>
                <a:ea typeface="Calibri"/>
                <a:cs typeface="Calibri"/>
                <a:sym typeface="Calibri"/>
              </a:rPr>
              <a:t>OMOP CDM</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grpSp>
        <p:nvGrpSpPr>
          <p:cNvPr id="1596" name="Google Shape;1596;p126"/>
          <p:cNvGrpSpPr/>
          <p:nvPr/>
        </p:nvGrpSpPr>
        <p:grpSpPr>
          <a:xfrm>
            <a:off x="878682" y="1098704"/>
            <a:ext cx="7293769" cy="3987647"/>
            <a:chOff x="0" y="994424"/>
            <a:chExt cx="9144000" cy="5785641"/>
          </a:xfrm>
        </p:grpSpPr>
        <p:sp>
          <p:nvSpPr>
            <p:cNvPr id="1597" name="Google Shape;1597;p126"/>
            <p:cNvSpPr/>
            <p:nvPr/>
          </p:nvSpPr>
          <p:spPr>
            <a:xfrm>
              <a:off x="0" y="1028700"/>
              <a:ext cx="9144000" cy="5715000"/>
            </a:xfrm>
            <a:prstGeom prst="rect">
              <a:avLst/>
            </a:prstGeom>
            <a:solidFill>
              <a:schemeClr val="lt1"/>
            </a:solidFill>
            <a:ln>
              <a:noFill/>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Calibri"/>
                <a:ea typeface="Calibri"/>
                <a:cs typeface="Calibri"/>
                <a:sym typeface="Calibri"/>
              </a:endParaRPr>
            </a:p>
          </p:txBody>
        </p:sp>
        <p:sp>
          <p:nvSpPr>
            <p:cNvPr id="1598" name="Google Shape;1598;p126"/>
            <p:cNvSpPr/>
            <p:nvPr/>
          </p:nvSpPr>
          <p:spPr>
            <a:xfrm>
              <a:off x="6887601" y="2241216"/>
              <a:ext cx="2193701" cy="4538848"/>
            </a:xfrm>
            <a:prstGeom prst="rect">
              <a:avLst/>
            </a:prstGeom>
            <a:solidFill>
              <a:schemeClr val="accent6">
                <a:alpha val="24705"/>
              </a:schemeClr>
            </a:solidFill>
            <a:ln w="25400"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Calibri"/>
                <a:ea typeface="Calibri"/>
                <a:cs typeface="Calibri"/>
                <a:sym typeface="Calibri"/>
              </a:endParaRPr>
            </a:p>
          </p:txBody>
        </p:sp>
        <p:sp>
          <p:nvSpPr>
            <p:cNvPr id="1599" name="Google Shape;1599;p126"/>
            <p:cNvSpPr txBox="1"/>
            <p:nvPr/>
          </p:nvSpPr>
          <p:spPr>
            <a:xfrm>
              <a:off x="7125669" y="2934724"/>
              <a:ext cx="17526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Concept</a:t>
              </a:r>
              <a:endParaRPr sz="1800"/>
            </a:p>
          </p:txBody>
        </p:sp>
        <p:sp>
          <p:nvSpPr>
            <p:cNvPr id="1600" name="Google Shape;1600;p126"/>
            <p:cNvSpPr txBox="1"/>
            <p:nvPr/>
          </p:nvSpPr>
          <p:spPr>
            <a:xfrm>
              <a:off x="7125669" y="4463183"/>
              <a:ext cx="17526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Concept_relationship</a:t>
              </a:r>
              <a:endParaRPr sz="1800"/>
            </a:p>
          </p:txBody>
        </p:sp>
        <p:sp>
          <p:nvSpPr>
            <p:cNvPr id="1601" name="Google Shape;1601;p126"/>
            <p:cNvSpPr txBox="1"/>
            <p:nvPr/>
          </p:nvSpPr>
          <p:spPr>
            <a:xfrm>
              <a:off x="7125669" y="5605508"/>
              <a:ext cx="17526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Concept_ancestor</a:t>
              </a:r>
              <a:endParaRPr sz="1800"/>
            </a:p>
          </p:txBody>
        </p:sp>
        <p:sp>
          <p:nvSpPr>
            <p:cNvPr id="1602" name="Google Shape;1602;p126"/>
            <p:cNvSpPr txBox="1"/>
            <p:nvPr/>
          </p:nvSpPr>
          <p:spPr>
            <a:xfrm>
              <a:off x="7125669" y="3315499"/>
              <a:ext cx="17526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Vocabulary</a:t>
              </a:r>
              <a:endParaRPr sz="1800"/>
            </a:p>
          </p:txBody>
        </p:sp>
        <p:sp>
          <p:nvSpPr>
            <p:cNvPr id="1603" name="Google Shape;1603;p126"/>
            <p:cNvSpPr txBox="1"/>
            <p:nvPr/>
          </p:nvSpPr>
          <p:spPr>
            <a:xfrm>
              <a:off x="7125669" y="5986283"/>
              <a:ext cx="17526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Source_to_concept_map</a:t>
              </a:r>
              <a:endParaRPr sz="1800"/>
            </a:p>
          </p:txBody>
        </p:sp>
        <p:sp>
          <p:nvSpPr>
            <p:cNvPr id="1604" name="Google Shape;1604;p126"/>
            <p:cNvSpPr txBox="1"/>
            <p:nvPr/>
          </p:nvSpPr>
          <p:spPr>
            <a:xfrm>
              <a:off x="7125669" y="4843958"/>
              <a:ext cx="17526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Relationship</a:t>
              </a:r>
              <a:endParaRPr sz="1800"/>
            </a:p>
          </p:txBody>
        </p:sp>
        <p:sp>
          <p:nvSpPr>
            <p:cNvPr id="1605" name="Google Shape;1605;p126"/>
            <p:cNvSpPr txBox="1"/>
            <p:nvPr/>
          </p:nvSpPr>
          <p:spPr>
            <a:xfrm>
              <a:off x="7125669" y="5224733"/>
              <a:ext cx="17526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Concept_synonym</a:t>
              </a:r>
              <a:endParaRPr sz="1800"/>
            </a:p>
          </p:txBody>
        </p:sp>
        <p:sp>
          <p:nvSpPr>
            <p:cNvPr id="1606" name="Google Shape;1606;p126"/>
            <p:cNvSpPr txBox="1"/>
            <p:nvPr/>
          </p:nvSpPr>
          <p:spPr>
            <a:xfrm>
              <a:off x="7125669" y="6367058"/>
              <a:ext cx="17526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Drug_strength</a:t>
              </a:r>
              <a:endParaRPr sz="1800"/>
            </a:p>
          </p:txBody>
        </p:sp>
        <p:sp>
          <p:nvSpPr>
            <p:cNvPr id="1607" name="Google Shape;1607;p126"/>
            <p:cNvSpPr txBox="1"/>
            <p:nvPr/>
          </p:nvSpPr>
          <p:spPr>
            <a:xfrm>
              <a:off x="6878522" y="2275303"/>
              <a:ext cx="2193701" cy="594923"/>
            </a:xfrm>
            <a:prstGeom prst="rect">
              <a:avLst/>
            </a:prstGeom>
            <a:noFill/>
            <a:ln>
              <a:noFill/>
            </a:ln>
          </p:spPr>
          <p:txBody>
            <a:bodyPr spcFirstLastPara="1" wrap="square" lIns="68569" tIns="34275" rIns="68569" bIns="34275" anchor="t" anchorCtr="0">
              <a:noAutofit/>
            </a:bodyPr>
            <a:lstStyle/>
            <a:p>
              <a:pPr algn="ctr">
                <a:spcBef>
                  <a:spcPts val="0"/>
                </a:spcBef>
                <a:spcAft>
                  <a:spcPts val="0"/>
                </a:spcAft>
                <a:buClr>
                  <a:schemeClr val="dk1"/>
                </a:buClr>
                <a:buSzPts val="400"/>
              </a:pPr>
              <a:r>
                <a:rPr lang="en-US" sz="1200" b="1">
                  <a:solidFill>
                    <a:schemeClr val="dk1"/>
                  </a:solidFill>
                  <a:latin typeface="Calibri"/>
                  <a:ea typeface="Calibri"/>
                  <a:cs typeface="Calibri"/>
                  <a:sym typeface="Calibri"/>
                </a:rPr>
                <a:t>Standardized vocabularies</a:t>
              </a:r>
              <a:endParaRPr sz="1800"/>
            </a:p>
          </p:txBody>
        </p:sp>
        <p:sp>
          <p:nvSpPr>
            <p:cNvPr id="1608" name="Google Shape;1608;p126"/>
            <p:cNvSpPr txBox="1"/>
            <p:nvPr/>
          </p:nvSpPr>
          <p:spPr>
            <a:xfrm>
              <a:off x="7125669" y="3696274"/>
              <a:ext cx="1752600" cy="2769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Domain</a:t>
              </a:r>
              <a:endParaRPr sz="1800"/>
            </a:p>
          </p:txBody>
        </p:sp>
        <p:sp>
          <p:nvSpPr>
            <p:cNvPr id="1609" name="Google Shape;1609;p126"/>
            <p:cNvSpPr txBox="1"/>
            <p:nvPr/>
          </p:nvSpPr>
          <p:spPr>
            <a:xfrm>
              <a:off x="7125669" y="4079729"/>
              <a:ext cx="1752600" cy="2769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Concept_class</a:t>
              </a:r>
              <a:endParaRPr sz="1800"/>
            </a:p>
          </p:txBody>
        </p:sp>
        <p:sp>
          <p:nvSpPr>
            <p:cNvPr id="1610" name="Google Shape;1610;p126"/>
            <p:cNvSpPr/>
            <p:nvPr/>
          </p:nvSpPr>
          <p:spPr>
            <a:xfrm>
              <a:off x="4206966" y="3053993"/>
              <a:ext cx="2617937" cy="2493148"/>
            </a:xfrm>
            <a:prstGeom prst="rect">
              <a:avLst/>
            </a:prstGeom>
            <a:solidFill>
              <a:schemeClr val="accent4">
                <a:alpha val="24705"/>
              </a:schemeClr>
            </a:solidFill>
            <a:ln w="25400" cap="flat" cmpd="sng">
              <a:solidFill>
                <a:schemeClr val="accent4"/>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Calibri"/>
                <a:ea typeface="Calibri"/>
                <a:cs typeface="Calibri"/>
                <a:sym typeface="Calibri"/>
              </a:endParaRPr>
            </a:p>
          </p:txBody>
        </p:sp>
        <p:sp>
          <p:nvSpPr>
            <p:cNvPr id="1611" name="Google Shape;1611;p126"/>
            <p:cNvSpPr txBox="1"/>
            <p:nvPr/>
          </p:nvSpPr>
          <p:spPr>
            <a:xfrm>
              <a:off x="4923385" y="4215093"/>
              <a:ext cx="1247100" cy="2769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Dose_era</a:t>
              </a:r>
              <a:endParaRPr sz="1800"/>
            </a:p>
          </p:txBody>
        </p:sp>
        <p:sp>
          <p:nvSpPr>
            <p:cNvPr id="1612" name="Google Shape;1612;p126"/>
            <p:cNvSpPr txBox="1"/>
            <p:nvPr/>
          </p:nvSpPr>
          <p:spPr>
            <a:xfrm>
              <a:off x="4924586" y="3545624"/>
              <a:ext cx="12471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Condition_era</a:t>
              </a:r>
              <a:endParaRPr sz="1800"/>
            </a:p>
          </p:txBody>
        </p:sp>
        <p:sp>
          <p:nvSpPr>
            <p:cNvPr id="1613" name="Google Shape;1613;p126"/>
            <p:cNvSpPr txBox="1"/>
            <p:nvPr/>
          </p:nvSpPr>
          <p:spPr>
            <a:xfrm>
              <a:off x="4924094" y="3872104"/>
              <a:ext cx="12471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Drug_era</a:t>
              </a:r>
              <a:endParaRPr sz="1800"/>
            </a:p>
          </p:txBody>
        </p:sp>
        <p:sp>
          <p:nvSpPr>
            <p:cNvPr id="1614" name="Google Shape;1614;p126"/>
            <p:cNvSpPr/>
            <p:nvPr/>
          </p:nvSpPr>
          <p:spPr>
            <a:xfrm>
              <a:off x="4633733" y="4569328"/>
              <a:ext cx="1815989" cy="922670"/>
            </a:xfrm>
            <a:prstGeom prst="roundRect">
              <a:avLst>
                <a:gd name="adj" fmla="val 16667"/>
              </a:avLst>
            </a:prstGeom>
            <a:solidFill>
              <a:schemeClr val="accent4"/>
            </a:solidFill>
            <a:ln w="25400" cap="flat" cmpd="sng">
              <a:solidFill>
                <a:srgbClr val="015219"/>
              </a:solidFill>
              <a:prstDash val="solid"/>
              <a:round/>
              <a:headEnd type="none" w="sm" len="sm"/>
              <a:tailEnd type="none" w="sm" len="sm"/>
            </a:ln>
          </p:spPr>
          <p:txBody>
            <a:bodyPr spcFirstLastPara="1" wrap="square" lIns="68569" tIns="0" rIns="68569" bIns="34275" anchor="t" anchorCtr="0">
              <a:noAutofit/>
            </a:bodyPr>
            <a:lstStyle/>
            <a:p>
              <a:pPr algn="ctr">
                <a:spcBef>
                  <a:spcPts val="0"/>
                </a:spcBef>
                <a:spcAft>
                  <a:spcPts val="0"/>
                </a:spcAft>
              </a:pPr>
              <a:r>
                <a:rPr lang="en-US" sz="1200" b="1">
                  <a:solidFill>
                    <a:schemeClr val="lt1"/>
                  </a:solidFill>
                  <a:latin typeface="Calibri"/>
                  <a:ea typeface="Calibri"/>
                  <a:cs typeface="Calibri"/>
                  <a:sym typeface="Calibri"/>
                </a:rPr>
                <a:t>Results Schema</a:t>
              </a:r>
              <a:endParaRPr sz="1800"/>
            </a:p>
          </p:txBody>
        </p:sp>
        <p:sp>
          <p:nvSpPr>
            <p:cNvPr id="1615" name="Google Shape;1615;p126"/>
            <p:cNvSpPr txBox="1"/>
            <p:nvPr/>
          </p:nvSpPr>
          <p:spPr>
            <a:xfrm>
              <a:off x="4855039" y="5197238"/>
              <a:ext cx="1422070" cy="20980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Cohort_definition</a:t>
              </a:r>
              <a:endParaRPr sz="1800"/>
            </a:p>
          </p:txBody>
        </p:sp>
        <p:sp>
          <p:nvSpPr>
            <p:cNvPr id="1616" name="Google Shape;1616;p126"/>
            <p:cNvSpPr txBox="1"/>
            <p:nvPr/>
          </p:nvSpPr>
          <p:spPr>
            <a:xfrm>
              <a:off x="4855038" y="4923467"/>
              <a:ext cx="1422069" cy="20980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Cohort</a:t>
              </a:r>
              <a:endParaRPr sz="1800"/>
            </a:p>
          </p:txBody>
        </p:sp>
        <p:sp>
          <p:nvSpPr>
            <p:cNvPr id="1617" name="Google Shape;1617;p126"/>
            <p:cNvSpPr txBox="1"/>
            <p:nvPr/>
          </p:nvSpPr>
          <p:spPr>
            <a:xfrm>
              <a:off x="4276959" y="2973339"/>
              <a:ext cx="2448124" cy="549833"/>
            </a:xfrm>
            <a:prstGeom prst="rect">
              <a:avLst/>
            </a:prstGeom>
            <a:noFill/>
            <a:ln>
              <a:noFill/>
            </a:ln>
          </p:spPr>
          <p:txBody>
            <a:bodyPr spcFirstLastPara="1" wrap="square" lIns="68569" tIns="34275" rIns="68569" bIns="34275" anchor="t" anchorCtr="0">
              <a:noAutofit/>
            </a:bodyPr>
            <a:lstStyle/>
            <a:p>
              <a:pPr algn="ctr">
                <a:spcBef>
                  <a:spcPts val="0"/>
                </a:spcBef>
                <a:spcAft>
                  <a:spcPts val="0"/>
                </a:spcAft>
                <a:buClr>
                  <a:schemeClr val="dk1"/>
                </a:buClr>
                <a:buSzPts val="400"/>
              </a:pPr>
              <a:r>
                <a:rPr lang="en-US" sz="1200" b="1">
                  <a:solidFill>
                    <a:schemeClr val="dk1"/>
                  </a:solidFill>
                  <a:latin typeface="Calibri"/>
                  <a:ea typeface="Calibri"/>
                  <a:cs typeface="Calibri"/>
                  <a:sym typeface="Calibri"/>
                </a:rPr>
                <a:t>Standardized derived elements</a:t>
              </a:r>
              <a:endParaRPr sz="1800"/>
            </a:p>
          </p:txBody>
        </p:sp>
        <p:sp>
          <p:nvSpPr>
            <p:cNvPr id="1618" name="Google Shape;1618;p126"/>
            <p:cNvSpPr/>
            <p:nvPr/>
          </p:nvSpPr>
          <p:spPr>
            <a:xfrm>
              <a:off x="4206966" y="1044582"/>
              <a:ext cx="2617488" cy="1943582"/>
            </a:xfrm>
            <a:prstGeom prst="rect">
              <a:avLst/>
            </a:prstGeom>
            <a:solidFill>
              <a:schemeClr val="accent2">
                <a:alpha val="24705"/>
              </a:schemeClr>
            </a:solidFill>
            <a:ln w="254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Calibri"/>
                <a:ea typeface="Calibri"/>
                <a:cs typeface="Calibri"/>
                <a:sym typeface="Calibri"/>
              </a:endParaRPr>
            </a:p>
          </p:txBody>
        </p:sp>
        <p:sp>
          <p:nvSpPr>
            <p:cNvPr id="1619" name="Google Shape;1619;p126"/>
            <p:cNvSpPr/>
            <p:nvPr/>
          </p:nvSpPr>
          <p:spPr>
            <a:xfrm>
              <a:off x="4206966" y="5637207"/>
              <a:ext cx="2617937" cy="1142858"/>
            </a:xfrm>
            <a:prstGeom prst="rect">
              <a:avLst/>
            </a:prstGeom>
            <a:solidFill>
              <a:srgbClr val="92D050">
                <a:alpha val="24705"/>
              </a:srgbClr>
            </a:solidFill>
            <a:ln w="25400" cap="flat" cmpd="sng">
              <a:solidFill>
                <a:srgbClr val="92D050"/>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Calibri"/>
                <a:ea typeface="Calibri"/>
                <a:cs typeface="Calibri"/>
                <a:sym typeface="Calibri"/>
              </a:endParaRPr>
            </a:p>
          </p:txBody>
        </p:sp>
        <p:sp>
          <p:nvSpPr>
            <p:cNvPr id="1620" name="Google Shape;1620;p126"/>
            <p:cNvSpPr/>
            <p:nvPr/>
          </p:nvSpPr>
          <p:spPr>
            <a:xfrm>
              <a:off x="76200" y="1055466"/>
              <a:ext cx="4060329" cy="5724599"/>
            </a:xfrm>
            <a:prstGeom prst="rect">
              <a:avLst/>
            </a:prstGeom>
            <a:solidFill>
              <a:schemeClr val="accent1">
                <a:alpha val="24705"/>
              </a:schemeClr>
            </a:solidFill>
            <a:ln w="254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lt1"/>
                </a:solidFill>
                <a:latin typeface="Calibri"/>
                <a:ea typeface="Calibri"/>
                <a:cs typeface="Calibri"/>
                <a:sym typeface="Calibri"/>
              </a:endParaRPr>
            </a:p>
          </p:txBody>
        </p:sp>
        <p:sp>
          <p:nvSpPr>
            <p:cNvPr id="1621" name="Google Shape;1621;p126"/>
            <p:cNvSpPr txBox="1"/>
            <p:nvPr/>
          </p:nvSpPr>
          <p:spPr>
            <a:xfrm rot="-5400000">
              <a:off x="-2589328" y="3701052"/>
              <a:ext cx="5724600" cy="430800"/>
            </a:xfrm>
            <a:prstGeom prst="rect">
              <a:avLst/>
            </a:prstGeom>
            <a:noFill/>
            <a:ln>
              <a:noFill/>
            </a:ln>
          </p:spPr>
          <p:txBody>
            <a:bodyPr spcFirstLastPara="1" wrap="square" lIns="68569" tIns="34275" rIns="68569" bIns="34275" anchor="t" anchorCtr="0">
              <a:noAutofit/>
            </a:bodyPr>
            <a:lstStyle/>
            <a:p>
              <a:pPr algn="ctr">
                <a:spcBef>
                  <a:spcPts val="0"/>
                </a:spcBef>
                <a:spcAft>
                  <a:spcPts val="0"/>
                </a:spcAft>
                <a:buClr>
                  <a:schemeClr val="dk1"/>
                </a:buClr>
                <a:buSzPts val="400"/>
              </a:pPr>
              <a:r>
                <a:rPr lang="en-US" sz="1200" b="1">
                  <a:solidFill>
                    <a:schemeClr val="dk1"/>
                  </a:solidFill>
                  <a:latin typeface="Calibri"/>
                  <a:ea typeface="Calibri"/>
                  <a:cs typeface="Calibri"/>
                  <a:sym typeface="Calibri"/>
                </a:rPr>
                <a:t>Standardized clinical data</a:t>
              </a:r>
              <a:endParaRPr sz="1800"/>
            </a:p>
          </p:txBody>
        </p:sp>
        <p:sp>
          <p:nvSpPr>
            <p:cNvPr id="1622" name="Google Shape;1622;p126"/>
            <p:cNvSpPr txBox="1"/>
            <p:nvPr/>
          </p:nvSpPr>
          <p:spPr>
            <a:xfrm>
              <a:off x="1774010" y="2871835"/>
              <a:ext cx="18327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Drug_exposure</a:t>
              </a:r>
              <a:endParaRPr sz="1800"/>
            </a:p>
          </p:txBody>
        </p:sp>
        <p:sp>
          <p:nvSpPr>
            <p:cNvPr id="1623" name="Google Shape;1623;p126"/>
            <p:cNvSpPr txBox="1"/>
            <p:nvPr/>
          </p:nvSpPr>
          <p:spPr>
            <a:xfrm>
              <a:off x="1770095" y="2485324"/>
              <a:ext cx="18327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Condition_occurrence</a:t>
              </a:r>
              <a:endParaRPr sz="1800"/>
            </a:p>
          </p:txBody>
        </p:sp>
        <p:sp>
          <p:nvSpPr>
            <p:cNvPr id="1624" name="Google Shape;1624;p126"/>
            <p:cNvSpPr txBox="1"/>
            <p:nvPr/>
          </p:nvSpPr>
          <p:spPr>
            <a:xfrm>
              <a:off x="1773898" y="3261049"/>
              <a:ext cx="1832700" cy="274199"/>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Procedure</a:t>
              </a:r>
              <a:r>
                <a:rPr lang="en-US" sz="525">
                  <a:solidFill>
                    <a:schemeClr val="dk1"/>
                  </a:solidFill>
                  <a:latin typeface="Calibri"/>
                  <a:ea typeface="Calibri"/>
                  <a:cs typeface="Calibri"/>
                  <a:sym typeface="Calibri"/>
                </a:rPr>
                <a:t>_</a:t>
              </a:r>
              <a:r>
                <a:rPr lang="en-US" sz="1050">
                  <a:solidFill>
                    <a:schemeClr val="dk1"/>
                  </a:solidFill>
                  <a:latin typeface="Calibri"/>
                  <a:ea typeface="Calibri"/>
                  <a:cs typeface="Calibri"/>
                  <a:sym typeface="Calibri"/>
                </a:rPr>
                <a:t>occurrence</a:t>
              </a:r>
              <a:endParaRPr sz="1800"/>
            </a:p>
          </p:txBody>
        </p:sp>
        <p:sp>
          <p:nvSpPr>
            <p:cNvPr id="1625" name="Google Shape;1625;p126"/>
            <p:cNvSpPr txBox="1"/>
            <p:nvPr/>
          </p:nvSpPr>
          <p:spPr>
            <a:xfrm>
              <a:off x="1175617" y="1738878"/>
              <a:ext cx="1832700" cy="278194"/>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Visit_occurrence</a:t>
              </a:r>
              <a:endParaRPr sz="1800"/>
            </a:p>
          </p:txBody>
        </p:sp>
        <p:sp>
          <p:nvSpPr>
            <p:cNvPr id="1626" name="Google Shape;1626;p126"/>
            <p:cNvSpPr txBox="1"/>
            <p:nvPr/>
          </p:nvSpPr>
          <p:spPr>
            <a:xfrm>
              <a:off x="1779138" y="4050201"/>
              <a:ext cx="18327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Measurement</a:t>
              </a:r>
              <a:endParaRPr sz="1800"/>
            </a:p>
          </p:txBody>
        </p:sp>
        <p:sp>
          <p:nvSpPr>
            <p:cNvPr id="1627" name="Google Shape;1627;p126"/>
            <p:cNvSpPr txBox="1"/>
            <p:nvPr/>
          </p:nvSpPr>
          <p:spPr>
            <a:xfrm>
              <a:off x="1524000" y="1363979"/>
              <a:ext cx="18327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Observation_period</a:t>
              </a:r>
              <a:endParaRPr sz="1800"/>
            </a:p>
          </p:txBody>
        </p:sp>
        <p:sp>
          <p:nvSpPr>
            <p:cNvPr id="1628" name="Google Shape;1628;p126"/>
            <p:cNvSpPr txBox="1"/>
            <p:nvPr/>
          </p:nvSpPr>
          <p:spPr>
            <a:xfrm>
              <a:off x="4704900" y="6441861"/>
              <a:ext cx="1645800" cy="26177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Payer_plan_period</a:t>
              </a:r>
              <a:endParaRPr sz="1800"/>
            </a:p>
          </p:txBody>
        </p:sp>
        <p:sp>
          <p:nvSpPr>
            <p:cNvPr id="1629" name="Google Shape;1629;p126"/>
            <p:cNvSpPr txBox="1"/>
            <p:nvPr/>
          </p:nvSpPr>
          <p:spPr>
            <a:xfrm>
              <a:off x="4884578" y="2639886"/>
              <a:ext cx="13143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Provider</a:t>
              </a:r>
              <a:endParaRPr sz="1800"/>
            </a:p>
          </p:txBody>
        </p:sp>
        <p:sp>
          <p:nvSpPr>
            <p:cNvPr id="1630" name="Google Shape;1630;p126"/>
            <p:cNvSpPr txBox="1"/>
            <p:nvPr/>
          </p:nvSpPr>
          <p:spPr>
            <a:xfrm>
              <a:off x="4941260" y="1529214"/>
              <a:ext cx="1190228"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Location</a:t>
              </a:r>
              <a:endParaRPr sz="1800"/>
            </a:p>
          </p:txBody>
        </p:sp>
        <p:sp>
          <p:nvSpPr>
            <p:cNvPr id="1631" name="Google Shape;1631;p126"/>
            <p:cNvSpPr txBox="1"/>
            <p:nvPr/>
          </p:nvSpPr>
          <p:spPr>
            <a:xfrm>
              <a:off x="4704900" y="6107035"/>
              <a:ext cx="1645800" cy="26177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Cost</a:t>
              </a:r>
              <a:endParaRPr sz="1800"/>
            </a:p>
          </p:txBody>
        </p:sp>
        <p:sp>
          <p:nvSpPr>
            <p:cNvPr id="1632" name="Google Shape;1632;p126"/>
            <p:cNvSpPr txBox="1"/>
            <p:nvPr/>
          </p:nvSpPr>
          <p:spPr>
            <a:xfrm>
              <a:off x="1773898" y="3660987"/>
              <a:ext cx="18327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Device_exposure</a:t>
              </a:r>
              <a:endParaRPr sz="1800"/>
            </a:p>
          </p:txBody>
        </p:sp>
        <p:sp>
          <p:nvSpPr>
            <p:cNvPr id="1633" name="Google Shape;1633;p126"/>
            <p:cNvSpPr txBox="1"/>
            <p:nvPr/>
          </p:nvSpPr>
          <p:spPr>
            <a:xfrm>
              <a:off x="1782954" y="5649702"/>
              <a:ext cx="18327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Observation</a:t>
              </a:r>
              <a:endParaRPr sz="1800"/>
            </a:p>
          </p:txBody>
        </p:sp>
        <p:cxnSp>
          <p:nvCxnSpPr>
            <p:cNvPr id="1634" name="Google Shape;1634;p126"/>
            <p:cNvCxnSpPr>
              <a:stCxn id="1625" idx="1"/>
              <a:endCxn id="1624" idx="1"/>
            </p:cNvCxnSpPr>
            <p:nvPr/>
          </p:nvCxnSpPr>
          <p:spPr>
            <a:xfrm>
              <a:off x="1175617" y="1877975"/>
              <a:ext cx="598200" cy="1520400"/>
            </a:xfrm>
            <a:prstGeom prst="curvedConnector3">
              <a:avLst>
                <a:gd name="adj1" fmla="val -231790"/>
              </a:avLst>
            </a:prstGeom>
            <a:noFill/>
            <a:ln w="9525" cap="flat" cmpd="sng">
              <a:solidFill>
                <a:srgbClr val="00A1DF"/>
              </a:solidFill>
              <a:prstDash val="solid"/>
              <a:round/>
              <a:headEnd type="none" w="sm" len="sm"/>
              <a:tailEnd type="stealth" w="lg" len="lg"/>
            </a:ln>
          </p:spPr>
        </p:cxnSp>
        <p:cxnSp>
          <p:nvCxnSpPr>
            <p:cNvPr id="1635" name="Google Shape;1635;p126"/>
            <p:cNvCxnSpPr>
              <a:stCxn id="1625" idx="1"/>
              <a:endCxn id="1622" idx="1"/>
            </p:cNvCxnSpPr>
            <p:nvPr/>
          </p:nvCxnSpPr>
          <p:spPr>
            <a:xfrm>
              <a:off x="1175617" y="1877975"/>
              <a:ext cx="598200" cy="1130700"/>
            </a:xfrm>
            <a:prstGeom prst="curvedConnector3">
              <a:avLst>
                <a:gd name="adj1" fmla="val -231747"/>
              </a:avLst>
            </a:prstGeom>
            <a:noFill/>
            <a:ln w="9525" cap="flat" cmpd="sng">
              <a:solidFill>
                <a:srgbClr val="00A1DF"/>
              </a:solidFill>
              <a:prstDash val="solid"/>
              <a:round/>
              <a:headEnd type="none" w="sm" len="sm"/>
              <a:tailEnd type="stealth" w="lg" len="lg"/>
            </a:ln>
          </p:spPr>
        </p:cxnSp>
        <p:cxnSp>
          <p:nvCxnSpPr>
            <p:cNvPr id="1636" name="Google Shape;1636;p126"/>
            <p:cNvCxnSpPr>
              <a:stCxn id="1625" idx="1"/>
              <a:endCxn id="1632" idx="1"/>
            </p:cNvCxnSpPr>
            <p:nvPr/>
          </p:nvCxnSpPr>
          <p:spPr>
            <a:xfrm>
              <a:off x="1175617" y="1877975"/>
              <a:ext cx="598200" cy="1920300"/>
            </a:xfrm>
            <a:prstGeom prst="curvedConnector3">
              <a:avLst>
                <a:gd name="adj1" fmla="val -231790"/>
              </a:avLst>
            </a:prstGeom>
            <a:noFill/>
            <a:ln w="9525" cap="flat" cmpd="sng">
              <a:solidFill>
                <a:srgbClr val="00A1DF"/>
              </a:solidFill>
              <a:prstDash val="solid"/>
              <a:round/>
              <a:headEnd type="none" w="sm" len="sm"/>
              <a:tailEnd type="stealth" w="lg" len="lg"/>
            </a:ln>
          </p:spPr>
        </p:cxnSp>
        <p:cxnSp>
          <p:nvCxnSpPr>
            <p:cNvPr id="1637" name="Google Shape;1637;p126"/>
            <p:cNvCxnSpPr>
              <a:stCxn id="1625" idx="1"/>
              <a:endCxn id="1623" idx="1"/>
            </p:cNvCxnSpPr>
            <p:nvPr/>
          </p:nvCxnSpPr>
          <p:spPr>
            <a:xfrm>
              <a:off x="1175617" y="1877975"/>
              <a:ext cx="594600" cy="744300"/>
            </a:xfrm>
            <a:prstGeom prst="curvedConnector3">
              <a:avLst>
                <a:gd name="adj1" fmla="val -233273"/>
              </a:avLst>
            </a:prstGeom>
            <a:noFill/>
            <a:ln w="9525" cap="flat" cmpd="sng">
              <a:solidFill>
                <a:srgbClr val="00A1DF"/>
              </a:solidFill>
              <a:prstDash val="solid"/>
              <a:round/>
              <a:headEnd type="none" w="sm" len="sm"/>
              <a:tailEnd type="stealth" w="lg" len="lg"/>
            </a:ln>
          </p:spPr>
        </p:cxnSp>
        <p:cxnSp>
          <p:nvCxnSpPr>
            <p:cNvPr id="1638" name="Google Shape;1638;p126"/>
            <p:cNvCxnSpPr>
              <a:stCxn id="1625" idx="1"/>
              <a:endCxn id="1633" idx="1"/>
            </p:cNvCxnSpPr>
            <p:nvPr/>
          </p:nvCxnSpPr>
          <p:spPr>
            <a:xfrm>
              <a:off x="1175617" y="1877975"/>
              <a:ext cx="607200" cy="3909000"/>
            </a:xfrm>
            <a:prstGeom prst="curvedConnector3">
              <a:avLst>
                <a:gd name="adj1" fmla="val -228335"/>
              </a:avLst>
            </a:prstGeom>
            <a:noFill/>
            <a:ln w="9525" cap="flat" cmpd="sng">
              <a:solidFill>
                <a:srgbClr val="00A1DF"/>
              </a:solidFill>
              <a:prstDash val="solid"/>
              <a:round/>
              <a:headEnd type="none" w="sm" len="sm"/>
              <a:tailEnd type="stealth" w="lg" len="lg"/>
            </a:ln>
          </p:spPr>
        </p:cxnSp>
        <p:cxnSp>
          <p:nvCxnSpPr>
            <p:cNvPr id="1639" name="Google Shape;1639;p126"/>
            <p:cNvCxnSpPr>
              <a:stCxn id="1625" idx="1"/>
              <a:endCxn id="1626" idx="1"/>
            </p:cNvCxnSpPr>
            <p:nvPr/>
          </p:nvCxnSpPr>
          <p:spPr>
            <a:xfrm>
              <a:off x="1175617" y="1877975"/>
              <a:ext cx="603600" cy="2309400"/>
            </a:xfrm>
            <a:prstGeom prst="curvedConnector3">
              <a:avLst>
                <a:gd name="adj1" fmla="val -229778"/>
              </a:avLst>
            </a:prstGeom>
            <a:noFill/>
            <a:ln w="9525" cap="flat" cmpd="sng">
              <a:solidFill>
                <a:srgbClr val="00A1DF"/>
              </a:solidFill>
              <a:prstDash val="solid"/>
              <a:round/>
              <a:headEnd type="none" w="sm" len="sm"/>
              <a:tailEnd type="stealth" w="lg" len="lg"/>
            </a:ln>
          </p:spPr>
        </p:cxnSp>
        <p:sp>
          <p:nvSpPr>
            <p:cNvPr id="1640" name="Google Shape;1640;p126"/>
            <p:cNvSpPr txBox="1"/>
            <p:nvPr/>
          </p:nvSpPr>
          <p:spPr>
            <a:xfrm>
              <a:off x="1785595" y="4451751"/>
              <a:ext cx="18327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Note</a:t>
              </a:r>
              <a:endParaRPr sz="1800"/>
            </a:p>
          </p:txBody>
        </p:sp>
        <p:cxnSp>
          <p:nvCxnSpPr>
            <p:cNvPr id="1641" name="Google Shape;1641;p126"/>
            <p:cNvCxnSpPr>
              <a:stCxn id="1625" idx="1"/>
              <a:endCxn id="1640" idx="1"/>
            </p:cNvCxnSpPr>
            <p:nvPr/>
          </p:nvCxnSpPr>
          <p:spPr>
            <a:xfrm>
              <a:off x="1175617" y="1877975"/>
              <a:ext cx="609900" cy="2710800"/>
            </a:xfrm>
            <a:prstGeom prst="curvedConnector3">
              <a:avLst>
                <a:gd name="adj1" fmla="val -227346"/>
              </a:avLst>
            </a:prstGeom>
            <a:noFill/>
            <a:ln w="9525" cap="flat" cmpd="sng">
              <a:solidFill>
                <a:srgbClr val="00A1DF"/>
              </a:solidFill>
              <a:prstDash val="solid"/>
              <a:round/>
              <a:headEnd type="none" w="sm" len="sm"/>
              <a:tailEnd type="stealth" w="lg" len="lg"/>
            </a:ln>
          </p:spPr>
        </p:cxnSp>
        <p:sp>
          <p:nvSpPr>
            <p:cNvPr id="1642" name="Google Shape;1642;p126"/>
            <p:cNvSpPr txBox="1"/>
            <p:nvPr/>
          </p:nvSpPr>
          <p:spPr>
            <a:xfrm>
              <a:off x="4283839" y="994424"/>
              <a:ext cx="2448125" cy="281926"/>
            </a:xfrm>
            <a:prstGeom prst="rect">
              <a:avLst/>
            </a:prstGeom>
            <a:noFill/>
            <a:ln>
              <a:noFill/>
            </a:ln>
          </p:spPr>
          <p:txBody>
            <a:bodyPr spcFirstLastPara="1" wrap="square" lIns="68569" tIns="34275" rIns="68569" bIns="34275" anchor="t" anchorCtr="0">
              <a:noAutofit/>
            </a:bodyPr>
            <a:lstStyle/>
            <a:p>
              <a:pPr algn="ctr">
                <a:spcBef>
                  <a:spcPts val="0"/>
                </a:spcBef>
                <a:spcAft>
                  <a:spcPts val="0"/>
                </a:spcAft>
                <a:buClr>
                  <a:schemeClr val="dk1"/>
                </a:buClr>
                <a:buSzPts val="400"/>
              </a:pPr>
              <a:r>
                <a:rPr lang="en-US" sz="1200" b="1">
                  <a:solidFill>
                    <a:schemeClr val="dk1"/>
                  </a:solidFill>
                  <a:latin typeface="Calibri"/>
                  <a:ea typeface="Calibri"/>
                  <a:cs typeface="Calibri"/>
                  <a:sym typeface="Calibri"/>
                </a:rPr>
                <a:t>Standardized health system data</a:t>
              </a:r>
              <a:endParaRPr sz="1800"/>
            </a:p>
          </p:txBody>
        </p:sp>
        <p:sp>
          <p:nvSpPr>
            <p:cNvPr id="1643" name="Google Shape;1643;p126"/>
            <p:cNvSpPr txBox="1"/>
            <p:nvPr/>
          </p:nvSpPr>
          <p:spPr>
            <a:xfrm>
              <a:off x="1793928" y="6431400"/>
              <a:ext cx="1832699"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Fact_relationship</a:t>
              </a:r>
              <a:endParaRPr sz="1800"/>
            </a:p>
          </p:txBody>
        </p:sp>
        <p:sp>
          <p:nvSpPr>
            <p:cNvPr id="1644" name="Google Shape;1644;p126"/>
            <p:cNvSpPr txBox="1"/>
            <p:nvPr/>
          </p:nvSpPr>
          <p:spPr>
            <a:xfrm>
              <a:off x="1787179" y="6036241"/>
              <a:ext cx="18327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Specimen</a:t>
              </a:r>
              <a:endParaRPr sz="1800"/>
            </a:p>
          </p:txBody>
        </p:sp>
        <p:sp>
          <p:nvSpPr>
            <p:cNvPr id="1645" name="Google Shape;1645;p126"/>
            <p:cNvSpPr txBox="1"/>
            <p:nvPr/>
          </p:nvSpPr>
          <p:spPr>
            <a:xfrm>
              <a:off x="4206964" y="5528525"/>
              <a:ext cx="2608994" cy="488445"/>
            </a:xfrm>
            <a:prstGeom prst="rect">
              <a:avLst/>
            </a:prstGeom>
            <a:noFill/>
            <a:ln>
              <a:noFill/>
            </a:ln>
          </p:spPr>
          <p:txBody>
            <a:bodyPr spcFirstLastPara="1" wrap="square" lIns="68569" tIns="34275" rIns="68569" bIns="34275" anchor="t" anchorCtr="0">
              <a:noAutofit/>
            </a:bodyPr>
            <a:lstStyle/>
            <a:p>
              <a:pPr algn="ctr">
                <a:spcBef>
                  <a:spcPts val="0"/>
                </a:spcBef>
                <a:spcAft>
                  <a:spcPts val="0"/>
                </a:spcAft>
                <a:buClr>
                  <a:schemeClr val="dk1"/>
                </a:buClr>
                <a:buSzPts val="400"/>
              </a:pPr>
              <a:r>
                <a:rPr lang="en-US" sz="1200" b="1">
                  <a:solidFill>
                    <a:schemeClr val="dk1"/>
                  </a:solidFill>
                  <a:latin typeface="Calibri"/>
                  <a:ea typeface="Calibri"/>
                  <a:cs typeface="Calibri"/>
                  <a:sym typeface="Calibri"/>
                </a:rPr>
                <a:t>Standardized health economics</a:t>
              </a:r>
              <a:endParaRPr sz="1800"/>
            </a:p>
          </p:txBody>
        </p:sp>
        <p:cxnSp>
          <p:nvCxnSpPr>
            <p:cNvPr id="1646" name="Google Shape;1646;p126"/>
            <p:cNvCxnSpPr>
              <a:stCxn id="1640" idx="2"/>
              <a:endCxn id="1647" idx="1"/>
            </p:cNvCxnSpPr>
            <p:nvPr/>
          </p:nvCxnSpPr>
          <p:spPr>
            <a:xfrm rot="-5400000" flipH="1">
              <a:off x="2675695" y="4752201"/>
              <a:ext cx="243300" cy="190800"/>
            </a:xfrm>
            <a:prstGeom prst="bentConnector2">
              <a:avLst/>
            </a:prstGeom>
            <a:noFill/>
            <a:ln w="9525" cap="flat" cmpd="sng">
              <a:solidFill>
                <a:srgbClr val="00A1DF"/>
              </a:solidFill>
              <a:prstDash val="solid"/>
              <a:round/>
              <a:headEnd type="none" w="sm" len="sm"/>
              <a:tailEnd type="stealth" w="lg" len="lg"/>
            </a:ln>
          </p:spPr>
        </p:cxnSp>
        <p:grpSp>
          <p:nvGrpSpPr>
            <p:cNvPr id="1648" name="Google Shape;1648;p126"/>
            <p:cNvGrpSpPr/>
            <p:nvPr/>
          </p:nvGrpSpPr>
          <p:grpSpPr>
            <a:xfrm>
              <a:off x="6866111" y="1024686"/>
              <a:ext cx="2212796" cy="1144041"/>
              <a:chOff x="6758185" y="1037134"/>
              <a:chExt cx="2301628" cy="1000530"/>
            </a:xfrm>
          </p:grpSpPr>
          <p:sp>
            <p:nvSpPr>
              <p:cNvPr id="1649" name="Google Shape;1649;p126"/>
              <p:cNvSpPr/>
              <p:nvPr/>
            </p:nvSpPr>
            <p:spPr>
              <a:xfrm>
                <a:off x="6773813" y="1055466"/>
                <a:ext cx="2286000" cy="982198"/>
              </a:xfrm>
              <a:prstGeom prst="rect">
                <a:avLst/>
              </a:prstGeom>
              <a:solidFill>
                <a:srgbClr val="00B0F0">
                  <a:alpha val="24705"/>
                </a:srgbClr>
              </a:solidFill>
              <a:ln w="25400" cap="flat" cmpd="sng">
                <a:solidFill>
                  <a:schemeClr val="accent5"/>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1800"/>
                </a:pPr>
                <a:endParaRPr sz="1350">
                  <a:solidFill>
                    <a:schemeClr val="dk1"/>
                  </a:solidFill>
                  <a:latin typeface="Calibri"/>
                  <a:ea typeface="Calibri"/>
                  <a:cs typeface="Calibri"/>
                  <a:sym typeface="Calibri"/>
                </a:endParaRPr>
              </a:p>
            </p:txBody>
          </p:sp>
          <p:sp>
            <p:nvSpPr>
              <p:cNvPr id="1650" name="Google Shape;1650;p126"/>
              <p:cNvSpPr txBox="1"/>
              <p:nvPr/>
            </p:nvSpPr>
            <p:spPr>
              <a:xfrm>
                <a:off x="7039371" y="1339601"/>
                <a:ext cx="17349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CDM_source</a:t>
                </a:r>
                <a:endParaRPr sz="1800"/>
              </a:p>
            </p:txBody>
          </p:sp>
          <p:sp>
            <p:nvSpPr>
              <p:cNvPr id="1651" name="Google Shape;1651;p126"/>
              <p:cNvSpPr txBox="1"/>
              <p:nvPr/>
            </p:nvSpPr>
            <p:spPr>
              <a:xfrm>
                <a:off x="6758185" y="1037134"/>
                <a:ext cx="2286000" cy="307800"/>
              </a:xfrm>
              <a:prstGeom prst="rect">
                <a:avLst/>
              </a:prstGeom>
              <a:noFill/>
              <a:ln>
                <a:noFill/>
              </a:ln>
            </p:spPr>
            <p:txBody>
              <a:bodyPr spcFirstLastPara="1" wrap="square" lIns="68569" tIns="34275" rIns="68569" bIns="34275" anchor="t" anchorCtr="0">
                <a:noAutofit/>
              </a:bodyPr>
              <a:lstStyle/>
              <a:p>
                <a:pPr algn="ctr">
                  <a:spcBef>
                    <a:spcPts val="0"/>
                  </a:spcBef>
                  <a:spcAft>
                    <a:spcPts val="0"/>
                  </a:spcAft>
                  <a:buClr>
                    <a:schemeClr val="dk1"/>
                  </a:buClr>
                  <a:buSzPts val="400"/>
                </a:pPr>
                <a:r>
                  <a:rPr lang="en-US" sz="1200" b="1">
                    <a:solidFill>
                      <a:schemeClr val="dk1"/>
                    </a:solidFill>
                    <a:latin typeface="Calibri"/>
                    <a:ea typeface="Calibri"/>
                    <a:cs typeface="Calibri"/>
                    <a:sym typeface="Calibri"/>
                  </a:rPr>
                  <a:t>Standardized metadata</a:t>
                </a:r>
                <a:endParaRPr sz="1800"/>
              </a:p>
            </p:txBody>
          </p:sp>
          <p:sp>
            <p:nvSpPr>
              <p:cNvPr id="1652" name="Google Shape;1652;p126"/>
              <p:cNvSpPr txBox="1"/>
              <p:nvPr/>
            </p:nvSpPr>
            <p:spPr>
              <a:xfrm>
                <a:off x="7042426" y="1679901"/>
                <a:ext cx="17349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Metadata</a:t>
                </a:r>
                <a:endParaRPr sz="1800"/>
              </a:p>
            </p:txBody>
          </p:sp>
        </p:grpSp>
        <p:cxnSp>
          <p:nvCxnSpPr>
            <p:cNvPr id="1653" name="Google Shape;1653;p126"/>
            <p:cNvCxnSpPr>
              <a:stCxn id="1654" idx="2"/>
              <a:endCxn id="1633" idx="1"/>
            </p:cNvCxnSpPr>
            <p:nvPr/>
          </p:nvCxnSpPr>
          <p:spPr>
            <a:xfrm rot="-5400000" flipH="1">
              <a:off x="-906000" y="3097888"/>
              <a:ext cx="4390200" cy="987600"/>
            </a:xfrm>
            <a:prstGeom prst="bentConnector2">
              <a:avLst/>
            </a:prstGeom>
            <a:noFill/>
            <a:ln w="9525" cap="flat" cmpd="sng">
              <a:solidFill>
                <a:schemeClr val="dk1"/>
              </a:solidFill>
              <a:prstDash val="solid"/>
              <a:round/>
              <a:headEnd type="none" w="sm" len="sm"/>
              <a:tailEnd type="stealth" w="lg" len="lg"/>
            </a:ln>
          </p:spPr>
        </p:cxnSp>
        <p:sp>
          <p:nvSpPr>
            <p:cNvPr id="1654" name="Google Shape;1654;p126"/>
            <p:cNvSpPr txBox="1"/>
            <p:nvPr/>
          </p:nvSpPr>
          <p:spPr>
            <a:xfrm>
              <a:off x="147600" y="1122388"/>
              <a:ext cx="12954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400"/>
              </a:pPr>
              <a:r>
                <a:rPr lang="en-US" sz="1200">
                  <a:solidFill>
                    <a:schemeClr val="dk1"/>
                  </a:solidFill>
                  <a:latin typeface="Calibri"/>
                  <a:ea typeface="Calibri"/>
                  <a:cs typeface="Calibri"/>
                  <a:sym typeface="Calibri"/>
                </a:rPr>
                <a:t>Person</a:t>
              </a:r>
              <a:endParaRPr sz="1800"/>
            </a:p>
          </p:txBody>
        </p:sp>
        <p:sp>
          <p:nvSpPr>
            <p:cNvPr id="1655" name="Google Shape;1655;p126"/>
            <p:cNvSpPr txBox="1"/>
            <p:nvPr/>
          </p:nvSpPr>
          <p:spPr>
            <a:xfrm>
              <a:off x="1784601" y="5261214"/>
              <a:ext cx="18327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50"/>
              </a:pPr>
              <a:r>
                <a:rPr lang="en-US" sz="1050">
                  <a:solidFill>
                    <a:schemeClr val="dk1"/>
                  </a:solidFill>
                  <a:latin typeface="Calibri"/>
                  <a:ea typeface="Calibri"/>
                  <a:cs typeface="Calibri"/>
                  <a:sym typeface="Calibri"/>
                </a:rPr>
                <a:t>Survey_conduct</a:t>
              </a:r>
              <a:endParaRPr sz="1800"/>
            </a:p>
          </p:txBody>
        </p:sp>
        <p:cxnSp>
          <p:nvCxnSpPr>
            <p:cNvPr id="1656" name="Google Shape;1656;p126"/>
            <p:cNvCxnSpPr>
              <a:stCxn id="1625" idx="1"/>
              <a:endCxn id="1655" idx="1"/>
            </p:cNvCxnSpPr>
            <p:nvPr/>
          </p:nvCxnSpPr>
          <p:spPr>
            <a:xfrm>
              <a:off x="1175617" y="1877975"/>
              <a:ext cx="609000" cy="3520500"/>
            </a:xfrm>
            <a:prstGeom prst="curvedConnector3">
              <a:avLst>
                <a:gd name="adj1" fmla="val -227717"/>
              </a:avLst>
            </a:prstGeom>
            <a:noFill/>
            <a:ln w="9525" cap="flat" cmpd="sng">
              <a:solidFill>
                <a:srgbClr val="00A1DF"/>
              </a:solidFill>
              <a:prstDash val="solid"/>
              <a:round/>
              <a:headEnd type="none" w="sm" len="sm"/>
              <a:tailEnd type="stealth" w="lg" len="lg"/>
            </a:ln>
          </p:spPr>
        </p:cxnSp>
        <p:sp>
          <p:nvSpPr>
            <p:cNvPr id="1657" name="Google Shape;1657;p126"/>
            <p:cNvSpPr txBox="1"/>
            <p:nvPr/>
          </p:nvSpPr>
          <p:spPr>
            <a:xfrm>
              <a:off x="4948211" y="1914349"/>
              <a:ext cx="1183277" cy="23052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275"/>
              </a:pPr>
              <a:r>
                <a:rPr lang="en-US" sz="825">
                  <a:solidFill>
                    <a:schemeClr val="dk1"/>
                  </a:solidFill>
                  <a:latin typeface="Calibri"/>
                  <a:ea typeface="Calibri"/>
                  <a:cs typeface="Calibri"/>
                  <a:sym typeface="Calibri"/>
                </a:rPr>
                <a:t>Location_history</a:t>
              </a:r>
              <a:endParaRPr sz="1800"/>
            </a:p>
          </p:txBody>
        </p:sp>
        <p:cxnSp>
          <p:nvCxnSpPr>
            <p:cNvPr id="1658" name="Google Shape;1658;p126"/>
            <p:cNvCxnSpPr>
              <a:stCxn id="1630" idx="2"/>
              <a:endCxn id="1657" idx="0"/>
            </p:cNvCxnSpPr>
            <p:nvPr/>
          </p:nvCxnSpPr>
          <p:spPr>
            <a:xfrm>
              <a:off x="5536374" y="1803414"/>
              <a:ext cx="3300" cy="111000"/>
            </a:xfrm>
            <a:prstGeom prst="straightConnector1">
              <a:avLst/>
            </a:prstGeom>
            <a:noFill/>
            <a:ln w="9525" cap="flat" cmpd="sng">
              <a:solidFill>
                <a:schemeClr val="dk1"/>
              </a:solidFill>
              <a:prstDash val="solid"/>
              <a:round/>
              <a:headEnd type="none" w="sm" len="sm"/>
              <a:tailEnd type="stealth" w="med" len="med"/>
            </a:ln>
          </p:spPr>
        </p:cxnSp>
        <p:cxnSp>
          <p:nvCxnSpPr>
            <p:cNvPr id="1659" name="Google Shape;1659;p126"/>
            <p:cNvCxnSpPr>
              <a:stCxn id="1654" idx="3"/>
              <a:endCxn id="1630" idx="1"/>
            </p:cNvCxnSpPr>
            <p:nvPr/>
          </p:nvCxnSpPr>
          <p:spPr>
            <a:xfrm>
              <a:off x="1443000" y="1259488"/>
              <a:ext cx="3498300" cy="406800"/>
            </a:xfrm>
            <a:prstGeom prst="bentConnector3">
              <a:avLst>
                <a:gd name="adj1" fmla="val 20246"/>
              </a:avLst>
            </a:prstGeom>
            <a:noFill/>
            <a:ln w="9525" cap="flat" cmpd="sng">
              <a:solidFill>
                <a:srgbClr val="293840"/>
              </a:solidFill>
              <a:prstDash val="solid"/>
              <a:round/>
              <a:headEnd type="none" w="sm" len="sm"/>
              <a:tailEnd type="triangle" w="med" len="med"/>
            </a:ln>
          </p:spPr>
        </p:cxnSp>
        <p:cxnSp>
          <p:nvCxnSpPr>
            <p:cNvPr id="1660" name="Google Shape;1660;p126"/>
            <p:cNvCxnSpPr>
              <a:stCxn id="1661" idx="3"/>
              <a:endCxn id="1630" idx="3"/>
            </p:cNvCxnSpPr>
            <p:nvPr/>
          </p:nvCxnSpPr>
          <p:spPr>
            <a:xfrm rot="10800000">
              <a:off x="6131378" y="1666122"/>
              <a:ext cx="67500" cy="713700"/>
            </a:xfrm>
            <a:prstGeom prst="bentConnector3">
              <a:avLst>
                <a:gd name="adj1" fmla="val 1865249"/>
              </a:avLst>
            </a:prstGeom>
            <a:noFill/>
            <a:ln w="9525" cap="flat" cmpd="sng">
              <a:solidFill>
                <a:srgbClr val="005386"/>
              </a:solidFill>
              <a:prstDash val="solid"/>
              <a:round/>
              <a:headEnd type="none" w="sm" len="sm"/>
              <a:tailEnd type="triangle" w="med" len="med"/>
            </a:ln>
          </p:spPr>
        </p:cxnSp>
        <p:cxnSp>
          <p:nvCxnSpPr>
            <p:cNvPr id="1662" name="Google Shape;1662;p126"/>
            <p:cNvCxnSpPr>
              <a:stCxn id="1629" idx="1"/>
              <a:endCxn id="1625" idx="3"/>
            </p:cNvCxnSpPr>
            <p:nvPr/>
          </p:nvCxnSpPr>
          <p:spPr>
            <a:xfrm rot="10800000">
              <a:off x="3008078" y="1877886"/>
              <a:ext cx="1876500" cy="899100"/>
            </a:xfrm>
            <a:prstGeom prst="curvedConnector3">
              <a:avLst>
                <a:gd name="adj1" fmla="val 121278"/>
              </a:avLst>
            </a:prstGeom>
            <a:noFill/>
            <a:ln w="9525" cap="flat" cmpd="sng">
              <a:solidFill>
                <a:srgbClr val="005386"/>
              </a:solidFill>
              <a:prstDash val="solid"/>
              <a:round/>
              <a:headEnd type="none" w="sm" len="sm"/>
              <a:tailEnd type="stealth" w="lg" len="lg"/>
            </a:ln>
          </p:spPr>
        </p:cxnSp>
        <p:cxnSp>
          <p:nvCxnSpPr>
            <p:cNvPr id="1663" name="Google Shape;1663;p126"/>
            <p:cNvCxnSpPr>
              <a:stCxn id="1629" idx="1"/>
              <a:endCxn id="1664" idx="3"/>
            </p:cNvCxnSpPr>
            <p:nvPr/>
          </p:nvCxnSpPr>
          <p:spPr>
            <a:xfrm rot="10800000">
              <a:off x="3917378" y="2241186"/>
              <a:ext cx="967200" cy="535800"/>
            </a:xfrm>
            <a:prstGeom prst="curvedConnector3">
              <a:avLst>
                <a:gd name="adj1" fmla="val 191063"/>
              </a:avLst>
            </a:prstGeom>
            <a:noFill/>
            <a:ln w="9525" cap="flat" cmpd="sng">
              <a:solidFill>
                <a:srgbClr val="005386"/>
              </a:solidFill>
              <a:prstDash val="solid"/>
              <a:round/>
              <a:headEnd type="none" w="sm" len="sm"/>
              <a:tailEnd type="stealth" w="lg" len="lg"/>
            </a:ln>
          </p:spPr>
        </p:cxnSp>
        <p:cxnSp>
          <p:nvCxnSpPr>
            <p:cNvPr id="1665" name="Google Shape;1665;p126"/>
            <p:cNvCxnSpPr>
              <a:stCxn id="1629" idx="1"/>
              <a:endCxn id="1623" idx="3"/>
            </p:cNvCxnSpPr>
            <p:nvPr/>
          </p:nvCxnSpPr>
          <p:spPr>
            <a:xfrm rot="10800000">
              <a:off x="3602678" y="2622486"/>
              <a:ext cx="1281900" cy="154500"/>
            </a:xfrm>
            <a:prstGeom prst="curvedConnector3">
              <a:avLst>
                <a:gd name="adj1" fmla="val 155721"/>
              </a:avLst>
            </a:prstGeom>
            <a:noFill/>
            <a:ln w="9525" cap="flat" cmpd="sng">
              <a:solidFill>
                <a:srgbClr val="005386"/>
              </a:solidFill>
              <a:prstDash val="solid"/>
              <a:round/>
              <a:headEnd type="none" w="sm" len="sm"/>
              <a:tailEnd type="stealth" w="lg" len="lg"/>
            </a:ln>
          </p:spPr>
        </p:cxnSp>
        <p:cxnSp>
          <p:nvCxnSpPr>
            <p:cNvPr id="1666" name="Google Shape;1666;p126"/>
            <p:cNvCxnSpPr>
              <a:stCxn id="1629" idx="1"/>
              <a:endCxn id="1622" idx="3"/>
            </p:cNvCxnSpPr>
            <p:nvPr/>
          </p:nvCxnSpPr>
          <p:spPr>
            <a:xfrm flipH="1">
              <a:off x="3606878" y="2776986"/>
              <a:ext cx="1277700" cy="232200"/>
            </a:xfrm>
            <a:prstGeom prst="curvedConnector3">
              <a:avLst>
                <a:gd name="adj1" fmla="val 156054"/>
              </a:avLst>
            </a:prstGeom>
            <a:noFill/>
            <a:ln w="9525" cap="flat" cmpd="sng">
              <a:solidFill>
                <a:srgbClr val="005386"/>
              </a:solidFill>
              <a:prstDash val="solid"/>
              <a:round/>
              <a:headEnd type="none" w="sm" len="sm"/>
              <a:tailEnd type="stealth" w="lg" len="lg"/>
            </a:ln>
          </p:spPr>
        </p:cxnSp>
        <p:cxnSp>
          <p:nvCxnSpPr>
            <p:cNvPr id="1667" name="Google Shape;1667;p126"/>
            <p:cNvCxnSpPr>
              <a:stCxn id="1629" idx="1"/>
              <a:endCxn id="1624" idx="3"/>
            </p:cNvCxnSpPr>
            <p:nvPr/>
          </p:nvCxnSpPr>
          <p:spPr>
            <a:xfrm flipH="1">
              <a:off x="3606578" y="2776986"/>
              <a:ext cx="1278000" cy="621300"/>
            </a:xfrm>
            <a:prstGeom prst="curvedConnector3">
              <a:avLst>
                <a:gd name="adj1" fmla="val 156045"/>
              </a:avLst>
            </a:prstGeom>
            <a:noFill/>
            <a:ln w="9525" cap="flat" cmpd="sng">
              <a:solidFill>
                <a:srgbClr val="005386"/>
              </a:solidFill>
              <a:prstDash val="solid"/>
              <a:round/>
              <a:headEnd type="none" w="sm" len="sm"/>
              <a:tailEnd type="stealth" w="lg" len="lg"/>
            </a:ln>
          </p:spPr>
        </p:cxnSp>
        <p:cxnSp>
          <p:nvCxnSpPr>
            <p:cNvPr id="1668" name="Google Shape;1668;p126"/>
            <p:cNvCxnSpPr>
              <a:stCxn id="1629" idx="1"/>
              <a:endCxn id="1632" idx="3"/>
            </p:cNvCxnSpPr>
            <p:nvPr/>
          </p:nvCxnSpPr>
          <p:spPr>
            <a:xfrm flipH="1">
              <a:off x="3606578" y="2776986"/>
              <a:ext cx="1278000" cy="1021200"/>
            </a:xfrm>
            <a:prstGeom prst="curvedConnector3">
              <a:avLst>
                <a:gd name="adj1" fmla="val 156045"/>
              </a:avLst>
            </a:prstGeom>
            <a:noFill/>
            <a:ln w="9525" cap="flat" cmpd="sng">
              <a:solidFill>
                <a:srgbClr val="005386"/>
              </a:solidFill>
              <a:prstDash val="solid"/>
              <a:round/>
              <a:headEnd type="none" w="sm" len="sm"/>
              <a:tailEnd type="stealth" w="lg" len="lg"/>
            </a:ln>
          </p:spPr>
        </p:cxnSp>
        <p:cxnSp>
          <p:nvCxnSpPr>
            <p:cNvPr id="1669" name="Google Shape;1669;p126"/>
            <p:cNvCxnSpPr>
              <a:stCxn id="1629" idx="1"/>
              <a:endCxn id="1626" idx="3"/>
            </p:cNvCxnSpPr>
            <p:nvPr/>
          </p:nvCxnSpPr>
          <p:spPr>
            <a:xfrm flipH="1">
              <a:off x="3611978" y="2776986"/>
              <a:ext cx="1272600" cy="1410300"/>
            </a:xfrm>
            <a:prstGeom prst="curvedConnector3">
              <a:avLst>
                <a:gd name="adj1" fmla="val 156494"/>
              </a:avLst>
            </a:prstGeom>
            <a:noFill/>
            <a:ln w="9525" cap="flat" cmpd="sng">
              <a:solidFill>
                <a:srgbClr val="005386"/>
              </a:solidFill>
              <a:prstDash val="solid"/>
              <a:round/>
              <a:headEnd type="none" w="sm" len="sm"/>
              <a:tailEnd type="stealth" w="lg" len="lg"/>
            </a:ln>
          </p:spPr>
        </p:cxnSp>
        <p:cxnSp>
          <p:nvCxnSpPr>
            <p:cNvPr id="1670" name="Google Shape;1670;p126"/>
            <p:cNvCxnSpPr>
              <a:stCxn id="1629" idx="1"/>
              <a:endCxn id="1640" idx="3"/>
            </p:cNvCxnSpPr>
            <p:nvPr/>
          </p:nvCxnSpPr>
          <p:spPr>
            <a:xfrm flipH="1">
              <a:off x="3618278" y="2776986"/>
              <a:ext cx="1266300" cy="1811700"/>
            </a:xfrm>
            <a:prstGeom prst="curvedConnector3">
              <a:avLst>
                <a:gd name="adj1" fmla="val 157052"/>
              </a:avLst>
            </a:prstGeom>
            <a:noFill/>
            <a:ln w="9525" cap="flat" cmpd="sng">
              <a:solidFill>
                <a:srgbClr val="005386"/>
              </a:solidFill>
              <a:prstDash val="solid"/>
              <a:round/>
              <a:headEnd type="none" w="sm" len="sm"/>
              <a:tailEnd type="stealth" w="lg" len="lg"/>
            </a:ln>
          </p:spPr>
        </p:cxnSp>
        <p:cxnSp>
          <p:nvCxnSpPr>
            <p:cNvPr id="1671" name="Google Shape;1671;p126"/>
            <p:cNvCxnSpPr>
              <a:stCxn id="1629" idx="1"/>
              <a:endCxn id="1655" idx="3"/>
            </p:cNvCxnSpPr>
            <p:nvPr/>
          </p:nvCxnSpPr>
          <p:spPr>
            <a:xfrm flipH="1">
              <a:off x="3617078" y="2776986"/>
              <a:ext cx="1267500" cy="2621400"/>
            </a:xfrm>
            <a:prstGeom prst="curvedConnector3">
              <a:avLst>
                <a:gd name="adj1" fmla="val 156966"/>
              </a:avLst>
            </a:prstGeom>
            <a:noFill/>
            <a:ln w="9525" cap="flat" cmpd="sng">
              <a:solidFill>
                <a:srgbClr val="005386"/>
              </a:solidFill>
              <a:prstDash val="solid"/>
              <a:round/>
              <a:headEnd type="none" w="sm" len="sm"/>
              <a:tailEnd type="stealth" w="lg" len="lg"/>
            </a:ln>
          </p:spPr>
        </p:cxnSp>
        <p:cxnSp>
          <p:nvCxnSpPr>
            <p:cNvPr id="1672" name="Google Shape;1672;p126"/>
            <p:cNvCxnSpPr>
              <a:stCxn id="1629" idx="1"/>
              <a:endCxn id="1633" idx="3"/>
            </p:cNvCxnSpPr>
            <p:nvPr/>
          </p:nvCxnSpPr>
          <p:spPr>
            <a:xfrm flipH="1">
              <a:off x="3615578" y="2776986"/>
              <a:ext cx="1269000" cy="3009900"/>
            </a:xfrm>
            <a:prstGeom prst="curvedConnector3">
              <a:avLst>
                <a:gd name="adj1" fmla="val 156823"/>
              </a:avLst>
            </a:prstGeom>
            <a:noFill/>
            <a:ln w="9525" cap="flat" cmpd="sng">
              <a:solidFill>
                <a:srgbClr val="005386"/>
              </a:solidFill>
              <a:prstDash val="solid"/>
              <a:round/>
              <a:headEnd type="none" w="sm" len="sm"/>
              <a:tailEnd type="stealth" w="lg" len="lg"/>
            </a:ln>
          </p:spPr>
        </p:cxnSp>
        <p:cxnSp>
          <p:nvCxnSpPr>
            <p:cNvPr id="1673" name="Google Shape;1673;p126"/>
            <p:cNvCxnSpPr>
              <a:stCxn id="1654" idx="2"/>
              <a:endCxn id="1623" idx="1"/>
            </p:cNvCxnSpPr>
            <p:nvPr/>
          </p:nvCxnSpPr>
          <p:spPr>
            <a:xfrm rot="-5400000" flipH="1">
              <a:off x="669900" y="1521988"/>
              <a:ext cx="1225800" cy="975000"/>
            </a:xfrm>
            <a:prstGeom prst="bentConnector2">
              <a:avLst/>
            </a:prstGeom>
            <a:noFill/>
            <a:ln w="9525" cap="flat" cmpd="sng">
              <a:solidFill>
                <a:srgbClr val="293840"/>
              </a:solidFill>
              <a:prstDash val="solid"/>
              <a:round/>
              <a:headEnd type="none" w="sm" len="sm"/>
              <a:tailEnd type="triangle" w="med" len="med"/>
            </a:ln>
          </p:spPr>
        </p:cxnSp>
        <p:cxnSp>
          <p:nvCxnSpPr>
            <p:cNvPr id="1674" name="Google Shape;1674;p126"/>
            <p:cNvCxnSpPr>
              <a:stCxn id="1654" idx="2"/>
              <a:endCxn id="1622" idx="1"/>
            </p:cNvCxnSpPr>
            <p:nvPr/>
          </p:nvCxnSpPr>
          <p:spPr>
            <a:xfrm rot="-5400000" flipH="1">
              <a:off x="478650" y="1713238"/>
              <a:ext cx="1612200" cy="978900"/>
            </a:xfrm>
            <a:prstGeom prst="bentConnector2">
              <a:avLst/>
            </a:prstGeom>
            <a:noFill/>
            <a:ln w="9525" cap="flat" cmpd="sng">
              <a:solidFill>
                <a:srgbClr val="293840"/>
              </a:solidFill>
              <a:prstDash val="solid"/>
              <a:round/>
              <a:headEnd type="none" w="sm" len="sm"/>
              <a:tailEnd type="triangle" w="med" len="med"/>
            </a:ln>
          </p:spPr>
        </p:cxnSp>
        <p:cxnSp>
          <p:nvCxnSpPr>
            <p:cNvPr id="1675" name="Google Shape;1675;p126"/>
            <p:cNvCxnSpPr>
              <a:stCxn id="1654" idx="2"/>
              <a:endCxn id="1624" idx="1"/>
            </p:cNvCxnSpPr>
            <p:nvPr/>
          </p:nvCxnSpPr>
          <p:spPr>
            <a:xfrm rot="-5400000" flipH="1">
              <a:off x="283800" y="1908088"/>
              <a:ext cx="2001600" cy="978600"/>
            </a:xfrm>
            <a:prstGeom prst="bentConnector2">
              <a:avLst/>
            </a:prstGeom>
            <a:noFill/>
            <a:ln w="9525" cap="flat" cmpd="sng">
              <a:solidFill>
                <a:srgbClr val="293840"/>
              </a:solidFill>
              <a:prstDash val="solid"/>
              <a:round/>
              <a:headEnd type="none" w="sm" len="sm"/>
              <a:tailEnd type="triangle" w="med" len="med"/>
            </a:ln>
          </p:spPr>
        </p:cxnSp>
        <p:cxnSp>
          <p:nvCxnSpPr>
            <p:cNvPr id="1676" name="Google Shape;1676;p126"/>
            <p:cNvCxnSpPr>
              <a:stCxn id="1654" idx="2"/>
              <a:endCxn id="1632" idx="1"/>
            </p:cNvCxnSpPr>
            <p:nvPr/>
          </p:nvCxnSpPr>
          <p:spPr>
            <a:xfrm rot="-5400000" flipH="1">
              <a:off x="83850" y="2108038"/>
              <a:ext cx="2401500" cy="978600"/>
            </a:xfrm>
            <a:prstGeom prst="bentConnector2">
              <a:avLst/>
            </a:prstGeom>
            <a:noFill/>
            <a:ln w="9525" cap="flat" cmpd="sng">
              <a:solidFill>
                <a:srgbClr val="293840"/>
              </a:solidFill>
              <a:prstDash val="solid"/>
              <a:round/>
              <a:headEnd type="none" w="sm" len="sm"/>
              <a:tailEnd type="triangle" w="med" len="med"/>
            </a:ln>
          </p:spPr>
        </p:cxnSp>
        <p:cxnSp>
          <p:nvCxnSpPr>
            <p:cNvPr id="1677" name="Google Shape;1677;p126"/>
            <p:cNvCxnSpPr>
              <a:stCxn id="1654" idx="2"/>
              <a:endCxn id="1626" idx="1"/>
            </p:cNvCxnSpPr>
            <p:nvPr/>
          </p:nvCxnSpPr>
          <p:spPr>
            <a:xfrm rot="-5400000" flipH="1">
              <a:off x="-108150" y="2300038"/>
              <a:ext cx="2790900" cy="984000"/>
            </a:xfrm>
            <a:prstGeom prst="bentConnector2">
              <a:avLst/>
            </a:prstGeom>
            <a:noFill/>
            <a:ln w="9525" cap="flat" cmpd="sng">
              <a:solidFill>
                <a:srgbClr val="293840"/>
              </a:solidFill>
              <a:prstDash val="solid"/>
              <a:round/>
              <a:headEnd type="none" w="sm" len="sm"/>
              <a:tailEnd type="triangle" w="med" len="med"/>
            </a:ln>
          </p:spPr>
        </p:cxnSp>
        <p:cxnSp>
          <p:nvCxnSpPr>
            <p:cNvPr id="1678" name="Google Shape;1678;p126"/>
            <p:cNvCxnSpPr>
              <a:stCxn id="1654" idx="2"/>
              <a:endCxn id="1640" idx="1"/>
            </p:cNvCxnSpPr>
            <p:nvPr/>
          </p:nvCxnSpPr>
          <p:spPr>
            <a:xfrm rot="-5400000" flipH="1">
              <a:off x="-305700" y="2497588"/>
              <a:ext cx="3192300" cy="990300"/>
            </a:xfrm>
            <a:prstGeom prst="bentConnector2">
              <a:avLst/>
            </a:prstGeom>
            <a:noFill/>
            <a:ln w="9525" cap="flat" cmpd="sng">
              <a:solidFill>
                <a:srgbClr val="293840"/>
              </a:solidFill>
              <a:prstDash val="solid"/>
              <a:round/>
              <a:headEnd type="none" w="sm" len="sm"/>
              <a:tailEnd type="triangle" w="med" len="med"/>
            </a:ln>
          </p:spPr>
        </p:cxnSp>
        <p:cxnSp>
          <p:nvCxnSpPr>
            <p:cNvPr id="1679" name="Google Shape;1679;p126"/>
            <p:cNvCxnSpPr>
              <a:stCxn id="1654" idx="2"/>
              <a:endCxn id="1655" idx="1"/>
            </p:cNvCxnSpPr>
            <p:nvPr/>
          </p:nvCxnSpPr>
          <p:spPr>
            <a:xfrm rot="-5400000" flipH="1">
              <a:off x="-711000" y="2902888"/>
              <a:ext cx="4001700" cy="989100"/>
            </a:xfrm>
            <a:prstGeom prst="bentConnector2">
              <a:avLst/>
            </a:prstGeom>
            <a:noFill/>
            <a:ln w="9525" cap="flat" cmpd="sng">
              <a:solidFill>
                <a:srgbClr val="293840"/>
              </a:solidFill>
              <a:prstDash val="solid"/>
              <a:round/>
              <a:headEnd type="none" w="sm" len="sm"/>
              <a:tailEnd type="triangle" w="med" len="med"/>
            </a:ln>
          </p:spPr>
        </p:cxnSp>
        <p:cxnSp>
          <p:nvCxnSpPr>
            <p:cNvPr id="1680" name="Google Shape;1680;p126"/>
            <p:cNvCxnSpPr>
              <a:stCxn id="1654" idx="2"/>
              <a:endCxn id="1633" idx="1"/>
            </p:cNvCxnSpPr>
            <p:nvPr/>
          </p:nvCxnSpPr>
          <p:spPr>
            <a:xfrm rot="-5400000" flipH="1">
              <a:off x="-906000" y="3097888"/>
              <a:ext cx="4390200" cy="987600"/>
            </a:xfrm>
            <a:prstGeom prst="bentConnector2">
              <a:avLst/>
            </a:prstGeom>
            <a:noFill/>
            <a:ln w="9525" cap="flat" cmpd="sng">
              <a:solidFill>
                <a:srgbClr val="293840"/>
              </a:solidFill>
              <a:prstDash val="solid"/>
              <a:round/>
              <a:headEnd type="none" w="sm" len="sm"/>
              <a:tailEnd type="triangle" w="med" len="med"/>
            </a:ln>
          </p:spPr>
        </p:cxnSp>
        <p:cxnSp>
          <p:nvCxnSpPr>
            <p:cNvPr id="1681" name="Google Shape;1681;p126"/>
            <p:cNvCxnSpPr>
              <a:stCxn id="1654" idx="2"/>
              <a:endCxn id="1644" idx="1"/>
            </p:cNvCxnSpPr>
            <p:nvPr/>
          </p:nvCxnSpPr>
          <p:spPr>
            <a:xfrm rot="-5400000" flipH="1">
              <a:off x="-1097100" y="3288988"/>
              <a:ext cx="4776600" cy="991800"/>
            </a:xfrm>
            <a:prstGeom prst="bentConnector2">
              <a:avLst/>
            </a:prstGeom>
            <a:noFill/>
            <a:ln w="9525" cap="flat" cmpd="sng">
              <a:solidFill>
                <a:srgbClr val="293840"/>
              </a:solidFill>
              <a:prstDash val="solid"/>
              <a:round/>
              <a:headEnd type="none" w="sm" len="sm"/>
              <a:tailEnd type="triangle" w="med" len="med"/>
            </a:ln>
          </p:spPr>
        </p:cxnSp>
        <p:cxnSp>
          <p:nvCxnSpPr>
            <p:cNvPr id="1682" name="Google Shape;1682;p126"/>
            <p:cNvCxnSpPr>
              <a:stCxn id="1654" idx="2"/>
              <a:endCxn id="1664" idx="1"/>
            </p:cNvCxnSpPr>
            <p:nvPr/>
          </p:nvCxnSpPr>
          <p:spPr>
            <a:xfrm rot="-5400000" flipH="1">
              <a:off x="1339500" y="852388"/>
              <a:ext cx="844500" cy="1932900"/>
            </a:xfrm>
            <a:prstGeom prst="bentConnector2">
              <a:avLst/>
            </a:prstGeom>
            <a:noFill/>
            <a:ln w="9525" cap="flat" cmpd="sng">
              <a:solidFill>
                <a:srgbClr val="293840"/>
              </a:solidFill>
              <a:prstDash val="solid"/>
              <a:round/>
              <a:headEnd type="none" w="sm" len="sm"/>
              <a:tailEnd type="triangle" w="med" len="med"/>
            </a:ln>
          </p:spPr>
        </p:cxnSp>
        <p:cxnSp>
          <p:nvCxnSpPr>
            <p:cNvPr id="1683" name="Google Shape;1683;p126"/>
            <p:cNvCxnSpPr>
              <a:stCxn id="1654" idx="2"/>
              <a:endCxn id="1625" idx="1"/>
            </p:cNvCxnSpPr>
            <p:nvPr/>
          </p:nvCxnSpPr>
          <p:spPr>
            <a:xfrm rot="-5400000" flipH="1">
              <a:off x="744600" y="1447288"/>
              <a:ext cx="481500" cy="380100"/>
            </a:xfrm>
            <a:prstGeom prst="bentConnector2">
              <a:avLst/>
            </a:prstGeom>
            <a:noFill/>
            <a:ln w="9525" cap="flat" cmpd="sng">
              <a:solidFill>
                <a:srgbClr val="293840"/>
              </a:solidFill>
              <a:prstDash val="solid"/>
              <a:round/>
              <a:headEnd type="none" w="sm" len="sm"/>
              <a:tailEnd type="triangle" w="med" len="med"/>
            </a:ln>
          </p:spPr>
        </p:cxnSp>
        <p:cxnSp>
          <p:nvCxnSpPr>
            <p:cNvPr id="1684" name="Google Shape;1684;p126"/>
            <p:cNvCxnSpPr>
              <a:stCxn id="1654" idx="2"/>
              <a:endCxn id="1627" idx="1"/>
            </p:cNvCxnSpPr>
            <p:nvPr/>
          </p:nvCxnSpPr>
          <p:spPr>
            <a:xfrm rot="-5400000" flipH="1">
              <a:off x="1107450" y="1084438"/>
              <a:ext cx="104400" cy="728700"/>
            </a:xfrm>
            <a:prstGeom prst="bentConnector2">
              <a:avLst/>
            </a:prstGeom>
            <a:noFill/>
            <a:ln w="9525" cap="flat" cmpd="sng">
              <a:solidFill>
                <a:srgbClr val="293840"/>
              </a:solidFill>
              <a:prstDash val="solid"/>
              <a:round/>
              <a:headEnd type="none" w="sm" len="sm"/>
              <a:tailEnd type="triangle" w="med" len="med"/>
            </a:ln>
          </p:spPr>
        </p:cxnSp>
        <p:sp>
          <p:nvSpPr>
            <p:cNvPr id="1647" name="Google Shape;1647;p126"/>
            <p:cNvSpPr txBox="1"/>
            <p:nvPr/>
          </p:nvSpPr>
          <p:spPr>
            <a:xfrm>
              <a:off x="2892667" y="4831899"/>
              <a:ext cx="1090117"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Note_NLP</a:t>
              </a:r>
              <a:endParaRPr sz="1800"/>
            </a:p>
          </p:txBody>
        </p:sp>
        <p:sp>
          <p:nvSpPr>
            <p:cNvPr id="1664" name="Google Shape;1664;p126"/>
            <p:cNvSpPr txBox="1"/>
            <p:nvPr/>
          </p:nvSpPr>
          <p:spPr>
            <a:xfrm>
              <a:off x="2728205" y="2102119"/>
              <a:ext cx="1189064" cy="278194"/>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Visit_detail</a:t>
              </a:r>
              <a:endParaRPr sz="1800"/>
            </a:p>
          </p:txBody>
        </p:sp>
        <p:cxnSp>
          <p:nvCxnSpPr>
            <p:cNvPr id="1685" name="Google Shape;1685;p126"/>
            <p:cNvCxnSpPr>
              <a:stCxn id="1625" idx="2"/>
              <a:endCxn id="1664" idx="1"/>
            </p:cNvCxnSpPr>
            <p:nvPr/>
          </p:nvCxnSpPr>
          <p:spPr>
            <a:xfrm rot="-5400000" flipH="1">
              <a:off x="2297917" y="1811122"/>
              <a:ext cx="224400" cy="636300"/>
            </a:xfrm>
            <a:prstGeom prst="curvedConnector2">
              <a:avLst/>
            </a:prstGeom>
            <a:noFill/>
            <a:ln w="9525" cap="flat" cmpd="sng">
              <a:solidFill>
                <a:srgbClr val="00A1DF"/>
              </a:solidFill>
              <a:prstDash val="solid"/>
              <a:round/>
              <a:headEnd type="none" w="sm" len="sm"/>
              <a:tailEnd type="stealth" w="lg" len="lg"/>
            </a:ln>
          </p:spPr>
        </p:cxnSp>
        <p:cxnSp>
          <p:nvCxnSpPr>
            <p:cNvPr id="1686" name="Google Shape;1686;p126"/>
            <p:cNvCxnSpPr>
              <a:stCxn id="1629" idx="0"/>
              <a:endCxn id="1661" idx="2"/>
            </p:cNvCxnSpPr>
            <p:nvPr/>
          </p:nvCxnSpPr>
          <p:spPr>
            <a:xfrm rot="10800000">
              <a:off x="5541728" y="2516886"/>
              <a:ext cx="0" cy="123000"/>
            </a:xfrm>
            <a:prstGeom prst="straightConnector1">
              <a:avLst/>
            </a:prstGeom>
            <a:noFill/>
            <a:ln w="9525" cap="flat" cmpd="sng">
              <a:solidFill>
                <a:srgbClr val="005386"/>
              </a:solidFill>
              <a:prstDash val="solid"/>
              <a:round/>
              <a:headEnd type="none" w="sm" len="sm"/>
              <a:tailEnd type="triangle" w="med" len="med"/>
            </a:ln>
          </p:spPr>
        </p:cxnSp>
        <p:sp>
          <p:nvSpPr>
            <p:cNvPr id="1687" name="Google Shape;1687;p126"/>
            <p:cNvSpPr/>
            <p:nvPr/>
          </p:nvSpPr>
          <p:spPr>
            <a:xfrm rot="661834">
              <a:off x="2237172" y="1963162"/>
              <a:ext cx="2673800" cy="481562"/>
            </a:xfrm>
            <a:prstGeom prst="arc">
              <a:avLst>
                <a:gd name="adj1" fmla="val 12002734"/>
                <a:gd name="adj2" fmla="val 21592798"/>
              </a:avLst>
            </a:prstGeom>
            <a:noFill/>
            <a:ln w="9525" cap="flat" cmpd="sng">
              <a:solidFill>
                <a:srgbClr val="005386"/>
              </a:solidFill>
              <a:prstDash val="solid"/>
              <a:round/>
              <a:headEnd type="stealth" w="med" len="med"/>
              <a:tailEnd type="none" w="sm" len="sm"/>
            </a:ln>
          </p:spPr>
          <p:txBody>
            <a:bodyPr spcFirstLastPara="1" wrap="square" lIns="68569" tIns="34275" rIns="68569" bIns="34275" anchor="ctr" anchorCtr="0">
              <a:noAutofit/>
            </a:bodyPr>
            <a:lstStyle/>
            <a:p>
              <a:pPr algn="ctr">
                <a:spcBef>
                  <a:spcPts val="0"/>
                </a:spcBef>
                <a:spcAft>
                  <a:spcPts val="0"/>
                </a:spcAft>
              </a:pPr>
              <a:endParaRPr sz="1050">
                <a:solidFill>
                  <a:schemeClr val="dk1"/>
                </a:solidFill>
                <a:latin typeface="Arial"/>
                <a:ea typeface="Arial"/>
                <a:cs typeface="Arial"/>
                <a:sym typeface="Arial"/>
              </a:endParaRPr>
            </a:p>
          </p:txBody>
        </p:sp>
        <p:sp>
          <p:nvSpPr>
            <p:cNvPr id="1688" name="Google Shape;1688;p126"/>
            <p:cNvSpPr/>
            <p:nvPr/>
          </p:nvSpPr>
          <p:spPr>
            <a:xfrm rot="175342">
              <a:off x="3762069" y="2218487"/>
              <a:ext cx="1132718" cy="478645"/>
            </a:xfrm>
            <a:prstGeom prst="arc">
              <a:avLst>
                <a:gd name="adj1" fmla="val 12002734"/>
                <a:gd name="adj2" fmla="val 21057973"/>
              </a:avLst>
            </a:prstGeom>
            <a:noFill/>
            <a:ln w="9525" cap="flat" cmpd="sng">
              <a:solidFill>
                <a:srgbClr val="005386"/>
              </a:solidFill>
              <a:prstDash val="solid"/>
              <a:round/>
              <a:headEnd type="stealth" w="med" len="med"/>
              <a:tailEnd type="none" w="sm" len="sm"/>
            </a:ln>
          </p:spPr>
          <p:txBody>
            <a:bodyPr spcFirstLastPara="1" wrap="square" lIns="68569" tIns="34275" rIns="68569" bIns="34275" anchor="ctr" anchorCtr="0">
              <a:noAutofit/>
            </a:bodyPr>
            <a:lstStyle/>
            <a:p>
              <a:pPr algn="ctr">
                <a:spcBef>
                  <a:spcPts val="0"/>
                </a:spcBef>
                <a:spcAft>
                  <a:spcPts val="0"/>
                </a:spcAft>
              </a:pPr>
              <a:endParaRPr sz="1050">
                <a:solidFill>
                  <a:schemeClr val="dk1"/>
                </a:solidFill>
                <a:latin typeface="Arial"/>
                <a:ea typeface="Arial"/>
                <a:cs typeface="Arial"/>
                <a:sym typeface="Arial"/>
              </a:endParaRPr>
            </a:p>
          </p:txBody>
        </p:sp>
        <p:sp>
          <p:nvSpPr>
            <p:cNvPr id="1661" name="Google Shape;1661;p126"/>
            <p:cNvSpPr txBox="1"/>
            <p:nvPr/>
          </p:nvSpPr>
          <p:spPr>
            <a:xfrm>
              <a:off x="4884578" y="2242722"/>
              <a:ext cx="1314300" cy="274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dk1"/>
                </a:buClr>
                <a:buSzPts val="300"/>
              </a:pPr>
              <a:r>
                <a:rPr lang="en-US" sz="900">
                  <a:solidFill>
                    <a:schemeClr val="dk1"/>
                  </a:solidFill>
                  <a:latin typeface="Calibri"/>
                  <a:ea typeface="Calibri"/>
                  <a:cs typeface="Calibri"/>
                  <a:sym typeface="Calibri"/>
                </a:rPr>
                <a:t>Care_site</a:t>
              </a:r>
              <a:endParaRPr sz="1800"/>
            </a:p>
          </p:txBody>
        </p:sp>
      </p:grpSp>
      <p:sp>
        <p:nvSpPr>
          <p:cNvPr id="1689" name="Google Shape;1689;p126"/>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OMOP CDM v6</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54"/>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OMOP CDM Principles</a:t>
            </a:r>
            <a:endParaRPr/>
          </a:p>
        </p:txBody>
      </p:sp>
      <p:sp>
        <p:nvSpPr>
          <p:cNvPr id="1695" name="Google Shape;1695;p54"/>
          <p:cNvSpPr txBox="1">
            <a:spLocks noGrp="1"/>
          </p:cNvSpPr>
          <p:nvPr>
            <p:ph type="body" idx="1"/>
          </p:nvPr>
        </p:nvSpPr>
        <p:spPr>
          <a:xfrm>
            <a:off x="457200" y="1200150"/>
            <a:ext cx="8229600" cy="3680222"/>
          </a:xfrm>
          <a:prstGeom prst="rect">
            <a:avLst/>
          </a:prstGeom>
          <a:noFill/>
          <a:ln>
            <a:noFill/>
          </a:ln>
        </p:spPr>
        <p:txBody>
          <a:bodyPr spcFirstLastPara="1" vert="horz" wrap="square" lIns="68569" tIns="68569" rIns="68569" bIns="68569" rtlCol="0" anchor="t" anchorCtr="0">
            <a:noAutofit/>
          </a:bodyPr>
          <a:lstStyle/>
          <a:p>
            <a:pPr marL="257175" indent="-257175">
              <a:lnSpc>
                <a:spcPct val="90000"/>
              </a:lnSpc>
              <a:spcBef>
                <a:spcPts val="0"/>
              </a:spcBef>
              <a:buSzPts val="2800"/>
            </a:pPr>
            <a:r>
              <a:rPr lang="en-US" sz="2100"/>
              <a:t>Patient centric</a:t>
            </a:r>
            <a:endParaRPr/>
          </a:p>
          <a:p>
            <a:pPr marL="257175" indent="-257175">
              <a:lnSpc>
                <a:spcPct val="90000"/>
              </a:lnSpc>
              <a:spcBef>
                <a:spcPts val="900"/>
              </a:spcBef>
              <a:buSzPts val="2800"/>
            </a:pPr>
            <a:r>
              <a:rPr lang="en-US" sz="2100"/>
              <a:t>Vocabulary and Data Model are standardized</a:t>
            </a:r>
            <a:endParaRPr/>
          </a:p>
          <a:p>
            <a:pPr marL="257175" indent="-257175">
              <a:lnSpc>
                <a:spcPct val="90000"/>
              </a:lnSpc>
              <a:spcBef>
                <a:spcPts val="900"/>
              </a:spcBef>
              <a:buSzPts val="2800"/>
            </a:pPr>
            <a:r>
              <a:rPr lang="en-US" sz="2100"/>
              <a:t>Domain-oriented concepts</a:t>
            </a:r>
            <a:endParaRPr/>
          </a:p>
          <a:p>
            <a:pPr marL="257175" indent="-257175">
              <a:lnSpc>
                <a:spcPct val="90000"/>
              </a:lnSpc>
              <a:spcBef>
                <a:spcPts val="900"/>
              </a:spcBef>
              <a:buSzPts val="2800"/>
            </a:pPr>
            <a:r>
              <a:rPr lang="en-US" sz="2100"/>
              <a:t>Accommodates data from various sources</a:t>
            </a:r>
            <a:endParaRPr/>
          </a:p>
          <a:p>
            <a:pPr marL="257175" indent="-257175">
              <a:lnSpc>
                <a:spcPct val="90000"/>
              </a:lnSpc>
              <a:spcBef>
                <a:spcPts val="900"/>
              </a:spcBef>
              <a:buSzPts val="2800"/>
            </a:pPr>
            <a:r>
              <a:rPr lang="en-US" sz="2100"/>
              <a:t>Preserves data provenance &amp; source data</a:t>
            </a:r>
            <a:endParaRPr/>
          </a:p>
          <a:p>
            <a:pPr marL="257175" indent="-257175">
              <a:lnSpc>
                <a:spcPct val="90000"/>
              </a:lnSpc>
              <a:spcBef>
                <a:spcPts val="900"/>
              </a:spcBef>
              <a:buSzPts val="2800"/>
            </a:pPr>
            <a:r>
              <a:rPr lang="en-US" sz="2100"/>
              <a:t>Extendable &amp; Evolving</a:t>
            </a:r>
            <a:endParaRPr/>
          </a:p>
          <a:p>
            <a:pPr marL="257175" indent="-257175">
              <a:lnSpc>
                <a:spcPct val="90000"/>
              </a:lnSpc>
              <a:spcBef>
                <a:spcPts val="900"/>
              </a:spcBef>
              <a:buSzPts val="2800"/>
            </a:pPr>
            <a:r>
              <a:rPr lang="en-US" sz="2100"/>
              <a:t>Database Platform Independent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55"/>
          <p:cNvSpPr txBox="1">
            <a:spLocks noGrp="1"/>
          </p:cNvSpPr>
          <p:nvPr>
            <p:ph type="title"/>
          </p:nvPr>
        </p:nvSpPr>
        <p:spPr>
          <a:xfrm>
            <a:off x="1143000" y="400051"/>
            <a:ext cx="7543800" cy="628649"/>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SzPts val="4000"/>
            </a:pPr>
            <a:r>
              <a:rPr lang="en-US"/>
              <a:t>CDM Version Control</a:t>
            </a:r>
            <a:endParaRPr/>
          </a:p>
        </p:txBody>
      </p:sp>
      <p:sp>
        <p:nvSpPr>
          <p:cNvPr id="1701" name="Google Shape;1701;p55"/>
          <p:cNvSpPr txBox="1">
            <a:spLocks noGrp="1"/>
          </p:cNvSpPr>
          <p:nvPr>
            <p:ph type="body" idx="1"/>
          </p:nvPr>
        </p:nvSpPr>
        <p:spPr>
          <a:xfrm>
            <a:off x="457200" y="1200150"/>
            <a:ext cx="8229600" cy="3680222"/>
          </a:xfrm>
          <a:prstGeom prst="rect">
            <a:avLst/>
          </a:prstGeom>
          <a:noFill/>
          <a:ln>
            <a:noFill/>
          </a:ln>
        </p:spPr>
        <p:txBody>
          <a:bodyPr spcFirstLastPara="1" vert="horz" wrap="square" lIns="68569" tIns="68569" rIns="68569" bIns="68569" rtlCol="0" anchor="t" anchorCtr="0">
            <a:noAutofit/>
          </a:bodyPr>
          <a:lstStyle/>
          <a:p>
            <a:pPr marL="257175" indent="-257175">
              <a:lnSpc>
                <a:spcPct val="90000"/>
              </a:lnSpc>
              <a:spcBef>
                <a:spcPts val="0"/>
              </a:spcBef>
              <a:buSzPts val="2800"/>
            </a:pPr>
            <a:r>
              <a:rPr lang="en-US" sz="2100"/>
              <a:t>Working group meets once a month to discuss proposed changes to the CDM</a:t>
            </a:r>
            <a:endParaRPr/>
          </a:p>
          <a:p>
            <a:pPr marL="257175" indent="-257175">
              <a:lnSpc>
                <a:spcPct val="90000"/>
              </a:lnSpc>
              <a:spcBef>
                <a:spcPts val="480"/>
              </a:spcBef>
              <a:buSzPts val="2800"/>
            </a:pPr>
            <a:r>
              <a:rPr lang="en-US" sz="2100"/>
              <a:t>All CDM documentation, versions, and proposals located on GitHub</a:t>
            </a:r>
            <a:endParaRPr/>
          </a:p>
          <a:p>
            <a:pPr marL="639509" lvl="1" indent="-342900">
              <a:lnSpc>
                <a:spcPct val="90000"/>
              </a:lnSpc>
              <a:spcBef>
                <a:spcPts val="420"/>
              </a:spcBef>
              <a:buSzPts val="2800"/>
              <a:buFont typeface="Arial"/>
              <a:buChar char="•"/>
            </a:pPr>
            <a:r>
              <a:rPr lang="en-US" u="sng">
                <a:solidFill>
                  <a:srgbClr val="1DABFF"/>
                </a:solidFill>
                <a:hlinkClick r:id="rId3">
                  <a:extLst>
                    <a:ext uri="{A12FA001-AC4F-418D-AE19-62706E023703}">
                      <ahyp:hlinkClr xmlns:ahyp="http://schemas.microsoft.com/office/drawing/2018/hyperlinkcolor" val="tx"/>
                    </a:ext>
                  </a:extLst>
                </a:hlinkClick>
              </a:rPr>
              <a:t>https://ohdsi.github.io/CommonDataModel/index.html </a:t>
            </a:r>
            <a:endParaRPr>
              <a:solidFill>
                <a:srgbClr val="1DABFF"/>
              </a:solidFill>
            </a:endParaRPr>
          </a:p>
          <a:p>
            <a:pPr marL="639509" lvl="1" indent="-342900">
              <a:lnSpc>
                <a:spcPct val="90000"/>
              </a:lnSpc>
              <a:spcBef>
                <a:spcPts val="420"/>
              </a:spcBef>
              <a:buSzPts val="2800"/>
              <a:buFont typeface="Arial"/>
              <a:buChar char="•"/>
            </a:pPr>
            <a:r>
              <a:rPr lang="en-US"/>
              <a:t>Proposals tracked and discussed as GitHub issues</a:t>
            </a:r>
            <a:endParaRPr/>
          </a:p>
          <a:p>
            <a:pPr marL="639509" lvl="1" indent="-342900">
              <a:lnSpc>
                <a:spcPct val="90000"/>
              </a:lnSpc>
              <a:spcBef>
                <a:spcPts val="420"/>
              </a:spcBef>
              <a:buSzPts val="2800"/>
              <a:buFont typeface="Arial"/>
              <a:buChar char="•"/>
            </a:pPr>
            <a:r>
              <a:rPr lang="en-US" u="sng">
                <a:solidFill>
                  <a:srgbClr val="1DABFF"/>
                </a:solidFill>
                <a:hlinkClick r:id="rId4">
                  <a:extLst>
                    <a:ext uri="{A12FA001-AC4F-418D-AE19-62706E023703}">
                      <ahyp:hlinkClr xmlns:ahyp="http://schemas.microsoft.com/office/drawing/2018/hyperlinkcolor" val="tx"/>
                    </a:ext>
                  </a:extLst>
                </a:hlinkClick>
              </a:rPr>
              <a:t>https://ohdsi.github.io/TheBookOfOhdsi/CommonDataModel.html</a:t>
            </a:r>
            <a:endParaRPr>
              <a:solidFill>
                <a:srgbClr val="1DABFF"/>
              </a:solidFill>
            </a:endParaRPr>
          </a:p>
          <a:p>
            <a:pPr marL="259556" indent="-259556">
              <a:lnSpc>
                <a:spcPct val="90000"/>
              </a:lnSpc>
              <a:spcBef>
                <a:spcPts val="480"/>
              </a:spcBef>
              <a:buSzPts val="2800"/>
            </a:pPr>
            <a:r>
              <a:rPr lang="en-US" sz="2100"/>
              <a:t>Meeting information can be found on the working group </a:t>
            </a:r>
            <a:r>
              <a:rPr lang="en-US" sz="2100" u="sng">
                <a:solidFill>
                  <a:srgbClr val="1DABFF"/>
                </a:solidFill>
                <a:hlinkClick r:id="rId3">
                  <a:extLst>
                    <a:ext uri="{A12FA001-AC4F-418D-AE19-62706E023703}">
                      <ahyp:hlinkClr xmlns:ahyp="http://schemas.microsoft.com/office/drawing/2018/hyperlinkcolor" val="tx"/>
                    </a:ext>
                  </a:extLst>
                </a:hlinkClick>
              </a:rPr>
              <a:t>wiki page</a:t>
            </a:r>
            <a:r>
              <a:rPr lang="en-US" sz="2100"/>
              <a:t>	</a:t>
            </a:r>
            <a:endParaRPr/>
          </a:p>
          <a:p>
            <a:pPr marL="257175" indent="-257175">
              <a:lnSpc>
                <a:spcPct val="90000"/>
              </a:lnSpc>
              <a:spcBef>
                <a:spcPts val="480"/>
              </a:spcBef>
              <a:buSzPts val="2800"/>
            </a:pPr>
            <a:r>
              <a:rPr lang="en-US" sz="2100"/>
              <a:t>Please contact Clair Blacketer (</a:t>
            </a:r>
            <a:r>
              <a:rPr lang="en-US" sz="2100" u="sng">
                <a:solidFill>
                  <a:srgbClr val="1DABFF"/>
                </a:solidFill>
                <a:hlinkClick r:id="rId5">
                  <a:extLst>
                    <a:ext uri="{A12FA001-AC4F-418D-AE19-62706E023703}">
                      <ahyp:hlinkClr xmlns:ahyp="http://schemas.microsoft.com/office/drawing/2018/hyperlinkcolor" val="tx"/>
                    </a:ext>
                  </a:extLst>
                </a:hlinkClick>
              </a:rPr>
              <a:t>mblacke@its.jnj.com</a:t>
            </a:r>
            <a:r>
              <a:rPr lang="en-US" sz="2100"/>
              <a:t>) for more information </a:t>
            </a:r>
            <a:endParaRPr/>
          </a:p>
        </p:txBody>
      </p:sp>
      <p:sp>
        <p:nvSpPr>
          <p:cNvPr id="1702" name="Google Shape;1702;p55"/>
          <p:cNvSpPr txBox="1">
            <a:spLocks noGrp="1"/>
          </p:cNvSpPr>
          <p:nvPr>
            <p:ph type="sldNum" idx="12"/>
          </p:nvPr>
        </p:nvSpPr>
        <p:spPr>
          <a:xfrm>
            <a:off x="9347201" y="6492876"/>
            <a:ext cx="2844799"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20425A"/>
                </a:solidFill>
                <a:latin typeface="Calibri"/>
                <a:ea typeface="Calibri"/>
                <a:cs typeface="Calibri"/>
                <a:sym typeface="Calibri"/>
              </a:defRPr>
            </a:lvl9pPr>
          </a:lstStyle>
          <a:p>
            <a:pPr algn="r">
              <a:spcBef>
                <a:spcPts val="0"/>
              </a:spcBef>
              <a:spcAft>
                <a:spcPts val="0"/>
              </a:spcAft>
              <a:buSzPts val="1200"/>
            </a:pPr>
            <a:fld id="{00000000-1234-1234-1234-123412341234}" type="slidenum">
              <a:rPr lang="en-US" smtClean="0"/>
              <a:pPr algn="r">
                <a:spcBef>
                  <a:spcPts val="0"/>
                </a:spcBef>
                <a:spcAft>
                  <a:spcPts val="0"/>
                </a:spcAft>
                <a:buSzPts val="1200"/>
              </a:pPr>
              <a:t>99</a:t>
            </a:fld>
            <a:endParaRPr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5A118">
            <a:alpha val="28000"/>
          </a:srgbClr>
        </a:solidFill>
        <a:ln>
          <a:solidFill>
            <a:srgbClr val="20425A"/>
          </a:solidFill>
        </a:ln>
      </a:spPr>
      <a:bodyPr rtlCol="0" anchor="ctr"/>
      <a:lstStyle>
        <a:defPPr algn="ctr">
          <a:defRPr b="1" dirty="0" smtClean="0">
            <a:solidFill>
              <a:srgbClr val="20425A"/>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92BCB-21BD-4E6D-8B29-5908CEB9F9EE}">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a9883a9a-8dc4-4a0a-a402-25be3a23f551"/>
    <ds:schemaRef ds:uri="eede3e04-ef7f-43f3-975e-805c0c5f1e83"/>
    <ds:schemaRef ds:uri="http://www.w3.org/XML/1998/namespace"/>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13940</TotalTime>
  <Words>5675</Words>
  <Application>Microsoft Office PowerPoint</Application>
  <PresentationFormat>On-screen Show (16:10)</PresentationFormat>
  <Paragraphs>1591</Paragraphs>
  <Slides>116</Slides>
  <Notes>86</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116</vt:i4>
      </vt:variant>
    </vt:vector>
  </HeadingPairs>
  <TitlesOfParts>
    <vt:vector size="121" baseType="lpstr">
      <vt:lpstr>Arial</vt:lpstr>
      <vt:lpstr>Calibri</vt:lpstr>
      <vt:lpstr>Consolas</vt:lpstr>
      <vt:lpstr>Corbel</vt:lpstr>
      <vt:lpstr>2_Office Theme</vt:lpstr>
      <vt:lpstr>2020 OHDSI Symposium Tutorial OMOP Cancer Extension</vt:lpstr>
      <vt:lpstr>Instructors</vt:lpstr>
      <vt:lpstr>Agenda</vt:lpstr>
      <vt:lpstr>Inside each block</vt:lpstr>
      <vt:lpstr>OHDSI-in-a-Box</vt:lpstr>
      <vt:lpstr>OHDS-in-a-Box</vt:lpstr>
      <vt:lpstr>How to Sign into the Remote Desktop</vt:lpstr>
      <vt:lpstr>How to Sign into the Remote Desktop</vt:lpstr>
      <vt:lpstr>How to Sign into the Remote Desktop</vt:lpstr>
      <vt:lpstr>CDM Database:pgAdmin III New Server</vt:lpstr>
      <vt:lpstr>OMOP Cancer Extension  Introduction</vt:lpstr>
      <vt:lpstr>PowerPoint Presentation</vt:lpstr>
      <vt:lpstr>PowerPoint Presentation</vt:lpstr>
      <vt:lpstr>Typical Course of Cancer Patient</vt:lpstr>
      <vt:lpstr>How does Cancer manifest in the data?</vt:lpstr>
      <vt:lpstr>Typical Course of Cancer Patient</vt:lpstr>
      <vt:lpstr>Typical Course of Cancer Patient</vt:lpstr>
      <vt:lpstr>Typical Course of Cancer Patient</vt:lpstr>
      <vt:lpstr>Typical Course of Cancer Patient</vt:lpstr>
      <vt:lpstr>Typical Course of Cancer Patient</vt:lpstr>
      <vt:lpstr>Typical Course of Cancer Patient</vt:lpstr>
      <vt:lpstr>Typical Course of Cancer Patient</vt:lpstr>
      <vt:lpstr>We need a model</vt:lpstr>
      <vt:lpstr>Introduction into OMOP Cancer Extension</vt:lpstr>
      <vt:lpstr>Components of Exension</vt:lpstr>
      <vt:lpstr>Cancer Diagnosis Model</vt:lpstr>
      <vt:lpstr>Base Diagnosis + Vocabularies</vt:lpstr>
      <vt:lpstr>Diagnostic Modifiers + Vocabularies</vt:lpstr>
      <vt:lpstr>Connection Base Diagnosis-Modifier</vt:lpstr>
      <vt:lpstr>Learned: Cancer Diagnosis Model</vt:lpstr>
      <vt:lpstr>Components of Extension</vt:lpstr>
      <vt:lpstr>Treatment Model</vt:lpstr>
      <vt:lpstr>Treatment Model</vt:lpstr>
      <vt:lpstr>Individual Procedure Treatments Individual Drug Treatments</vt:lpstr>
      <vt:lpstr>Learned: Cancer Treatment Model</vt:lpstr>
      <vt:lpstr>Components of Extension</vt:lpstr>
      <vt:lpstr>Episode Model</vt:lpstr>
      <vt:lpstr>New table: EPISODE</vt:lpstr>
      <vt:lpstr>Episode Nesting</vt:lpstr>
      <vt:lpstr>Episode EAV = sentence</vt:lpstr>
      <vt:lpstr>Connection Episode–Events</vt:lpstr>
      <vt:lpstr>Episode Concepts and Rules</vt:lpstr>
      <vt:lpstr>Cont: Episode Concepts and Rules</vt:lpstr>
      <vt:lpstr>Episode Object Concepts</vt:lpstr>
      <vt:lpstr>Episode Chaining</vt:lpstr>
      <vt:lpstr>Learned: Cancer Episode Model</vt:lpstr>
      <vt:lpstr>Foundation</vt:lpstr>
      <vt:lpstr>PowerPoint Presentation</vt:lpstr>
      <vt:lpstr>OMOP to OHDSI</vt:lpstr>
      <vt:lpstr>History of OMOP/OHDSI</vt:lpstr>
      <vt:lpstr>Current  Approach: “One Study – One Script“</vt:lpstr>
      <vt:lpstr>Solution: Data Standardization Enables Systematic Research</vt:lpstr>
      <vt:lpstr>Analytics Can Be Remote</vt:lpstr>
      <vt:lpstr>Analytics Can Be Behind Firewall</vt:lpstr>
      <vt:lpstr>Network Studies Networks of networks</vt:lpstr>
      <vt:lpstr>Source Codes, Concepts and  Mapping to Standard Concepts</vt:lpstr>
      <vt:lpstr>The Source for Source Codes</vt:lpstr>
      <vt:lpstr>Different Categories of Concepts</vt:lpstr>
      <vt:lpstr>Mapping Non-Standard Source concept_IDs to Standard concept_IDs</vt:lpstr>
      <vt:lpstr>Mapping Source Codes to Standard Concept_IDs</vt:lpstr>
      <vt:lpstr>Source Codes Mapping – Scenario 1</vt:lpstr>
      <vt:lpstr>PowerPoint Presentation</vt:lpstr>
      <vt:lpstr>Source Codes Mapping – Scenario 1</vt:lpstr>
      <vt:lpstr>PowerPoint Presentation</vt:lpstr>
      <vt:lpstr>Source Codes Mapping – Scenario 1</vt:lpstr>
      <vt:lpstr>PowerPoint Presentation</vt:lpstr>
      <vt:lpstr>Source Codes Mapping – Scenario 2</vt:lpstr>
      <vt:lpstr>PowerPoint Presentation</vt:lpstr>
      <vt:lpstr>Source Codes Mapping – Scenario 2</vt:lpstr>
      <vt:lpstr>PowerPoint Presentation</vt:lpstr>
      <vt:lpstr>Source Codes Mapping – Scenario 2</vt:lpstr>
      <vt:lpstr>PowerPoint Presentation</vt:lpstr>
      <vt:lpstr>Source Codes Mapping – Scenario 3</vt:lpstr>
      <vt:lpstr>Maps to Standard Vocabulary</vt:lpstr>
      <vt:lpstr>Maps to + Maps to value</vt:lpstr>
      <vt:lpstr>Other Relationships: Hierarchical and Part-of Relationships</vt:lpstr>
      <vt:lpstr>Exploring Relationships</vt:lpstr>
      <vt:lpstr>Type of Relationships</vt:lpstr>
      <vt:lpstr>SNOMED - Transplantation of Heart</vt:lpstr>
      <vt:lpstr>LOINC</vt:lpstr>
      <vt:lpstr>Hierarchy: Ancestors and Descendants</vt:lpstr>
      <vt:lpstr>Ancestry Relationships: Higher-Level Relationships</vt:lpstr>
      <vt:lpstr>Concept Ancestor: Structure </vt:lpstr>
      <vt:lpstr>Concept Ancestor vs. Concept Relationship</vt:lpstr>
      <vt:lpstr>Condition Concepts</vt:lpstr>
      <vt:lpstr>Exploring the Hierarchy</vt:lpstr>
      <vt:lpstr>Drug Hierarchy</vt:lpstr>
      <vt:lpstr>Finding Ingredients of a Drug</vt:lpstr>
      <vt:lpstr>Finding Drugs with an Ingredient</vt:lpstr>
      <vt:lpstr>Finding Mono-Therapy Drugs</vt:lpstr>
      <vt:lpstr>Find Members of Drug Classes</vt:lpstr>
      <vt:lpstr>Find Members of Drug Classes</vt:lpstr>
      <vt:lpstr>Measurement Hierarchy</vt:lpstr>
      <vt:lpstr>Procedure Hierarchy</vt:lpstr>
      <vt:lpstr>Procedure Hierarchy</vt:lpstr>
      <vt:lpstr>OMOP CDM</vt:lpstr>
      <vt:lpstr>OMOP CDM v6</vt:lpstr>
      <vt:lpstr>OMOP CDM Principles</vt:lpstr>
      <vt:lpstr>CDM Version Control</vt:lpstr>
      <vt:lpstr>Common Myths</vt:lpstr>
      <vt:lpstr>Myth Busters</vt:lpstr>
      <vt:lpstr>OHDSI Standards</vt:lpstr>
      <vt:lpstr>Data Quality</vt:lpstr>
      <vt:lpstr>Retaining the Accuracy of Source Data</vt:lpstr>
      <vt:lpstr>Evaluating the Accuracy of Vocabulary  Mapping</vt:lpstr>
      <vt:lpstr>OMOP Conversion Overview</vt:lpstr>
      <vt:lpstr>OMOP Evolves to Meet Analytical Needs</vt:lpstr>
      <vt:lpstr>OMOP Oncology Extension</vt:lpstr>
      <vt:lpstr>OMOP Vocabulary Hierarchy</vt:lpstr>
      <vt:lpstr>Common Issues</vt:lpstr>
      <vt:lpstr>Common OMOP CDM issues</vt:lpstr>
      <vt:lpstr>No Standard Vocabulary </vt:lpstr>
      <vt:lpstr>Wrong Type_Concept_IDs </vt:lpstr>
      <vt:lpstr>Thank you</vt:lpstr>
      <vt:lpstr>Abnormal Values </vt:lpstr>
      <vt:lpstr>Missing CDM Tables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Shilpa Ratwani</cp:lastModifiedBy>
  <cp:revision>705</cp:revision>
  <dcterms:modified xsi:type="dcterms:W3CDTF">2020-10-07T20:32:10Z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y fmtid="{D5CDD505-2E9C-101B-9397-08002B2CF9AE}" pid="3" name="MSIP_Label_ba1a4512-8026-4a73-bfb7-8d52c1779a3a_Enabled">
    <vt:lpwstr>True</vt:lpwstr>
  </property>
  <property fmtid="{D5CDD505-2E9C-101B-9397-08002B2CF9AE}" pid="4" name="MSIP_Label_ba1a4512-8026-4a73-bfb7-8d52c1779a3a_SiteId">
    <vt:lpwstr>a79016de-bdd0-4e47-91f4-79416ab912ad</vt:lpwstr>
  </property>
  <property fmtid="{D5CDD505-2E9C-101B-9397-08002B2CF9AE}" pid="5" name="MSIP_Label_ba1a4512-8026-4a73-bfb7-8d52c1779a3a_Owner">
    <vt:lpwstr>Stan.Huff@imail.org</vt:lpwstr>
  </property>
  <property fmtid="{D5CDD505-2E9C-101B-9397-08002B2CF9AE}" pid="6" name="MSIP_Label_ba1a4512-8026-4a73-bfb7-8d52c1779a3a_SetDate">
    <vt:lpwstr>2018-10-22T18:27:51.2748098Z</vt:lpwstr>
  </property>
  <property fmtid="{D5CDD505-2E9C-101B-9397-08002B2CF9AE}" pid="7" name="MSIP_Label_ba1a4512-8026-4a73-bfb7-8d52c1779a3a_Name">
    <vt:lpwstr>Sensitive Information</vt:lpwstr>
  </property>
  <property fmtid="{D5CDD505-2E9C-101B-9397-08002B2CF9AE}" pid="8" name="MSIP_Label_ba1a4512-8026-4a73-bfb7-8d52c1779a3a_Application">
    <vt:lpwstr>Microsoft Azure Information Protection</vt:lpwstr>
  </property>
  <property fmtid="{D5CDD505-2E9C-101B-9397-08002B2CF9AE}" pid="9" name="MSIP_Label_ba1a4512-8026-4a73-bfb7-8d52c1779a3a_Extended_MSFT_Method">
    <vt:lpwstr>Automatic</vt:lpwstr>
  </property>
  <property fmtid="{D5CDD505-2E9C-101B-9397-08002B2CF9AE}" pid="10" name="Sensitivity">
    <vt:lpwstr>Sensitive Information</vt:lpwstr>
  </property>
</Properties>
</file>